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9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831055"/>
            <a:chOff x="0" y="0"/>
            <a:chExt cx="19941685" cy="64414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4414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830801" cy="403700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600" spc="92" dirty="0" err="1">
                  <a:solidFill>
                    <a:srgbClr val="FEFFF8"/>
                  </a:solidFill>
                  <a:latin typeface="League Spartan"/>
                </a:rPr>
                <a:t>Lecci</a:t>
              </a:r>
              <a:r>
                <a:rPr lang="en-US" sz="6600" b="1" spc="92" dirty="0" err="1">
                  <a:solidFill>
                    <a:srgbClr val="FEFFF8"/>
                  </a:solidFill>
                  <a:latin typeface="League Spartan"/>
                </a:rPr>
                <a:t>ó</a:t>
              </a:r>
              <a:r>
                <a:rPr lang="en-US" sz="6600" spc="92" dirty="0" err="1">
                  <a:solidFill>
                    <a:srgbClr val="FEFFF8"/>
                  </a:solidFill>
                  <a:latin typeface="League Spartan"/>
                </a:rPr>
                <a:t>n</a:t>
              </a: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 1:</a:t>
              </a:r>
            </a:p>
            <a:p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Valor de eficiencia energética de la madera como material de construcción y construcciones de madera</a:t>
              </a:r>
              <a:r>
                <a:rPr lang="en-GB" sz="2400" spc="150" dirty="0">
                  <a:solidFill>
                    <a:srgbClr val="FEFFF8"/>
                  </a:solidFill>
                  <a:latin typeface="Glacial Indifference Bold"/>
                </a:rPr>
                <a:t>.</a:t>
              </a:r>
              <a:endParaRPr lang="es-ES" sz="2400" spc="150" dirty="0">
                <a:solidFill>
                  <a:srgbClr val="FEFFF8"/>
                </a:solidFill>
                <a:latin typeface="Glacial Indifference Bold"/>
              </a:endParaRPr>
            </a:p>
            <a:p>
              <a:pPr algn="l">
                <a:lnSpc>
                  <a:spcPts val="10580"/>
                </a:lnSpc>
              </a:pP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5398580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en-US" sz="2700" spc="135" dirty="0" err="1">
                  <a:solidFill>
                    <a:srgbClr val="FEFFF8"/>
                  </a:solidFill>
                  <a:latin typeface="Glacial Indifference"/>
                </a:rPr>
                <a:t>Presentación</a:t>
              </a:r>
              <a:endParaRPr lang="en-US" sz="27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4057649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UNIDAD DE APRENDIZAJE 4: Funcionalidad y eficiencia de los edificios de madera / Unidad de aprendizaje 4 (LU4)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527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Se deben tener en cuenta diferentes aspectos del consumo energético del edificio, se deben establecer las condiciones técnicas y administrativas para la liberación de la certificación, y se debe establecer un marco común en todo el territorio nacional en forma de etiqueta de eficiencia energética.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Conocer la Eficiencia Energética de un edificio significa tener el valor del consumo energético que necesita el edificio para satisfacer la demanda energética en condiciones normales de ocupación y uso.</a:t>
            </a: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4419778"/>
            <a:chOff x="-1" y="-95249"/>
            <a:chExt cx="9838392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42678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70"/>
                </a:lnSpc>
              </a:pPr>
              <a:r>
                <a:rPr lang="es-ES" sz="5400" spc="150" dirty="0">
                  <a:solidFill>
                    <a:srgbClr val="FEFFF8"/>
                  </a:solidFill>
                  <a:latin typeface="Glacial Indifference Bold"/>
                </a:rPr>
                <a:t>CERTIFICADOS DE EFICIENCIA ENERGÉTICA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26" name="Picture 2" descr="Are energy efficiency standards too complicated?">
            <a:extLst>
              <a:ext uri="{FF2B5EF4-FFF2-40B4-BE49-F238E27FC236}">
                <a16:creationId xmlns:a16="http://schemas.microsoft.com/office/drawing/2014/main" id="{17E5AFAB-9D13-41C5-81EF-5B2CABDD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03" y="5302700"/>
            <a:ext cx="5396039" cy="32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68E8DCE6-A52C-4B70-B13A-AA04859CCA96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55448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Resumen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de la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presentaci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Principios de transmitancia térmica</a:t>
              </a:r>
            </a:p>
            <a:p>
              <a:pPr algn="l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Aislamiento térmico</a:t>
              </a:r>
            </a:p>
            <a:p>
              <a:pPr algn="l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Puentes térmicos</a:t>
              </a:r>
            </a:p>
            <a:p>
              <a:pPr algn="l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Certificados de eficiencia energética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TEMAS TRATADOS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1D071F6-6BD6-4AC6-A92A-56E8576BF4DC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647700"/>
            <a:ext cx="7114272" cy="8480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Es importante comprender el comportamiento de los materiales en términos de transferencia de calor. Estos valores serán útiles para calcular la pérdida de calor de todas las partes opacas del edificio, y para poder diseñar cada sistema de cerramiento del edificio, considerando cubiertas, tabiques horizontales, tabiques verticales, muros de fachada, e incluso cada abertura de fachada, para el en aras de evitar la mayor pérdida de calor posible.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Para comprender mejor estos principios térmicos, es importante verificar términos como: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Energía térmica, conductividad térmica (k) o (λ), coeficiente de conductancia térmica "λ", resistividad térmica, resistencia térmica (valor R), coeficiente de transmisión de calor (U), permeabilidad al vapor de agua (</a:t>
            </a:r>
            <a:r>
              <a:rPr lang="es-ES" sz="2400" spc="120" dirty="0" err="1">
                <a:solidFill>
                  <a:srgbClr val="456A2C"/>
                </a:solidFill>
                <a:latin typeface="Glacial Indifference"/>
              </a:rPr>
              <a:t>pv</a:t>
            </a: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) o resistencia al vapor de agua (RV).</a:t>
            </a: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2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n-GB" sz="5400" spc="150" dirty="0">
                  <a:solidFill>
                    <a:srgbClr val="FEFFF8"/>
                  </a:solidFill>
                  <a:latin typeface="Glacial Indifference Bold"/>
                </a:rPr>
                <a:t>PRINCIPIOS DE TRANSMISIÓN TÉRMICA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0645F602-30F5-43D8-B121-DC46D8D0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97" y="5086247"/>
            <a:ext cx="4775647" cy="4315448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CD8FBE41-F6AD-462D-8EC8-6457F72208FC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1449" y="1014413"/>
            <a:ext cx="7117851" cy="7863444"/>
            <a:chOff x="0" y="-19050"/>
            <a:chExt cx="9490469" cy="10484595"/>
          </a:xfrm>
        </p:grpSpPr>
        <p:sp>
          <p:nvSpPr>
            <p:cNvPr id="3" name="TextBox 3"/>
            <p:cNvSpPr txBox="1"/>
            <p:nvPr/>
          </p:nvSpPr>
          <p:spPr>
            <a:xfrm>
              <a:off x="0" y="859657"/>
              <a:ext cx="9490469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La resistividad térmica 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 el recíproco del valor k (1 / k)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9490469" cy="689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r>
                <a:rPr lang="en-US" sz="3300" spc="165">
                  <a:solidFill>
                    <a:srgbClr val="FEFFF8"/>
                  </a:solidFill>
                  <a:latin typeface="Glacial Indifference"/>
                </a:rPr>
                <a:t>SAFETY RULES AND REGULATIONS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14839"/>
              <a:ext cx="9490469" cy="402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La resistencia térmica (valor R) 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 el recíproco de l (1 / l) y se utiliza para calcular la resistencia térmica de cualquier material o material compuesto. El valor R se puede definir en términos simples como la resistencia que ofrece cualquier material específico al flujo de calor.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020156"/>
              <a:ext cx="9490469" cy="3445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El coeficiente de transmisión de calor (U) 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designa el coeficiente general de transmisión de calor para cualquier sección de un material o un compuesto de materiales. Es inversamente proporcional al valor de la resistencia térmica total (RT) de una solución de pared dada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71366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rgbClr val="FEFFF8"/>
                  </a:solidFill>
                  <a:latin typeface="League Spartan"/>
                </a:rPr>
                <a:t>Conceptos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3403258"/>
            <a:ext cx="7117851" cy="5630982"/>
            <a:chOff x="0" y="859658"/>
            <a:chExt cx="9490469" cy="5993408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1358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La energía térmica 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 la cantidad de calor (energía) necesaria para elevar la temperatura de un kg de agua en un grado Celsius (° C).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0" y="4102709"/>
              <a:ext cx="9490469" cy="275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El coeficiente de conductancia térmica "λ"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 se define como la cantidad de calor (en kcal) conducida en una hora a través de 1 m2 de material, con un espesor de 1 m, cuando la caída de temperatura a través del material en condiciones de flujo de calor constante es 1 ° C.</a:t>
              </a:r>
            </a:p>
          </p:txBody>
        </p: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5EF667D9-9D3D-4C5D-9367-B05D3EE7B19C}"/>
                </a:ext>
              </a:extLst>
            </p:cNvPr>
            <p:cNvSpPr txBox="1"/>
            <p:nvPr/>
          </p:nvSpPr>
          <p:spPr>
            <a:xfrm>
              <a:off x="0" y="2432667"/>
              <a:ext cx="9490469" cy="135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b="1" spc="120" dirty="0">
                  <a:solidFill>
                    <a:srgbClr val="456A2C"/>
                  </a:solidFill>
                  <a:latin typeface="Glacial Indifference"/>
                </a:rPr>
                <a:t>La conductividad térmica 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(k) o (λ) es una medida de la capacidad de un material para conducir calor a través de su masa.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21FCE6BF-E81D-40F3-8565-57F3BA45B269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266700"/>
            <a:ext cx="7114272" cy="891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El control de la transmitancia térmica de los materiales elegidos para el proyecto es fundamental para asegurar la mínima pérdida de calor a través de los cerramientos del edificio.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El aislamiento térmico se define como la reducción de la transferencia de calor (la transferencia de energía térmica entre objetos de diferente temperatura) entre objetos en contacto térmico.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Por eso, además de utilizar el mejor sistema constructivo, la elección de un aislamiento adecuado y su disposición adecuada es uno de los temas más importantes para alcanzar las menores pérdidas de calor.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Todos los materiales aislantes se pueden clasificar en dos grupos: materiales orgánicos e inorgánicos, siendo este segundo el más utilizado, y el orgánico el más amigable con el medio ambiente.</a:t>
            </a: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2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n-GB" sz="5400" spc="150" dirty="0">
                  <a:solidFill>
                    <a:srgbClr val="FEFFF8"/>
                  </a:solidFill>
                  <a:latin typeface="Glacial Indifference Bold"/>
                </a:rPr>
                <a:t>MATERIALES DE AISLAMIENTO TÉRMICO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3A64F12-E0B3-45EF-83BE-059E4E636ED4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00094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1449" y="912591"/>
            <a:ext cx="7117851" cy="6747779"/>
            <a:chOff x="0" y="-154812"/>
            <a:chExt cx="9490469" cy="899704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54812"/>
              <a:ext cx="9490469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Fibras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de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celulosa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/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papel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2E741294-59A7-4235-A19D-769F89FF5FBD}"/>
                </a:ext>
              </a:extLst>
            </p:cNvPr>
            <p:cNvSpPr txBox="1"/>
            <p:nvPr/>
          </p:nvSpPr>
          <p:spPr>
            <a:xfrm>
              <a:off x="0" y="2755637"/>
              <a:ext cx="9490469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Lana de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oveja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A88E0ADE-BDA9-40CD-A1D2-8E35DD7812C0}"/>
                </a:ext>
              </a:extLst>
            </p:cNvPr>
            <p:cNvSpPr txBox="1"/>
            <p:nvPr/>
          </p:nvSpPr>
          <p:spPr>
            <a:xfrm>
              <a:off x="0" y="5549150"/>
              <a:ext cx="9490469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Corcho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natural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EFDD2AD5-357A-487B-BA6F-33AF6DF72C86}"/>
                </a:ext>
              </a:extLst>
            </p:cNvPr>
            <p:cNvSpPr txBox="1"/>
            <p:nvPr/>
          </p:nvSpPr>
          <p:spPr>
            <a:xfrm>
              <a:off x="0" y="8303619"/>
              <a:ext cx="9490469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Aislamiento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de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cáñamo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5800" y="-313966"/>
            <a:ext cx="9288538" cy="3263400"/>
            <a:chOff x="0" y="0"/>
            <a:chExt cx="11180564" cy="5344200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0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457201" y="950909"/>
              <a:ext cx="10723363" cy="345253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5800" spc="310" dirty="0" err="1">
                  <a:solidFill>
                    <a:srgbClr val="FEFFF8"/>
                  </a:solidFill>
                  <a:latin typeface="League Spartan"/>
                </a:rPr>
                <a:t>Materiales</a:t>
              </a:r>
              <a:r>
                <a:rPr lang="en-US" sz="5800" spc="310" dirty="0">
                  <a:solidFill>
                    <a:srgbClr val="FEFFF8"/>
                  </a:solidFill>
                  <a:latin typeface="League Spartan"/>
                </a:rPr>
                <a:t> de </a:t>
              </a:r>
              <a:r>
                <a:rPr lang="en-US" sz="5800" spc="310" dirty="0" err="1">
                  <a:solidFill>
                    <a:srgbClr val="FEFFF8"/>
                  </a:solidFill>
                  <a:latin typeface="League Spartan"/>
                </a:rPr>
                <a:t>aislamiento</a:t>
              </a:r>
              <a:r>
                <a:rPr lang="en-US" sz="5800" spc="310" dirty="0">
                  <a:solidFill>
                    <a:srgbClr val="FEFFF8"/>
                  </a:solidFill>
                  <a:latin typeface="League Spartan"/>
                </a:rPr>
                <a:t> natural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3403258"/>
            <a:ext cx="7117851" cy="3450898"/>
            <a:chOff x="0" y="859658"/>
            <a:chExt cx="9490469" cy="3673008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321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Algunos de los materiales más ecológicos con tan buenas propiedades aislantes como los más utilizados son la celulosa, la lana natural de oveja, la fibra de madera o incluso el corcho natural. Estos aislamientos se están volviendo populares debido a sus agradables propiedades aislantes: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0" y="4102709"/>
              <a:ext cx="9490469" cy="429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Aislamiento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de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fibra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de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madera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8" name="Imagen 7" descr="Un sándwich partido a la mitad&#10;&#10;Descripción generada automáticamente">
            <a:extLst>
              <a:ext uri="{FF2B5EF4-FFF2-40B4-BE49-F238E27FC236}">
                <a16:creationId xmlns:a16="http://schemas.microsoft.com/office/drawing/2014/main" id="{8B727AFF-4B60-41C8-9BF1-9343E8D69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77140"/>
            <a:ext cx="3016907" cy="2386727"/>
          </a:xfrm>
          <a:prstGeom prst="rect">
            <a:avLst/>
          </a:prstGeom>
        </p:spPr>
      </p:pic>
      <p:pic>
        <p:nvPicPr>
          <p:cNvPr id="17" name="Imagen 1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B0708EF-3ADC-49C7-A856-77AD1DF07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290" y="772400"/>
            <a:ext cx="3626150" cy="2251636"/>
          </a:xfrm>
          <a:prstGeom prst="rect">
            <a:avLst/>
          </a:prstGeom>
        </p:spPr>
      </p:pic>
      <p:pic>
        <p:nvPicPr>
          <p:cNvPr id="21" name="Imagen 20" descr="Imagen que contiene tabla, alimentos, comida, sándwich&#10;&#10;Descripción generada automáticamente">
            <a:extLst>
              <a:ext uri="{FF2B5EF4-FFF2-40B4-BE49-F238E27FC236}">
                <a16:creationId xmlns:a16="http://schemas.microsoft.com/office/drawing/2014/main" id="{FEAA4480-68E6-4BE3-8E0A-6FD64BCC5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251" y="2911975"/>
            <a:ext cx="2939078" cy="2325155"/>
          </a:xfrm>
          <a:prstGeom prst="rect">
            <a:avLst/>
          </a:prstGeom>
        </p:spPr>
      </p:pic>
      <p:pic>
        <p:nvPicPr>
          <p:cNvPr id="24" name="Imagen 23" descr="Imagen que contiene edificio, material de construcción, pieza, pastel&#10;&#10;Descripción generada automáticamente">
            <a:extLst>
              <a:ext uri="{FF2B5EF4-FFF2-40B4-BE49-F238E27FC236}">
                <a16:creationId xmlns:a16="http://schemas.microsoft.com/office/drawing/2014/main" id="{BCAE97B8-D51B-43AD-B659-7C19670D3B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93" y="5276240"/>
            <a:ext cx="2752487" cy="2177540"/>
          </a:xfrm>
          <a:prstGeom prst="rect">
            <a:avLst/>
          </a:prstGeom>
        </p:spPr>
      </p:pic>
      <p:pic>
        <p:nvPicPr>
          <p:cNvPr id="26" name="Imagen 25" descr="Imagen que contiene edificio, tabla, ladrillo, banca&#10;&#10;Descripción generada automáticamente">
            <a:extLst>
              <a:ext uri="{FF2B5EF4-FFF2-40B4-BE49-F238E27FC236}">
                <a16:creationId xmlns:a16="http://schemas.microsoft.com/office/drawing/2014/main" id="{BB17B589-F61E-4B7E-AB49-4351E600D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836" y="7126546"/>
            <a:ext cx="2879399" cy="2277942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9446207C-D713-40E2-8DF9-0FCA79A67B4F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7735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3906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s-ES" sz="5000" spc="100" dirty="0">
                <a:solidFill>
                  <a:srgbClr val="456A2C"/>
                </a:solidFill>
                <a:latin typeface="League Spartan"/>
              </a:rPr>
              <a:t>Beneficios de los aislamientos naturales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447338"/>
            <a:chOff x="0" y="-19050"/>
            <a:chExt cx="9013889" cy="326311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ADAPTABILIDAD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 mayoría de los elementos aislantes orgánicos no son rígidos, lo que proporciona una gran versatilidad y adaptabilidad a las superficies a recubrir.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SOSTENIBILIDAD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Aislantes ecológicos fabricados con materiales orgánicos y naturales, con muy bajos requerimientos energéticos para su fabricación.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PROPIEDADES DE AISLAMIENTO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 conductividad térmica (λ) de la mayoría de los aislamientos orgánicos está por debajo de 0,04 W/(</a:t>
              </a:r>
              <a:r>
                <a:rPr lang="es-ES" sz="2400" spc="120" dirty="0" err="1">
                  <a:solidFill>
                    <a:srgbClr val="456A2C"/>
                  </a:solidFill>
                  <a:latin typeface="Glacial Indifference"/>
                </a:rPr>
                <a:t>m·K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), lo cual es una gran característica.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8"/>
            <a:chOff x="0" y="-19050"/>
            <a:chExt cx="9013889" cy="3263116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PROPIEDADES HIGROSCOPICAS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 mayoría de los aislantes orgánicos naturales presentan buenas propiedades higroscópicas, regulando los niveles de humedad en el interior de los edificios.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92F2286F-AE0B-40CA-B4FB-E54335914CF3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432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Los puentes térmicos son partes sensibles del edificio donde hay una variación en la uniformidad de la construcción. Esta variación puede ser causada por un espesor diferente del cerramiento o las características de los materiales utilizados, la penetración de elementos constructivos con propiedades conductoras variables, o la diferencia entre áreas externas e internas (como paredes, pisos o techos).</a:t>
            </a: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54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n-GB" sz="5400" spc="150" dirty="0">
                  <a:solidFill>
                    <a:srgbClr val="FEFFF8"/>
                  </a:solidFill>
                  <a:latin typeface="Glacial Indifference Bold"/>
                </a:rPr>
                <a:t>PUENTES TÉRMICOS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07D326-701B-42D7-A445-C87683121E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392383"/>
            <a:ext cx="5681443" cy="315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CB4360A5-7520-4567-977E-A3EE59041ACE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86903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1449" y="1014413"/>
            <a:ext cx="7117851" cy="7235517"/>
            <a:chOff x="0" y="-19050"/>
            <a:chExt cx="9490469" cy="9647361"/>
          </a:xfrm>
        </p:grpSpPr>
        <p:sp>
          <p:nvSpPr>
            <p:cNvPr id="3" name="TextBox 3"/>
            <p:cNvSpPr txBox="1"/>
            <p:nvPr/>
          </p:nvSpPr>
          <p:spPr>
            <a:xfrm>
              <a:off x="0" y="1181007"/>
              <a:ext cx="9490469" cy="538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Losa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frontal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fachadas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9490469" cy="689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r>
                <a:rPr lang="en-US" sz="3300" spc="165">
                  <a:solidFill>
                    <a:srgbClr val="FEFFF8"/>
                  </a:solidFill>
                  <a:latin typeface="Glacial Indifference"/>
                </a:rPr>
                <a:t>SAFETY RULES AND REGULATIONS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78980"/>
              <a:ext cx="9490469" cy="538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Juntas entre fachadas y cubiertas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EE9F6334-7F42-4DF4-A473-BD2F84A034CC}"/>
                </a:ext>
              </a:extLst>
            </p:cNvPr>
            <p:cNvSpPr txBox="1"/>
            <p:nvPr/>
          </p:nvSpPr>
          <p:spPr>
            <a:xfrm>
              <a:off x="0" y="5061761"/>
              <a:ext cx="9490469" cy="111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Juntas entre fachadas y cerramientos en contacto con el suelo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C0F5D0AD-544E-4E4C-918A-44D58531B8D5}"/>
                </a:ext>
              </a:extLst>
            </p:cNvPr>
            <p:cNvSpPr txBox="1"/>
            <p:nvPr/>
          </p:nvSpPr>
          <p:spPr>
            <a:xfrm>
              <a:off x="0" y="7106920"/>
              <a:ext cx="9490469" cy="538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Juntas de fachada con losa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5543CBA5-C05C-4B9F-94EE-5721DA73A309}"/>
                </a:ext>
              </a:extLst>
            </p:cNvPr>
            <p:cNvSpPr txBox="1"/>
            <p:nvPr/>
          </p:nvSpPr>
          <p:spPr>
            <a:xfrm>
              <a:off x="0" y="9089701"/>
              <a:ext cx="9490469" cy="538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Unión de fachada con muros subterráneos.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71366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FEFFF8"/>
                  </a:solidFill>
                  <a:latin typeface="League Spartan"/>
                </a:rPr>
                <a:t>Puntos </a:t>
              </a:r>
              <a:r>
                <a:rPr lang="es-ES" sz="6200" spc="310" dirty="0">
                  <a:solidFill>
                    <a:srgbClr val="FEFFF8"/>
                  </a:solidFill>
                  <a:latin typeface="League Spartan"/>
                </a:rPr>
                <a:t>débiles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3403258"/>
            <a:ext cx="7117851" cy="4869369"/>
            <a:chOff x="0" y="859658"/>
            <a:chExt cx="9490469" cy="5182776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894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Pilares integrados en el cerramiento de la fachada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0" y="4009578"/>
              <a:ext cx="9490469" cy="429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Cajas ciegas</a:t>
              </a:r>
            </a:p>
          </p:txBody>
        </p: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5EF667D9-9D3D-4C5D-9367-B05D3EE7B19C}"/>
                </a:ext>
              </a:extLst>
            </p:cNvPr>
            <p:cNvSpPr txBox="1"/>
            <p:nvPr/>
          </p:nvSpPr>
          <p:spPr>
            <a:xfrm>
              <a:off x="0" y="2432667"/>
              <a:ext cx="9490469" cy="429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- Perímetro de huecos y lucernarios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B2EDF66B-4661-4CF3-A9F5-72124FF685D1}"/>
                </a:ext>
              </a:extLst>
            </p:cNvPr>
            <p:cNvSpPr txBox="1"/>
            <p:nvPr/>
          </p:nvSpPr>
          <p:spPr>
            <a:xfrm>
              <a:off x="0" y="5612477"/>
              <a:ext cx="9490469" cy="429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Otros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puentes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térmicos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integrados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97DBF8-631C-4D13-9F62-D2AE8394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0" y="1951237"/>
            <a:ext cx="1257409" cy="110499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A7A820D-3C80-42DA-BF1F-746EB34D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214" y="3377282"/>
            <a:ext cx="1265030" cy="88399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FDE8BAB-E6E7-47F6-ADF9-EBB47BD6E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940" y="4639635"/>
            <a:ext cx="876376" cy="96020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75F81DC-9EC6-4366-8D0E-370EC7E6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752" y="6333576"/>
            <a:ext cx="914479" cy="127265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7D66BD3-842A-4CE1-9F6F-88AD53034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3400" y="3384497"/>
            <a:ext cx="1226926" cy="100592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964F033-5179-4FCD-827A-ACBA9F6F3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7065" y="5238663"/>
            <a:ext cx="1562235" cy="103641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15E529E-FA7D-4272-B6DA-18C1284B4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9454" y="6516208"/>
            <a:ext cx="1455546" cy="1104996"/>
          </a:xfrm>
          <a:prstGeom prst="rect">
            <a:avLst/>
          </a:prstGeom>
        </p:spPr>
      </p:pic>
      <p:sp>
        <p:nvSpPr>
          <p:cNvPr id="30" name="TextBox 5">
            <a:extLst>
              <a:ext uri="{FF2B5EF4-FFF2-40B4-BE49-F238E27FC236}">
                <a16:creationId xmlns:a16="http://schemas.microsoft.com/office/drawing/2014/main" id="{D1B62B5D-F1BA-487D-824E-FEC7517B764C}"/>
              </a:ext>
            </a:extLst>
          </p:cNvPr>
          <p:cNvSpPr txBox="1"/>
          <p:nvPr/>
        </p:nvSpPr>
        <p:spPr>
          <a:xfrm>
            <a:off x="10972800" y="9574053"/>
            <a:ext cx="62865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LECCIÓN 1: Valor de eficiencia energética de la madera como material de construcción y construcciones de madera.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06045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1158</Words>
  <Application>Microsoft Office PowerPoint</Application>
  <PresentationFormat>Personalizado</PresentationFormat>
  <Paragraphs>79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League Spartan</vt:lpstr>
      <vt:lpstr>Glacial Indifference</vt:lpstr>
      <vt:lpstr>Arial</vt:lpstr>
      <vt:lpstr>Glacial Indifference Bold</vt:lpstr>
      <vt:lpstr>Calibri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ALEJANDRA CIANCI RAMIREZ</cp:lastModifiedBy>
  <cp:revision>46</cp:revision>
  <dcterms:created xsi:type="dcterms:W3CDTF">2006-08-16T00:00:00Z</dcterms:created>
  <dcterms:modified xsi:type="dcterms:W3CDTF">2022-01-31T19:38:27Z</dcterms:modified>
  <dc:identifier>DAD7Xzioke4</dc:identifier>
</cp:coreProperties>
</file>