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1" r:id="rId6"/>
    <p:sldId id="272" r:id="rId7"/>
    <p:sldId id="273"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3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1/31/2022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708433"/>
            </a:xfrm>
            <a:prstGeom prst="rect">
              <a:avLst/>
            </a:prstGeom>
            <a:grpFill/>
          </p:spPr>
          <p:txBody>
            <a:bodyPr lIns="0" tIns="0" rIns="0" bIns="0" rtlCol="0" anchor="t">
              <a:spAutoFit/>
            </a:bodyPr>
            <a:lstStyle/>
            <a:p>
              <a:pPr>
                <a:lnSpc>
                  <a:spcPct val="150000"/>
                </a:lnSpc>
              </a:pPr>
              <a:r>
                <a:rPr lang="en-US" sz="6600" spc="92" dirty="0" err="1">
                  <a:solidFill>
                    <a:srgbClr val="FEFFF8"/>
                  </a:solidFill>
                  <a:latin typeface="League Spartan"/>
                </a:rPr>
                <a:t>Lección</a:t>
              </a:r>
              <a:r>
                <a:rPr lang="en-US" sz="6600" spc="92" dirty="0">
                  <a:solidFill>
                    <a:srgbClr val="FEFFF8"/>
                  </a:solidFill>
                  <a:latin typeface="League Spartan"/>
                </a:rPr>
                <a:t> 2:</a:t>
              </a:r>
            </a:p>
            <a:p>
              <a:pPr>
                <a:lnSpc>
                  <a:spcPct val="150000"/>
                </a:lnSpc>
              </a:pPr>
              <a:r>
                <a:rPr lang="es-ES" sz="2400" spc="150" dirty="0">
                  <a:solidFill>
                    <a:srgbClr val="FEFFF8"/>
                  </a:solidFill>
                  <a:latin typeface="Glacial Indifference Bold"/>
                </a:rPr>
                <a:t>Influencia del clima en los edificios de madera.</a:t>
              </a: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Presentación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1964147" y="1021080"/>
              <a:ext cx="11111249" cy="151323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UNIDAD DE APRENDIZAJE 4: Funcionalidad y eficiencia de los edificios de madera / Unidad de aprendizaje 4 (LU4)</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s-ES" sz="6200" spc="310" dirty="0">
                  <a:solidFill>
                    <a:srgbClr val="456A2C"/>
                  </a:solidFill>
                  <a:latin typeface="League Spartan"/>
                </a:rPr>
                <a:t>Resumen</a:t>
              </a:r>
              <a:r>
                <a:rPr lang="en-US" sz="6200" spc="310" dirty="0">
                  <a:solidFill>
                    <a:srgbClr val="456A2C"/>
                  </a:solidFill>
                  <a:latin typeface="League Spartan"/>
                </a:rPr>
                <a:t> de la </a:t>
              </a:r>
              <a:r>
                <a:rPr lang="es-ES" sz="6200" spc="310" dirty="0">
                  <a:solidFill>
                    <a:srgbClr val="456A2C"/>
                  </a:solidFill>
                  <a:latin typeface="League Spartan"/>
                </a:rPr>
                <a:t>presentaci</a:t>
              </a:r>
              <a:r>
                <a:rPr lang="es-ES" sz="6200" b="1" spc="310" dirty="0">
                  <a:solidFill>
                    <a:srgbClr val="456A2C"/>
                  </a:solidFill>
                  <a:latin typeface="League Spartan"/>
                </a:rPr>
                <a:t>ó</a:t>
              </a:r>
              <a:r>
                <a:rPr lang="es-ES" sz="6200" spc="310" dirty="0">
                  <a:solidFill>
                    <a:srgbClr val="456A2C"/>
                  </a:solidFill>
                  <a:latin typeface="League Spartan"/>
                </a:rPr>
                <a:t>n</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marL="342900" indent="-342900" algn="l">
                <a:lnSpc>
                  <a:spcPts val="3359"/>
                </a:lnSpc>
                <a:buFontTx/>
                <a:buChar char="-"/>
              </a:pPr>
              <a:r>
                <a:rPr lang="es-ES" sz="2400" spc="120" dirty="0">
                  <a:solidFill>
                    <a:srgbClr val="456A2C"/>
                  </a:solidFill>
                  <a:latin typeface="Glacial Indifference"/>
                </a:rPr>
                <a:t>Influencia del clima en los edificios de madera </a:t>
              </a:r>
            </a:p>
            <a:p>
              <a:pPr marL="342900" indent="-342900" algn="l">
                <a:lnSpc>
                  <a:spcPts val="3359"/>
                </a:lnSpc>
                <a:buFontTx/>
                <a:buChar char="-"/>
              </a:pPr>
              <a:r>
                <a:rPr lang="es-ES" sz="2400" spc="120" dirty="0">
                  <a:solidFill>
                    <a:srgbClr val="456A2C"/>
                  </a:solidFill>
                  <a:latin typeface="Glacial Indifference"/>
                </a:rPr>
                <a:t>Influencia de la madera utilizada en el medio ambiente</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TEMAS TRATADOS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AutoShape 10">
            <a:extLst>
              <a:ext uri="{FF2B5EF4-FFF2-40B4-BE49-F238E27FC236}">
                <a16:creationId xmlns:a16="http://schemas.microsoft.com/office/drawing/2014/main" id="{F60DF037-36C1-42AE-AD66-D44235735C44}"/>
              </a:ext>
            </a:extLst>
          </p:cNvPr>
          <p:cNvSpPr/>
          <p:nvPr/>
        </p:nvSpPr>
        <p:spPr>
          <a:xfrm>
            <a:off x="2057400" y="9462135"/>
            <a:ext cx="16230600" cy="38100"/>
          </a:xfrm>
          <a:prstGeom prst="rect">
            <a:avLst/>
          </a:prstGeom>
          <a:solidFill>
            <a:srgbClr val="52584D"/>
          </a:solidFill>
        </p:spPr>
      </p:sp>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INFLUENCIA DEL CLIMA EN EDIFICIOS DE MADERA</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4402424"/>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A pesar de las grandes propiedades de la madera como material constructivo, es muy importante tener en cuenta el envejecimiento de todos sus componentes, teniendo en cuenta las adversas condiciones climatológicas y naturales a las que está expuesta.</a:t>
            </a:r>
          </a:p>
          <a:p>
            <a:pPr algn="just">
              <a:lnSpc>
                <a:spcPts val="3359"/>
              </a:lnSpc>
              <a:spcAft>
                <a:spcPts val="600"/>
              </a:spcAft>
            </a:pPr>
            <a:r>
              <a:rPr lang="es-ES" sz="2400" spc="120" dirty="0">
                <a:solidFill>
                  <a:srgbClr val="456A2C"/>
                </a:solidFill>
                <a:latin typeface="Glacial Indifference"/>
              </a:rPr>
              <a:t>Como veremos, algunas de estas adversidades afectarán al material de una capa superficial, pero algunas de ellas pueden convertirse en una patología grave para los elementos maderables.</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6" name="Picture 2" descr="How to Age Wood - 6 Ways to Weather Wood! | Family Handyman">
            <a:extLst>
              <a:ext uri="{FF2B5EF4-FFF2-40B4-BE49-F238E27FC236}">
                <a16:creationId xmlns:a16="http://schemas.microsoft.com/office/drawing/2014/main" id="{D70B594C-E0F2-4BD4-821C-AB58A944C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9" r="19305"/>
          <a:stretch/>
        </p:blipFill>
        <p:spPr bwMode="auto">
          <a:xfrm rot="5400000">
            <a:off x="12104434" y="4617378"/>
            <a:ext cx="3195460"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4357B879-AE9D-4C28-8E85-F67886E71FBD}"/>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996315"/>
            <a:ext cx="7117851" cy="8582040"/>
            <a:chOff x="0" y="-47341"/>
            <a:chExt cx="9490469" cy="12246387"/>
          </a:xfrm>
        </p:grpSpPr>
        <p:sp>
          <p:nvSpPr>
            <p:cNvPr id="3" name="TextBox 3"/>
            <p:cNvSpPr txBox="1"/>
            <p:nvPr/>
          </p:nvSpPr>
          <p:spPr>
            <a:xfrm>
              <a:off x="0" y="-47341"/>
              <a:ext cx="9490469" cy="3549690"/>
            </a:xfrm>
            <a:prstGeom prst="rect">
              <a:avLst/>
            </a:prstGeom>
          </p:spPr>
          <p:txBody>
            <a:bodyPr lIns="0" tIns="0" rIns="0" bIns="0" rtlCol="0" anchor="t">
              <a:spAutoFit/>
            </a:bodyPr>
            <a:lstStyle/>
            <a:p>
              <a:pPr>
                <a:spcAft>
                  <a:spcPts val="600"/>
                </a:spcAft>
              </a:pPr>
              <a:r>
                <a:rPr lang="es-ES" sz="2400" b="1" spc="120" dirty="0">
                  <a:solidFill>
                    <a:srgbClr val="456A2C"/>
                  </a:solidFill>
                  <a:latin typeface="Glacial Indifference"/>
                </a:rPr>
                <a:t>Hongo.</a:t>
              </a:r>
            </a:p>
            <a:p>
              <a:pPr algn="just">
                <a:spcAft>
                  <a:spcPts val="600"/>
                </a:spcAft>
              </a:pPr>
              <a:r>
                <a:rPr lang="es-ES" sz="2400" spc="120" dirty="0">
                  <a:solidFill>
                    <a:srgbClr val="456A2C"/>
                  </a:solidFill>
                  <a:latin typeface="Glacial Indifference"/>
                </a:rPr>
                <a:t>Como se mencionó en el tema anterior, una alta tasa de humedad, junto con algunas características, como la temperatura y la cantidad de Oxígeno, pueden adelantar la aparición de hongos en los elementos de madera.</a:t>
              </a:r>
            </a:p>
          </p:txBody>
        </p:sp>
        <p:sp>
          <p:nvSpPr>
            <p:cNvPr id="7" name="TextBox 7"/>
            <p:cNvSpPr txBox="1"/>
            <p:nvPr/>
          </p:nvSpPr>
          <p:spPr>
            <a:xfrm>
              <a:off x="0" y="4293617"/>
              <a:ext cx="9490469" cy="7905429"/>
            </a:xfrm>
            <a:prstGeom prst="rect">
              <a:avLst/>
            </a:prstGeom>
          </p:spPr>
          <p:txBody>
            <a:bodyPr lIns="0" tIns="0" rIns="0" bIns="0" rtlCol="0" anchor="t">
              <a:spAutoFit/>
            </a:bodyPr>
            <a:lstStyle/>
            <a:p>
              <a:pPr algn="l"/>
              <a:r>
                <a:rPr lang="es-ES" sz="2400" b="1" spc="120" dirty="0">
                  <a:solidFill>
                    <a:srgbClr val="456A2C"/>
                  </a:solidFill>
                  <a:latin typeface="Glacial Indifference"/>
                </a:rPr>
                <a:t>Insectos</a:t>
              </a:r>
            </a:p>
            <a:p>
              <a:pPr algn="just"/>
              <a:r>
                <a:rPr lang="es-ES" sz="2400" spc="120" dirty="0">
                  <a:solidFill>
                    <a:srgbClr val="456A2C"/>
                  </a:solidFill>
                  <a:latin typeface="Glacial Indifference"/>
                </a:rPr>
                <a:t>Los insectos que pueden afectar los elementos de la madera se pueden dividir en cuatro grupos diferentes: </a:t>
              </a:r>
              <a:r>
                <a:rPr lang="es-ES" sz="2400" spc="120" dirty="0" err="1">
                  <a:solidFill>
                    <a:srgbClr val="456A2C"/>
                  </a:solidFill>
                  <a:latin typeface="Glacial Indifference"/>
                </a:rPr>
                <a:t>Anobidos</a:t>
              </a:r>
              <a:r>
                <a:rPr lang="es-ES" sz="2400" spc="120" dirty="0">
                  <a:solidFill>
                    <a:srgbClr val="456A2C"/>
                  </a:solidFill>
                  <a:latin typeface="Glacial Indifference"/>
                </a:rPr>
                <a:t>, </a:t>
              </a:r>
              <a:r>
                <a:rPr lang="es-ES" sz="2400" spc="120" dirty="0" err="1">
                  <a:solidFill>
                    <a:srgbClr val="456A2C"/>
                  </a:solidFill>
                  <a:latin typeface="Glacial Indifference"/>
                </a:rPr>
                <a:t>Lictides</a:t>
              </a:r>
              <a:r>
                <a:rPr lang="es-ES" sz="2400" spc="120" dirty="0">
                  <a:solidFill>
                    <a:srgbClr val="456A2C"/>
                  </a:solidFill>
                  <a:latin typeface="Glacial Indifference"/>
                </a:rPr>
                <a:t>, </a:t>
              </a:r>
              <a:r>
                <a:rPr lang="es-ES" sz="2400" spc="120" dirty="0" err="1">
                  <a:solidFill>
                    <a:srgbClr val="456A2C"/>
                  </a:solidFill>
                  <a:latin typeface="Glacial Indifference"/>
                </a:rPr>
                <a:t>Cerambycids</a:t>
              </a:r>
              <a:r>
                <a:rPr lang="es-ES" sz="2400" spc="120" dirty="0">
                  <a:solidFill>
                    <a:srgbClr val="456A2C"/>
                  </a:solidFill>
                  <a:latin typeface="Glacial Indifference"/>
                </a:rPr>
                <a:t> y Termitas.</a:t>
              </a:r>
            </a:p>
            <a:p>
              <a:pPr algn="just"/>
              <a:r>
                <a:rPr lang="es-ES" sz="2400" spc="120" dirty="0">
                  <a:solidFill>
                    <a:srgbClr val="456A2C"/>
                  </a:solidFill>
                  <a:latin typeface="Glacial Indifference"/>
                </a:rPr>
                <a:t>El principal truco para controlar la descomposición de la madera es tener un adecuado control de la humedad. Una vez que los hongos comienzan a descomponer la madera, si los valores de humedad están por encima del 22% pueden esparcirse, por lo que, para proteger la madera contra su propagación, se recomienda mantener el contenido de humedad por debajo del 19%.</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gn="l"/>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Agentes</a:t>
              </a:r>
              <a:r>
                <a:rPr lang="en-US" sz="6200" spc="310" dirty="0">
                  <a:solidFill>
                    <a:srgbClr val="FEFFF8"/>
                  </a:solidFill>
                  <a:latin typeface="League Spartan"/>
                </a:rPr>
                <a:t> de </a:t>
              </a:r>
              <a:r>
                <a:rPr lang="en-US" sz="6200" spc="310" dirty="0" err="1">
                  <a:solidFill>
                    <a:srgbClr val="FEFFF8"/>
                  </a:solidFill>
                  <a:latin typeface="League Spartan"/>
                </a:rPr>
                <a:t>degradaci</a:t>
              </a:r>
              <a:r>
                <a:rPr lang="en-US" sz="6200" b="1" spc="310" dirty="0" err="1">
                  <a:solidFill>
                    <a:srgbClr val="FEFFF8"/>
                  </a:solidFill>
                  <a:latin typeface="League Spartan"/>
                </a:rPr>
                <a:t>ó</a:t>
              </a:r>
              <a:r>
                <a:rPr lang="en-US" sz="6200" spc="310" dirty="0" err="1">
                  <a:solidFill>
                    <a:srgbClr val="FEFFF8"/>
                  </a:solidFill>
                  <a:latin typeface="League Spartan"/>
                </a:rPr>
                <a:t>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5392365"/>
            <a:chOff x="0" y="859658"/>
            <a:chExt cx="9490469" cy="5739434"/>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358619"/>
            </a:xfrm>
            <a:prstGeom prst="rect">
              <a:avLst/>
            </a:prstGeom>
          </p:spPr>
          <p:txBody>
            <a:bodyPr lIns="0" tIns="0" rIns="0" bIns="0" rtlCol="0" anchor="t">
              <a:spAutoFit/>
            </a:bodyPr>
            <a:lstStyle/>
            <a:p>
              <a:pPr algn="just"/>
              <a:r>
                <a:rPr lang="es-ES" sz="2400" b="1" spc="120" dirty="0">
                  <a:solidFill>
                    <a:srgbClr val="456A2C"/>
                  </a:solidFill>
                  <a:latin typeface="Glacial Indifference"/>
                </a:rPr>
                <a:t>Radiación solar.</a:t>
              </a:r>
            </a:p>
            <a:p>
              <a:pPr algn="just"/>
              <a:r>
                <a:rPr lang="es-ES" sz="2400" spc="120" dirty="0">
                  <a:solidFill>
                    <a:srgbClr val="456A2C"/>
                  </a:solidFill>
                  <a:latin typeface="Glacial Indifference"/>
                </a:rPr>
                <a:t>La luz solar que llega a la superficie terrestre está compuesta por un amplio espectro de radiaciones que se puede dividir en tres grupos: rayos ultravioletas, rayos visibles y rayos infrarrojos.</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3847370"/>
              <a:ext cx="9490469" cy="2751722"/>
            </a:xfrm>
            <a:prstGeom prst="rect">
              <a:avLst/>
            </a:prstGeom>
          </p:spPr>
          <p:txBody>
            <a:bodyPr lIns="0" tIns="0" rIns="0" bIns="0" rtlCol="0" anchor="t">
              <a:spAutoFit/>
            </a:bodyPr>
            <a:lstStyle/>
            <a:p>
              <a:pPr algn="just"/>
              <a:r>
                <a:rPr lang="es-ES" sz="2400" b="1" spc="120" dirty="0">
                  <a:solidFill>
                    <a:srgbClr val="456A2C"/>
                  </a:solidFill>
                  <a:latin typeface="Glacial Indifference"/>
                </a:rPr>
                <a:t>Agua.</a:t>
              </a:r>
            </a:p>
            <a:p>
              <a:pPr algn="just"/>
              <a:r>
                <a:rPr lang="es-ES" sz="2400" spc="120" dirty="0">
                  <a:solidFill>
                    <a:srgbClr val="456A2C"/>
                  </a:solidFill>
                  <a:latin typeface="Glacial Indifference"/>
                </a:rPr>
                <a:t>El agua es un componente que puede viajar fácilmente a través de la capa de barniz e interferir en la humedad relativa de la madera. Este aumento de la humedad relativa puede favorecer la propagación de hongos que dañan la integridad de la madera.</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7" name="TextBox 5">
            <a:extLst>
              <a:ext uri="{FF2B5EF4-FFF2-40B4-BE49-F238E27FC236}">
                <a16:creationId xmlns:a16="http://schemas.microsoft.com/office/drawing/2014/main" id="{BE1DE8E0-D696-40C0-AECE-F9E97FBD2AAC}"/>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6"/>
            <a:ext cx="10965356" cy="1935764"/>
            <a:chOff x="-104836" y="-3114570"/>
            <a:chExt cx="13605166" cy="1213749"/>
          </a:xfrm>
        </p:grpSpPr>
        <p:sp>
          <p:nvSpPr>
            <p:cNvPr id="5" name="TextBox 5"/>
            <p:cNvSpPr txBox="1"/>
            <p:nvPr/>
          </p:nvSpPr>
          <p:spPr>
            <a:xfrm>
              <a:off x="-1" y="-3114570"/>
              <a:ext cx="13500331" cy="675430"/>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Patologías</a:t>
              </a:r>
              <a:r>
                <a:rPr lang="en-US" sz="6200" spc="310" dirty="0">
                  <a:solidFill>
                    <a:srgbClr val="456A2C"/>
                  </a:solidFill>
                  <a:latin typeface="League Spartan"/>
                </a:rPr>
                <a:t> de </a:t>
              </a:r>
              <a:r>
                <a:rPr lang="en-US" sz="6200" spc="310" dirty="0" err="1">
                  <a:solidFill>
                    <a:srgbClr val="456A2C"/>
                  </a:solidFill>
                  <a:latin typeface="League Spartan"/>
                </a:rPr>
                <a:t>insectos</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r>
                <a:rPr lang="en-US" sz="2000" spc="120" dirty="0" err="1">
                  <a:solidFill>
                    <a:srgbClr val="1E4D65"/>
                  </a:solidFill>
                  <a:latin typeface="Glacial Indifference"/>
                </a:rPr>
                <a:t>Anóbidos</a:t>
              </a:r>
              <a:r>
                <a:rPr lang="en-US" sz="2000" spc="120" dirty="0">
                  <a:solidFill>
                    <a:srgbClr val="1E4D65"/>
                  </a:solidFill>
                  <a:latin typeface="Glacial Indifference"/>
                </a:rPr>
                <a:t>                                 </a:t>
              </a:r>
              <a:r>
                <a:rPr lang="en-US" sz="2000" spc="120" dirty="0" err="1">
                  <a:solidFill>
                    <a:srgbClr val="1E4D65"/>
                  </a:solidFill>
                  <a:latin typeface="Glacial Indifference"/>
                </a:rPr>
                <a:t>Lictidas</a:t>
              </a:r>
              <a:r>
                <a:rPr lang="en-US" sz="2000" spc="120" dirty="0">
                  <a:solidFill>
                    <a:srgbClr val="1E4D65"/>
                  </a:solidFill>
                  <a:latin typeface="Glacial Indifference"/>
                </a:rPr>
                <a:t> 			</a:t>
              </a:r>
              <a:r>
                <a:rPr lang="en-US" sz="2000" spc="120" dirty="0" err="1">
                  <a:solidFill>
                    <a:srgbClr val="1E4D65"/>
                  </a:solidFill>
                  <a:latin typeface="Glacial Indifference"/>
                </a:rPr>
                <a:t>Cerambycidae</a:t>
              </a:r>
              <a:endParaRPr lang="en-US" sz="2000" spc="120" dirty="0">
                <a:solidFill>
                  <a:srgbClr val="1E4D65"/>
                </a:solidFill>
                <a:latin typeface="Glacial Indifference"/>
              </a:endParaRPr>
            </a:p>
          </p:txBody>
        </p:sp>
      </p:gr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2050" name="Picture 2" descr="Detalle De Abeto Madera Dañada Por Insectos Y Hongos Foto de stock y más  banco de imágenes de Abeto - iStock">
            <a:extLst>
              <a:ext uri="{FF2B5EF4-FFF2-40B4-BE49-F238E27FC236}">
                <a16:creationId xmlns:a16="http://schemas.microsoft.com/office/drawing/2014/main" id="{B524CF37-937C-48A3-BD00-3D47502FA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1" y="3366644"/>
            <a:ext cx="5323954" cy="35510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0DB5F96-4813-427F-B370-40F8AF69E8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0910" y="3113506"/>
            <a:ext cx="10520362" cy="5260181"/>
          </a:xfrm>
          <a:prstGeom prst="rect">
            <a:avLst/>
          </a:prstGeom>
          <a:noFill/>
          <a:ln>
            <a:noFill/>
          </a:ln>
        </p:spPr>
      </p:pic>
      <p:sp>
        <p:nvSpPr>
          <p:cNvPr id="12" name="TextBox 5">
            <a:extLst>
              <a:ext uri="{FF2B5EF4-FFF2-40B4-BE49-F238E27FC236}">
                <a16:creationId xmlns:a16="http://schemas.microsoft.com/office/drawing/2014/main" id="{631D076A-BD7E-40A1-A975-EFE8B20C250C}"/>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INFLUENCIA DE LA MADERA EN EL MEDIO AMBIENTE</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813614"/>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El uso de la madera en el sector de la construcción no solo es menos perjudicial para el medio ambiente que otros materiales, sino que puede ser incluso positivo, ya que su uso asegura la reforestación de vastas superficies con nuevos árboles. La razón principal por la que esto es positivo es porque los árboles nuevos absorben más CO</a:t>
            </a:r>
            <a:r>
              <a:rPr lang="es-ES" sz="2400" spc="120" baseline="-25000" dirty="0">
                <a:solidFill>
                  <a:srgbClr val="456A2C"/>
                </a:solidFill>
                <a:latin typeface="Glacial Indifference"/>
              </a:rPr>
              <a:t>2</a:t>
            </a:r>
            <a:r>
              <a:rPr lang="es-ES" sz="2400" spc="120" dirty="0">
                <a:solidFill>
                  <a:srgbClr val="456A2C"/>
                </a:solidFill>
                <a:latin typeface="Glacial Indifference"/>
              </a:rPr>
              <a:t> de la atmósfera que los árboles más viejos, y dado que el uso de madera requiere cierta deforestación y una reforestación compensatoria, esto significa que los árboles más viejos con menor absorción serán reemplazados por árboles más nuevos con mejores valores de absorción. Además, la madera utilizada en la construcción aún puede absorber algo de CO</a:t>
            </a:r>
            <a:r>
              <a:rPr lang="es-ES" sz="2400" spc="120" baseline="-25000" dirty="0">
                <a:solidFill>
                  <a:srgbClr val="456A2C"/>
                </a:solidFill>
                <a:latin typeface="Glacial Indifference"/>
              </a:rPr>
              <a:t>2</a:t>
            </a:r>
            <a:r>
              <a:rPr lang="es-ES" sz="2400" spc="120" dirty="0">
                <a:solidFill>
                  <a:srgbClr val="456A2C"/>
                </a:solidFill>
                <a:latin typeface="Glacial Indifference"/>
              </a:rPr>
              <a:t>, mejorando la renovación del aire que rodea los edificios y contribuyendo a la absorción global de CO</a:t>
            </a:r>
            <a:r>
              <a:rPr lang="es-ES" sz="2400" spc="120" baseline="-25000" dirty="0">
                <a:solidFill>
                  <a:srgbClr val="456A2C"/>
                </a:solidFill>
                <a:latin typeface="Glacial Indifference"/>
              </a:rPr>
              <a:t>2</a:t>
            </a:r>
            <a:r>
              <a:rPr lang="es-ES" sz="2400" spc="120" dirty="0">
                <a:solidFill>
                  <a:srgbClr val="456A2C"/>
                </a:solidFill>
                <a:latin typeface="Glacial Indifference"/>
              </a:rPr>
              <a:t>.</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4" name="Imagen 13">
            <a:extLst>
              <a:ext uri="{FF2B5EF4-FFF2-40B4-BE49-F238E27FC236}">
                <a16:creationId xmlns:a16="http://schemas.microsoft.com/office/drawing/2014/main" id="{382F1CAA-7ABF-41E9-9C29-E2F79D6C9077}"/>
              </a:ext>
            </a:extLst>
          </p:cNvPr>
          <p:cNvPicPr/>
          <p:nvPr/>
        </p:nvPicPr>
        <p:blipFill rotWithShape="1">
          <a:blip r:embed="rId2">
            <a:extLst>
              <a:ext uri="{28A0092B-C50C-407E-A947-70E740481C1C}">
                <a14:useLocalDpi xmlns:a14="http://schemas.microsoft.com/office/drawing/2010/main" val="0"/>
              </a:ext>
            </a:extLst>
          </a:blip>
          <a:srcRect l="11154" r="9870"/>
          <a:stretch/>
        </p:blipFill>
        <p:spPr bwMode="auto">
          <a:xfrm>
            <a:off x="2592220" y="5377041"/>
            <a:ext cx="5257801" cy="3454985"/>
          </a:xfrm>
          <a:prstGeom prst="rect">
            <a:avLst/>
          </a:prstGeom>
          <a:noFill/>
          <a:ln>
            <a:noFill/>
          </a:ln>
        </p:spPr>
      </p:pic>
      <p:sp>
        <p:nvSpPr>
          <p:cNvPr id="16" name="TextBox 5">
            <a:extLst>
              <a:ext uri="{FF2B5EF4-FFF2-40B4-BE49-F238E27FC236}">
                <a16:creationId xmlns:a16="http://schemas.microsoft.com/office/drawing/2014/main" id="{C780C321-24A6-4E2C-9665-736D67B93527}"/>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Huella</a:t>
              </a:r>
              <a:r>
                <a:rPr lang="en-US" sz="6200" spc="310" dirty="0">
                  <a:solidFill>
                    <a:srgbClr val="FEFFF8"/>
                  </a:solidFill>
                  <a:latin typeface="League Spartan"/>
                </a:rPr>
                <a:t> </a:t>
              </a:r>
              <a:r>
                <a:rPr lang="en-US" sz="6200" spc="310" dirty="0" err="1">
                  <a:solidFill>
                    <a:srgbClr val="FEFFF8"/>
                  </a:solidFill>
                  <a:latin typeface="League Spartan"/>
                </a:rPr>
                <a:t>ambiental</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pic>
        <p:nvPicPr>
          <p:cNvPr id="17" name="Imagen 16">
            <a:extLst>
              <a:ext uri="{FF2B5EF4-FFF2-40B4-BE49-F238E27FC236}">
                <a16:creationId xmlns:a16="http://schemas.microsoft.com/office/drawing/2014/main" id="{CEBF3167-FD45-4EFD-BA72-6D3172883545}"/>
              </a:ext>
            </a:extLst>
          </p:cNvPr>
          <p:cNvPicPr/>
          <p:nvPr/>
        </p:nvPicPr>
        <p:blipFill>
          <a:blip r:embed="rId2"/>
          <a:stretch>
            <a:fillRect/>
          </a:stretch>
        </p:blipFill>
        <p:spPr>
          <a:xfrm>
            <a:off x="762000" y="3729275"/>
            <a:ext cx="8648391" cy="4853940"/>
          </a:xfrm>
          <a:prstGeom prst="rect">
            <a:avLst/>
          </a:prstGeom>
        </p:spPr>
      </p:pic>
      <p:pic>
        <p:nvPicPr>
          <p:cNvPr id="20" name="Imagen 19">
            <a:extLst>
              <a:ext uri="{FF2B5EF4-FFF2-40B4-BE49-F238E27FC236}">
                <a16:creationId xmlns:a16="http://schemas.microsoft.com/office/drawing/2014/main" id="{2B14B75F-D1CA-4C10-878C-5C24C8D035D9}"/>
              </a:ext>
            </a:extLst>
          </p:cNvPr>
          <p:cNvPicPr/>
          <p:nvPr/>
        </p:nvPicPr>
        <p:blipFill>
          <a:blip r:embed="rId3"/>
          <a:stretch>
            <a:fillRect/>
          </a:stretch>
        </p:blipFill>
        <p:spPr>
          <a:xfrm>
            <a:off x="9148125" y="3543300"/>
            <a:ext cx="8120967" cy="4777740"/>
          </a:xfrm>
          <a:prstGeom prst="rect">
            <a:avLst/>
          </a:prstGeom>
        </p:spPr>
      </p:pic>
      <p:pic>
        <p:nvPicPr>
          <p:cNvPr id="21" name="Imagen 20">
            <a:extLst>
              <a:ext uri="{FF2B5EF4-FFF2-40B4-BE49-F238E27FC236}">
                <a16:creationId xmlns:a16="http://schemas.microsoft.com/office/drawing/2014/main" id="{44EDCA1A-1C05-411C-88F3-36028C5110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50628" y="335641"/>
            <a:ext cx="7395364" cy="3072375"/>
          </a:xfrm>
          <a:prstGeom prst="rect">
            <a:avLst/>
          </a:prstGeom>
          <a:noFill/>
          <a:ln>
            <a:noFill/>
          </a:ln>
        </p:spPr>
      </p:pic>
      <p:sp>
        <p:nvSpPr>
          <p:cNvPr id="12" name="TextBox 5">
            <a:extLst>
              <a:ext uri="{FF2B5EF4-FFF2-40B4-BE49-F238E27FC236}">
                <a16:creationId xmlns:a16="http://schemas.microsoft.com/office/drawing/2014/main" id="{E36C8721-BCA1-4707-A7FD-778F447A434F}"/>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25532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800100"/>
            <a:ext cx="16573500" cy="1718419"/>
          </a:xfrm>
          <a:prstGeom prst="rect">
            <a:avLst/>
          </a:prstGeom>
        </p:spPr>
        <p:txBody>
          <a:bodyPr wrap="square" lIns="0" tIns="0" rIns="0" bIns="0" rtlCol="0" anchor="t">
            <a:spAutoFit/>
          </a:bodyPr>
          <a:lstStyle/>
          <a:p>
            <a:pPr algn="l">
              <a:lnSpc>
                <a:spcPts val="6682"/>
              </a:lnSpc>
            </a:pPr>
            <a:r>
              <a:rPr lang="es-ES" sz="5000" spc="100" dirty="0">
                <a:solidFill>
                  <a:srgbClr val="456A2C"/>
                </a:solidFill>
                <a:latin typeface="League Spartan"/>
              </a:rPr>
              <a:t>Beneficios del uso de la madera para el medio ambiente</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REQUISITOS ENERGÉTICOS</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producción de madera es una industria limpia, ya que no requiere procesos industriales de alta exigencia.</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2933700"/>
            <a:ext cx="6760417" cy="2681424"/>
            <a:chOff x="0" y="-227994"/>
            <a:chExt cx="9013889" cy="3575231"/>
          </a:xfrm>
        </p:grpSpPr>
        <p:sp>
          <p:nvSpPr>
            <p:cNvPr id="9" name="TextBox 9"/>
            <p:cNvSpPr txBox="1"/>
            <p:nvPr/>
          </p:nvSpPr>
          <p:spPr>
            <a:xfrm>
              <a:off x="1105" y="-227994"/>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RENOVACIÓN DE BOSQUES</a:t>
              </a:r>
            </a:p>
          </p:txBody>
        </p:sp>
        <p:sp>
          <p:nvSpPr>
            <p:cNvPr id="10" name="TextBox 10"/>
            <p:cNvSpPr txBox="1"/>
            <p:nvPr/>
          </p:nvSpPr>
          <p:spPr>
            <a:xfrm>
              <a:off x="0" y="483206"/>
              <a:ext cx="9013889" cy="2864031"/>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Dado que el aprovechamiento de la madera requiere el consumo de varios árboles, la reforestación renovaría el bosque, proporcionando un aire de mejor calidad en la atmósfera.</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ABSORCION DE CO</a:t>
              </a:r>
              <a:r>
                <a:rPr lang="en-US" sz="3300" b="1" spc="165" baseline="-25000" dirty="0">
                  <a:solidFill>
                    <a:srgbClr val="456A2C"/>
                  </a:solidFill>
                  <a:latin typeface="Glacial Indifference"/>
                </a:rPr>
                <a:t>2</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madera puede seguir absorbiendo CO</a:t>
              </a:r>
              <a:r>
                <a:rPr lang="es-ES" sz="2400" spc="120" baseline="-25000" dirty="0">
                  <a:solidFill>
                    <a:srgbClr val="456A2C"/>
                  </a:solidFill>
                  <a:latin typeface="Glacial Indifference"/>
                </a:rPr>
                <a:t>2</a:t>
              </a:r>
              <a:r>
                <a:rPr lang="es-ES" sz="2400" spc="120" dirty="0">
                  <a:solidFill>
                    <a:srgbClr val="456A2C"/>
                  </a:solidFill>
                  <a:latin typeface="Glacial Indifference"/>
                </a:rPr>
                <a:t> incluso después de que se corta el árbol, por lo que cada vivienda de madera ayuda al medio ambiente a tener una mejor atmósfera.</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RECICLABLE Y REUTILIZABLE</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Los elementos de madera en la construcción se pueden usar más de una vez. Además, una vez que el elemento de madera ya no sea útil, se puede reciclar para otros fines.</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8</a:t>
            </a:fld>
            <a:endParaRPr lang="en-US" sz="2400" spc="120" dirty="0">
              <a:solidFill>
                <a:srgbClr val="1E4D65"/>
              </a:solidFill>
              <a:latin typeface="Glacial Indifference"/>
            </a:endParaRPr>
          </a:p>
        </p:txBody>
      </p:sp>
      <p:sp>
        <p:nvSpPr>
          <p:cNvPr id="22" name="TextBox 5">
            <a:extLst>
              <a:ext uri="{FF2B5EF4-FFF2-40B4-BE49-F238E27FC236}">
                <a16:creationId xmlns:a16="http://schemas.microsoft.com/office/drawing/2014/main" id="{465BD8A4-16C5-43CC-B310-C7321907BD8A}"/>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2: Influencia del clima en los edificios de madera</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743</Words>
  <Application>Microsoft Office PowerPoint</Application>
  <PresentationFormat>Personalizado</PresentationFormat>
  <Paragraphs>54</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League Spartan</vt:lpstr>
      <vt:lpstr>Arial</vt:lpstr>
      <vt:lpstr>Calibri</vt:lpstr>
      <vt:lpstr>Glacial Indifference</vt:lpstr>
      <vt:lpstr>Glacial Indifference Bold</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ALEJANDRA CIANCI RAMIREZ</cp:lastModifiedBy>
  <cp:revision>53</cp:revision>
  <dcterms:created xsi:type="dcterms:W3CDTF">2006-08-16T00:00:00Z</dcterms:created>
  <dcterms:modified xsi:type="dcterms:W3CDTF">2022-01-31T19:15:44Z</dcterms:modified>
  <dc:identifier>DAD7Xzioke4</dc:identifier>
</cp:coreProperties>
</file>