
<file path=[Content_Types].xml><?xml version="1.0" encoding="utf-8"?>
<Types xmlns="http://schemas.openxmlformats.org/package/2006/content-types">
  <Default Extension="emf" ContentType="image/x-emf"/>
  <Default Extension="fntdata" ContentType="application/x-fontdata"/>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bookmarkIdSeed="2">
  <p:sldMasterIdLst>
    <p:sldMasterId id="2147483648" r:id="rId1"/>
  </p:sldMasterIdLst>
  <p:notesMasterIdLst>
    <p:notesMasterId r:id="rId15"/>
  </p:notesMasterIdLst>
  <p:sldIdLst>
    <p:sldId id="256" r:id="rId2"/>
    <p:sldId id="257" r:id="rId3"/>
    <p:sldId id="258" r:id="rId4"/>
    <p:sldId id="266" r:id="rId5"/>
    <p:sldId id="269" r:id="rId6"/>
    <p:sldId id="270" r:id="rId7"/>
    <p:sldId id="271" r:id="rId8"/>
    <p:sldId id="272" r:id="rId9"/>
    <p:sldId id="273" r:id="rId10"/>
    <p:sldId id="274" r:id="rId11"/>
    <p:sldId id="275" r:id="rId12"/>
    <p:sldId id="259" r:id="rId13"/>
    <p:sldId id="260" r:id="rId14"/>
  </p:sldIdLst>
  <p:sldSz cx="18288000" cy="10287000"/>
  <p:notesSz cx="6858000" cy="9144000"/>
  <p:embeddedFontLst>
    <p:embeddedFont>
      <p:font typeface="Arial Black" panose="020B0A04020102020204" pitchFamily="34" charset="0"/>
      <p:bold r:id="rId16"/>
    </p:embeddedFont>
    <p:embeddedFont>
      <p:font typeface="Calibri" panose="020F0502020204030204" pitchFamily="34" charset="0"/>
      <p:regular r:id="rId17"/>
      <p:bold r:id="rId18"/>
      <p:italic r:id="rId19"/>
      <p:boldItalic r:id="rId20"/>
    </p:embeddedFont>
    <p:embeddedFont>
      <p:font typeface="Glacial Indifference" panose="020B0604020202020204" charset="0"/>
      <p:regular r:id="rId21"/>
    </p:embeddedFont>
    <p:embeddedFont>
      <p:font typeface="Glacial Indifference Bold" panose="020B0604020202020204" charset="0"/>
      <p:regular r:id="rId22"/>
    </p:embeddedFont>
    <p:embeddedFont>
      <p:font typeface="League Spartan" panose="020B0604020202020204" charset="0"/>
      <p:regular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ionysios Solomos" initials="DS" lastIdx="1" clrIdx="0">
    <p:extLst>
      <p:ext uri="{19B8F6BF-5375-455C-9EA6-DF929625EA0E}">
        <p15:presenceInfo xmlns:p15="http://schemas.microsoft.com/office/powerpoint/2012/main" userId="S::solomos@exelia.gr::5337c452-030b-4de5-a4f5-5c443c39fdd7" providerId="AD"/>
      </p:ext>
    </p:extLst>
  </p:cmAuthor>
  <p:cmAuthor id="2" name="Uldis" initials="U" lastIdx="1" clrIdx="1">
    <p:extLst>
      <p:ext uri="{19B8F6BF-5375-455C-9EA6-DF929625EA0E}">
        <p15:presenceInfo xmlns:p15="http://schemas.microsoft.com/office/powerpoint/2012/main" userId="Uldi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6A2C"/>
    <a:srgbClr val="52584D"/>
    <a:srgbClr val="1E4D65"/>
    <a:srgbClr val="68AF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666" autoAdjust="0"/>
    <p:restoredTop sz="94622" autoAdjust="0"/>
  </p:normalViewPr>
  <p:slideViewPr>
    <p:cSldViewPr>
      <p:cViewPr varScale="1">
        <p:scale>
          <a:sx n="73" d="100"/>
          <a:sy n="73" d="100"/>
        </p:scale>
        <p:origin x="81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C4BC02-181C-4246-9F45-727B00AE36C0}" type="datetimeFigureOut">
              <a:rPr lang="en-US" smtClean="0"/>
              <a:t>4/19/2022</a:t>
            </a:fld>
            <a:endParaRPr lang="en-US"/>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049B05-4D01-431C-B399-F8068D598276}" type="slidenum">
              <a:rPr lang="en-US" smtClean="0"/>
              <a:t>‹#›</a:t>
            </a:fld>
            <a:endParaRPr lang="en-US"/>
          </a:p>
        </p:txBody>
      </p:sp>
    </p:spTree>
    <p:extLst>
      <p:ext uri="{BB962C8B-B14F-4D97-AF65-F5344CB8AC3E}">
        <p14:creationId xmlns:p14="http://schemas.microsoft.com/office/powerpoint/2010/main" val="3603574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00DEAB2-0C41-4B4D-A519-DDE51BE49A44}" type="datetime1">
              <a:rPr lang="en-US" smtClean="0"/>
              <a:t>4/19/2022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BDE1CA-8CB9-4D53-A394-8F89E5933EF0}" type="datetime1">
              <a:rPr lang="en-US" smtClean="0"/>
              <a:t>4/19/2022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2F368B-37A0-4045-A003-F995AE9B4DF8}" type="datetime1">
              <a:rPr lang="en-US" smtClean="0"/>
              <a:t>4/19/2022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68F653-8D4B-4074-BA55-316FAC1CF7EB}" type="datetime1">
              <a:rPr lang="en-US" smtClean="0"/>
              <a:t>4/19/2022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0D123A-A015-4989-AE0A-0A288775B34B}" type="datetime1">
              <a:rPr lang="en-US" smtClean="0"/>
              <a:t>4/19/2022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0FFF4D5-2841-4DA0-9536-A60958379296}" type="datetime1">
              <a:rPr lang="en-US" smtClean="0"/>
              <a:t>4/19/2022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0FE9E-174F-4711-9F9B-F09FCD92DFEC}" type="datetime1">
              <a:rPr lang="en-US" smtClean="0"/>
              <a:t>4/19/2022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A085A74-64FA-4DB3-A00C-023BEC69FE18}" type="datetime1">
              <a:rPr lang="en-US" smtClean="0"/>
              <a:t>4/19/2022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09E067-CAD5-4721-9769-9D3EE85F3135}" type="datetime1">
              <a:rPr lang="en-US" smtClean="0"/>
              <a:t>4/19/2022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F012D5-32BE-4D9C-BC05-37EDD6FE6A24}" type="datetime1">
              <a:rPr lang="en-US" smtClean="0"/>
              <a:t>4/19/2022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4A79CE-B6F2-42D1-8137-F31C8458EB57}" type="datetime1">
              <a:rPr lang="en-US" smtClean="0"/>
              <a:t>4/19/2022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7CDA32-2106-4F9B-A860-0480101ED23F}" type="datetime1">
              <a:rPr lang="en-US" smtClean="0"/>
              <a:t>4/19/2022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f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hyperlink" Target="https://www.youtube.com/watch?v=DUe42gJ8gzU" TargetMode="External"/><Relationship Id="rId13" Type="http://schemas.openxmlformats.org/officeDocument/2006/relationships/image" Target="../media/image41.jpeg"/><Relationship Id="rId3" Type="http://schemas.openxmlformats.org/officeDocument/2006/relationships/image" Target="../media/image36.emf"/><Relationship Id="rId7" Type="http://schemas.openxmlformats.org/officeDocument/2006/relationships/image" Target="../media/image38.png"/><Relationship Id="rId12" Type="http://schemas.openxmlformats.org/officeDocument/2006/relationships/hyperlink" Target="https://www.youtube.com/watch?v=NlXbBRKAX9E" TargetMode="External"/><Relationship Id="rId17" Type="http://schemas.openxmlformats.org/officeDocument/2006/relationships/image" Target="../media/image43.jpeg"/><Relationship Id="rId2" Type="http://schemas.openxmlformats.org/officeDocument/2006/relationships/hyperlink" Target="https://www.youtube.com/watch?v=3rfCWK8GWMI" TargetMode="External"/><Relationship Id="rId16" Type="http://schemas.openxmlformats.org/officeDocument/2006/relationships/hyperlink" Target="https://www.youtube.com/watch?v=P4p_wDk-fcQ&amp;feature=emb_logo" TargetMode="External"/><Relationship Id="rId1" Type="http://schemas.openxmlformats.org/officeDocument/2006/relationships/slideLayout" Target="../slideLayouts/slideLayout7.xml"/><Relationship Id="rId6" Type="http://schemas.openxmlformats.org/officeDocument/2006/relationships/hyperlink" Target="https://www.youtube.com/watch?v=pxg2RTF7XJc&amp;t=6s" TargetMode="External"/><Relationship Id="rId11" Type="http://schemas.openxmlformats.org/officeDocument/2006/relationships/image" Target="../media/image40.jpeg"/><Relationship Id="rId5" Type="http://schemas.openxmlformats.org/officeDocument/2006/relationships/image" Target="../media/image37.jpeg"/><Relationship Id="rId15" Type="http://schemas.openxmlformats.org/officeDocument/2006/relationships/image" Target="../media/image42.jpeg"/><Relationship Id="rId10" Type="http://schemas.openxmlformats.org/officeDocument/2006/relationships/hyperlink" Target="https://www.youtube.com/watch?v=j5EE0s7zotE" TargetMode="External"/><Relationship Id="rId4" Type="http://schemas.openxmlformats.org/officeDocument/2006/relationships/hyperlink" Target="https://www.youtube.com/watch?v=pqI4PuDTxEw" TargetMode="External"/><Relationship Id="rId9" Type="http://schemas.openxmlformats.org/officeDocument/2006/relationships/image" Target="../media/image39.jpeg"/><Relationship Id="rId14" Type="http://schemas.openxmlformats.org/officeDocument/2006/relationships/hyperlink" Target="https://www.youtube.com/watch?v=Dt9owR_CY4I&amp;t=291s"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51.jpg"/><Relationship Id="rId3" Type="http://schemas.openxmlformats.org/officeDocument/2006/relationships/image" Target="../media/image44.png"/><Relationship Id="rId7" Type="http://schemas.openxmlformats.org/officeDocument/2006/relationships/image" Target="../media/image46.png"/><Relationship Id="rId12" Type="http://schemas.openxmlformats.org/officeDocument/2006/relationships/image" Target="../media/image50.jpg"/><Relationship Id="rId2" Type="http://schemas.openxmlformats.org/officeDocument/2006/relationships/hyperlink" Target="https://www.youtube.com/watch?v=Xpz5z0A0b4Q" TargetMode="External"/><Relationship Id="rId1" Type="http://schemas.openxmlformats.org/officeDocument/2006/relationships/slideLayout" Target="../slideLayouts/slideLayout7.xml"/><Relationship Id="rId6" Type="http://schemas.openxmlformats.org/officeDocument/2006/relationships/hyperlink" Target="https://www.youtube.com/watch?v=Mk4q2idOFko" TargetMode="External"/><Relationship Id="rId11" Type="http://schemas.openxmlformats.org/officeDocument/2006/relationships/image" Target="../media/image49.jpg"/><Relationship Id="rId5" Type="http://schemas.openxmlformats.org/officeDocument/2006/relationships/image" Target="../media/image45.jpeg"/><Relationship Id="rId10" Type="http://schemas.openxmlformats.org/officeDocument/2006/relationships/image" Target="../media/image48.jpeg"/><Relationship Id="rId4" Type="http://schemas.openxmlformats.org/officeDocument/2006/relationships/hyperlink" Target="https://www.youtube.com/watch?v=5rqA-UjmpMw" TargetMode="External"/><Relationship Id="rId9" Type="http://schemas.openxmlformats.org/officeDocument/2006/relationships/hyperlink" Target="https://www.youtube.com/watch?v=Xe1L5M8mI9M"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emf"/><Relationship Id="rId10" Type="http://schemas.openxmlformats.org/officeDocument/2006/relationships/image" Target="../media/image12.jpeg"/><Relationship Id="rId4" Type="http://schemas.openxmlformats.org/officeDocument/2006/relationships/image" Target="../media/image6.emf"/><Relationship Id="rId9"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8.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jpeg"/><Relationship Id="rId10" Type="http://schemas.openxmlformats.org/officeDocument/2006/relationships/image" Target="../media/image33.jpeg"/><Relationship Id="rId4" Type="http://schemas.openxmlformats.org/officeDocument/2006/relationships/image" Target="../media/image27.jpeg"/><Relationship Id="rId9" Type="http://schemas.openxmlformats.org/officeDocument/2006/relationships/image" Target="../media/image32.jpeg"/></Relationships>
</file>

<file path=ppt/slides/_rels/slide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EFFF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55526" y="-320807"/>
            <a:ext cx="14575321" cy="10928615"/>
          </a:xfrm>
          <a:prstGeom prst="rect">
            <a:avLst/>
          </a:prstGeom>
        </p:spPr>
      </p:pic>
      <p:grpSp>
        <p:nvGrpSpPr>
          <p:cNvPr id="3" name="Group 3"/>
          <p:cNvGrpSpPr/>
          <p:nvPr/>
        </p:nvGrpSpPr>
        <p:grpSpPr>
          <a:xfrm>
            <a:off x="-406310" y="2806797"/>
            <a:ext cx="14956263" cy="4673405"/>
            <a:chOff x="0" y="0"/>
            <a:chExt cx="19941685" cy="6231207"/>
          </a:xfrm>
          <a:solidFill>
            <a:srgbClr val="456A2C"/>
          </a:solidFill>
        </p:grpSpPr>
        <p:sp>
          <p:nvSpPr>
            <p:cNvPr id="4" name="AutoShape 4"/>
            <p:cNvSpPr/>
            <p:nvPr/>
          </p:nvSpPr>
          <p:spPr>
            <a:xfrm>
              <a:off x="0" y="0"/>
              <a:ext cx="19941685" cy="6231207"/>
            </a:xfrm>
            <a:prstGeom prst="rect">
              <a:avLst/>
            </a:prstGeom>
            <a:grpFill/>
          </p:spPr>
        </p:sp>
        <p:sp>
          <p:nvSpPr>
            <p:cNvPr id="5" name="TextBox 5"/>
            <p:cNvSpPr txBox="1"/>
            <p:nvPr/>
          </p:nvSpPr>
          <p:spPr>
            <a:xfrm>
              <a:off x="1913347" y="2404404"/>
              <a:ext cx="17294581" cy="1656608"/>
            </a:xfrm>
            <a:prstGeom prst="rect">
              <a:avLst/>
            </a:prstGeom>
            <a:grpFill/>
          </p:spPr>
          <p:txBody>
            <a:bodyPr lIns="0" tIns="0" rIns="0" bIns="0" rtlCol="0" anchor="t">
              <a:spAutoFit/>
            </a:bodyPr>
            <a:lstStyle/>
            <a:p>
              <a:pPr algn="l">
                <a:lnSpc>
                  <a:spcPts val="10580"/>
                </a:lnSpc>
              </a:pPr>
              <a:r>
                <a:rPr lang="en-US" sz="6600" spc="92" dirty="0" err="1">
                  <a:solidFill>
                    <a:srgbClr val="FEFFF8"/>
                  </a:solidFill>
                  <a:latin typeface="Arial Black" panose="020B0A04020102020204" pitchFamily="34" charset="0"/>
                </a:rPr>
                <a:t>Luento</a:t>
              </a:r>
              <a:r>
                <a:rPr lang="en-US" sz="6600" spc="92" dirty="0">
                  <a:solidFill>
                    <a:srgbClr val="FEFFF8"/>
                  </a:solidFill>
                  <a:latin typeface="Arial Black" panose="020B0A04020102020204" pitchFamily="34" charset="0"/>
                </a:rPr>
                <a:t> </a:t>
              </a:r>
              <a:r>
                <a:rPr lang="lv-LV" sz="6600" spc="92" dirty="0">
                  <a:solidFill>
                    <a:srgbClr val="FEFFF8"/>
                  </a:solidFill>
                  <a:latin typeface="Arial Black" panose="020B0A04020102020204" pitchFamily="34" charset="0"/>
                </a:rPr>
                <a:t>3</a:t>
              </a:r>
              <a:endParaRPr lang="en-US" sz="6600" spc="92" dirty="0">
                <a:solidFill>
                  <a:srgbClr val="FEFFF8"/>
                </a:solidFill>
                <a:latin typeface="Arial Black" panose="020B0A04020102020204" pitchFamily="34" charset="0"/>
              </a:endParaRPr>
            </a:p>
          </p:txBody>
        </p:sp>
        <p:sp>
          <p:nvSpPr>
            <p:cNvPr id="6" name="TextBox 6"/>
            <p:cNvSpPr txBox="1"/>
            <p:nvPr/>
          </p:nvSpPr>
          <p:spPr>
            <a:xfrm>
              <a:off x="1913347" y="4948184"/>
              <a:ext cx="15290801" cy="586572"/>
            </a:xfrm>
            <a:prstGeom prst="rect">
              <a:avLst/>
            </a:prstGeom>
            <a:grpFill/>
          </p:spPr>
          <p:txBody>
            <a:bodyPr wrap="square" lIns="0" tIns="0" rIns="0" bIns="0" rtlCol="0" anchor="t">
              <a:spAutoFit/>
            </a:bodyPr>
            <a:lstStyle/>
            <a:p>
              <a:pPr>
                <a:lnSpc>
                  <a:spcPts val="3645"/>
                </a:lnSpc>
              </a:pPr>
              <a:r>
                <a:rPr lang="en-GB" sz="2800" dirty="0" err="1">
                  <a:solidFill>
                    <a:schemeClr val="bg1"/>
                  </a:solidFill>
                </a:rPr>
                <a:t>Puun</a:t>
              </a:r>
              <a:r>
                <a:rPr lang="en-GB" sz="2800" dirty="0">
                  <a:solidFill>
                    <a:schemeClr val="bg1"/>
                  </a:solidFill>
                </a:rPr>
                <a:t> </a:t>
              </a:r>
              <a:r>
                <a:rPr lang="en-GB" sz="2800" dirty="0" err="1">
                  <a:solidFill>
                    <a:schemeClr val="bg1"/>
                  </a:solidFill>
                </a:rPr>
                <a:t>saatavuus</a:t>
              </a:r>
              <a:r>
                <a:rPr lang="en-GB" sz="2800" dirty="0">
                  <a:solidFill>
                    <a:schemeClr val="bg1"/>
                  </a:solidFill>
                </a:rPr>
                <a:t> </a:t>
              </a:r>
              <a:r>
                <a:rPr lang="en-GB" sz="2800" dirty="0" err="1">
                  <a:solidFill>
                    <a:schemeClr val="bg1"/>
                  </a:solidFill>
                </a:rPr>
                <a:t>ja</a:t>
              </a:r>
              <a:r>
                <a:rPr lang="en-GB" sz="2800" dirty="0">
                  <a:solidFill>
                    <a:schemeClr val="bg1"/>
                  </a:solidFill>
                </a:rPr>
                <a:t> </a:t>
              </a:r>
              <a:r>
                <a:rPr lang="en-GB" sz="2800" dirty="0" err="1">
                  <a:solidFill>
                    <a:schemeClr val="bg1"/>
                  </a:solidFill>
                </a:rPr>
                <a:t>ympäristöystävällisyys</a:t>
              </a:r>
              <a:r>
                <a:rPr lang="en-GB" sz="2800" dirty="0">
                  <a:solidFill>
                    <a:schemeClr val="bg1"/>
                  </a:solidFill>
                </a:rPr>
                <a:t> </a:t>
              </a:r>
              <a:r>
                <a:rPr lang="en-GB" sz="2800" dirty="0" err="1">
                  <a:solidFill>
                    <a:schemeClr val="bg1"/>
                  </a:solidFill>
                </a:rPr>
                <a:t>rakennusmateriaalina</a:t>
              </a:r>
              <a:endParaRPr lang="en-US" sz="2700" spc="135" dirty="0">
                <a:solidFill>
                  <a:schemeClr val="bg1"/>
                </a:solidFill>
                <a:latin typeface="Glacial Indifference"/>
              </a:endParaRPr>
            </a:p>
          </p:txBody>
        </p:sp>
        <p:sp>
          <p:nvSpPr>
            <p:cNvPr id="7" name="AutoShape 7"/>
            <p:cNvSpPr/>
            <p:nvPr/>
          </p:nvSpPr>
          <p:spPr>
            <a:xfrm>
              <a:off x="1913347" y="694377"/>
              <a:ext cx="11633201" cy="1167753"/>
            </a:xfrm>
            <a:prstGeom prst="rect">
              <a:avLst/>
            </a:prstGeom>
            <a:grpFill/>
          </p:spPr>
        </p:sp>
        <p:sp>
          <p:nvSpPr>
            <p:cNvPr id="8" name="TextBox 8"/>
            <p:cNvSpPr txBox="1"/>
            <p:nvPr/>
          </p:nvSpPr>
          <p:spPr>
            <a:xfrm>
              <a:off x="2333699" y="1021080"/>
              <a:ext cx="11111249" cy="1000273"/>
            </a:xfrm>
            <a:prstGeom prst="rect">
              <a:avLst/>
            </a:prstGeom>
            <a:grpFill/>
          </p:spPr>
          <p:txBody>
            <a:bodyPr wrap="square" lIns="0" tIns="0" rIns="0" bIns="0" rtlCol="0" anchor="t">
              <a:spAutoFit/>
            </a:bodyPr>
            <a:lstStyle/>
            <a:p>
              <a:pPr algn="l">
                <a:lnSpc>
                  <a:spcPts val="3000"/>
                </a:lnSpc>
              </a:pPr>
              <a:r>
                <a:rPr lang="fi-FI" sz="2400" spc="150" dirty="0">
                  <a:solidFill>
                    <a:srgbClr val="FEFFF8"/>
                  </a:solidFill>
                  <a:latin typeface="Glacial Indifference Bold"/>
                </a:rPr>
                <a:t>OPINTOYKSIKKÖ 1</a:t>
              </a:r>
              <a:r>
                <a:rPr lang="en-US" sz="2400" spc="150" dirty="0">
                  <a:solidFill>
                    <a:srgbClr val="FEFFF8"/>
                  </a:solidFill>
                  <a:latin typeface="Glacial Indifference Bold"/>
                </a:rPr>
                <a:t>: PUUN OMINAISUUDET JA SEN ERILAISET SOVELLUTUKSET RAKENTAMISESSA</a:t>
              </a:r>
              <a:r>
                <a:rPr lang="el-GR" sz="2400" spc="150" dirty="0">
                  <a:solidFill>
                    <a:srgbClr val="FEFFF8"/>
                  </a:solidFill>
                  <a:latin typeface="Glacial Indifference Bold"/>
                </a:rPr>
                <a:t> </a:t>
              </a:r>
              <a:r>
                <a:rPr lang="en-US" sz="2400" spc="150" dirty="0">
                  <a:solidFill>
                    <a:srgbClr val="FEFFF8"/>
                  </a:solidFill>
                  <a:latin typeface="Glacial Indifference Bold"/>
                </a:rPr>
                <a:t> </a:t>
              </a:r>
            </a:p>
          </p:txBody>
        </p:sp>
      </p:gr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6400" y="7978125"/>
            <a:ext cx="1447800" cy="185406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AutoShape 3"/>
          <p:cNvSpPr/>
          <p:nvPr/>
        </p:nvSpPr>
        <p:spPr>
          <a:xfrm>
            <a:off x="1028700" y="-335920"/>
            <a:ext cx="8385423" cy="10958840"/>
          </a:xfrm>
          <a:prstGeom prst="rect">
            <a:avLst/>
          </a:prstGeom>
          <a:solidFill>
            <a:srgbClr val="456A2C"/>
          </a:solidFill>
        </p:spPr>
        <p:txBody>
          <a:bodyPr/>
          <a:lstStyle/>
          <a:p>
            <a:endParaRPr lang="en-US" dirty="0"/>
          </a:p>
        </p:txBody>
      </p:sp>
      <p:sp>
        <p:nvSpPr>
          <p:cNvPr id="6" name="AutoShape 6"/>
          <p:cNvSpPr/>
          <p:nvPr/>
        </p:nvSpPr>
        <p:spPr>
          <a:xfrm>
            <a:off x="1028700" y="9252585"/>
            <a:ext cx="16230600" cy="38100"/>
          </a:xfrm>
          <a:prstGeom prst="rect">
            <a:avLst/>
          </a:prstGeom>
          <a:solidFill>
            <a:srgbClr val="52584D"/>
          </a:solidFill>
        </p:spPr>
      </p:sp>
      <p:grpSp>
        <p:nvGrpSpPr>
          <p:cNvPr id="7" name="Group 7"/>
          <p:cNvGrpSpPr/>
          <p:nvPr/>
        </p:nvGrpSpPr>
        <p:grpSpPr>
          <a:xfrm>
            <a:off x="1765204" y="957263"/>
            <a:ext cx="7912196" cy="4780255"/>
            <a:chOff x="-2" y="-95249"/>
            <a:chExt cx="10549594" cy="6373674"/>
          </a:xfrm>
        </p:grpSpPr>
        <p:sp>
          <p:nvSpPr>
            <p:cNvPr id="8" name="TextBox 8"/>
            <p:cNvSpPr txBox="1"/>
            <p:nvPr/>
          </p:nvSpPr>
          <p:spPr>
            <a:xfrm>
              <a:off x="-2" y="-95249"/>
              <a:ext cx="9736794" cy="4267835"/>
            </a:xfrm>
            <a:prstGeom prst="rect">
              <a:avLst/>
            </a:prstGeom>
          </p:spPr>
          <p:txBody>
            <a:bodyPr wrap="square" lIns="0" tIns="0" rIns="0" bIns="0" rtlCol="0" anchor="t">
              <a:spAutoFit/>
            </a:bodyPr>
            <a:lstStyle/>
            <a:p>
              <a:pPr algn="l">
                <a:lnSpc>
                  <a:spcPts val="8370"/>
                </a:lnSpc>
              </a:pPr>
              <a:r>
                <a:rPr lang="en-US" sz="4800" spc="310" dirty="0">
                  <a:solidFill>
                    <a:schemeClr val="bg1"/>
                  </a:solidFill>
                  <a:latin typeface="Arial Black" panose="020B0A04020102020204" pitchFamily="34" charset="0"/>
                </a:rPr>
                <a:t>YHDISTETYT PUUMATERIAALIT</a:t>
              </a:r>
            </a:p>
            <a:p>
              <a:pPr algn="l">
                <a:lnSpc>
                  <a:spcPts val="8370"/>
                </a:lnSpc>
              </a:pPr>
              <a:endParaRPr lang="en-US" sz="6200" spc="310" dirty="0">
                <a:solidFill>
                  <a:schemeClr val="bg1"/>
                </a:solidFill>
                <a:latin typeface="League Spartan"/>
              </a:endParaRPr>
            </a:p>
          </p:txBody>
        </p:sp>
        <p:sp>
          <p:nvSpPr>
            <p:cNvPr id="9" name="TextBox 9"/>
            <p:cNvSpPr txBox="1"/>
            <p:nvPr/>
          </p:nvSpPr>
          <p:spPr>
            <a:xfrm>
              <a:off x="-2" y="5457688"/>
              <a:ext cx="10549594" cy="820737"/>
            </a:xfrm>
            <a:prstGeom prst="rect">
              <a:avLst/>
            </a:prstGeom>
          </p:spPr>
          <p:txBody>
            <a:bodyPr wrap="square" lIns="0" tIns="0" rIns="0" bIns="0" rtlCol="0" anchor="t">
              <a:spAutoFit/>
            </a:bodyPr>
            <a:lstStyle/>
            <a:p>
              <a:pPr algn="l">
                <a:lnSpc>
                  <a:spcPts val="4810"/>
                </a:lnSpc>
              </a:pPr>
              <a:endParaRPr lang="en-US" sz="3700" spc="185" dirty="0">
                <a:solidFill>
                  <a:schemeClr val="bg1"/>
                </a:solidFill>
                <a:latin typeface="League Spartan"/>
              </a:endParaRPr>
            </a:p>
          </p:txBody>
        </p:sp>
      </p:grpSp>
      <p:sp>
        <p:nvSpPr>
          <p:cNvPr id="13" name="Θέση αριθμού διαφάνειας 12">
            <a:extLst>
              <a:ext uri="{FF2B5EF4-FFF2-40B4-BE49-F238E27FC236}">
                <a16:creationId xmlns:a16="http://schemas.microsoft.com/office/drawing/2014/main" id="{7EFA6B45-4A81-43D2-9CF3-2C413345447A}"/>
              </a:ext>
            </a:extLst>
          </p:cNvPr>
          <p:cNvSpPr txBox="1">
            <a:spLocks/>
          </p:cNvSpPr>
          <p:nvPr/>
        </p:nvSpPr>
        <p:spPr>
          <a:xfrm>
            <a:off x="15240" y="97759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D9D9D9"/>
                </a:solidFill>
                <a:latin typeface="Glacial Indifference"/>
              </a:rPr>
              <a:pPr algn="l"/>
              <a:t>10</a:t>
            </a:fld>
            <a:endParaRPr lang="en-US" sz="2400" spc="120" dirty="0">
              <a:solidFill>
                <a:srgbClr val="D9D9D9"/>
              </a:solidFill>
              <a:latin typeface="Glacial Indifference"/>
            </a:endParaRPr>
          </a:p>
        </p:txBody>
      </p:sp>
      <p:sp>
        <p:nvSpPr>
          <p:cNvPr id="11" name="TextBox 9"/>
          <p:cNvSpPr txBox="1"/>
          <p:nvPr/>
        </p:nvSpPr>
        <p:spPr>
          <a:xfrm>
            <a:off x="11125200" y="9690564"/>
            <a:ext cx="7162800" cy="399725"/>
          </a:xfrm>
          <a:prstGeom prst="rect">
            <a:avLst/>
          </a:prstGeom>
        </p:spPr>
        <p:txBody>
          <a:bodyPr wrap="square" lIns="0" tIns="0" rIns="0" bIns="0" rtlCol="0" anchor="t">
            <a:spAutoFit/>
          </a:bodyPr>
          <a:lstStyle/>
          <a:p>
            <a:pPr>
              <a:lnSpc>
                <a:spcPts val="3645"/>
              </a:lnSpc>
            </a:pPr>
            <a:r>
              <a:rPr lang="en-US" sz="1600" spc="80" dirty="0" err="1">
                <a:solidFill>
                  <a:srgbClr val="52584D"/>
                </a:solidFill>
                <a:latin typeface="Glacial Indifference"/>
              </a:rPr>
              <a:t>Luento</a:t>
            </a:r>
            <a:r>
              <a:rPr lang="en-US" sz="1600" spc="80" dirty="0">
                <a:solidFill>
                  <a:srgbClr val="52584D"/>
                </a:solidFill>
                <a:latin typeface="Glacial Indifference"/>
              </a:rPr>
              <a:t> 3</a:t>
            </a:r>
            <a:r>
              <a:rPr lang="en-US" sz="1600" spc="80" dirty="0">
                <a:latin typeface="Glacial Indifference"/>
              </a:rPr>
              <a:t>: </a:t>
            </a:r>
            <a:r>
              <a:rPr lang="en-US" sz="1600" dirty="0" err="1"/>
              <a:t>Puun</a:t>
            </a:r>
            <a:r>
              <a:rPr lang="en-US" sz="1600" dirty="0"/>
              <a:t> </a:t>
            </a:r>
            <a:r>
              <a:rPr lang="en-US" sz="1600" dirty="0" err="1"/>
              <a:t>saatavuus</a:t>
            </a:r>
            <a:r>
              <a:rPr lang="en-US" sz="1600" dirty="0"/>
              <a:t> ja </a:t>
            </a:r>
            <a:r>
              <a:rPr lang="en-US" sz="1600" dirty="0" err="1"/>
              <a:t>ympäristöystävällisyys</a:t>
            </a:r>
            <a:r>
              <a:rPr lang="en-US" sz="1600" dirty="0"/>
              <a:t> </a:t>
            </a:r>
            <a:r>
              <a:rPr lang="en-US" sz="1600" dirty="0" err="1"/>
              <a:t>rakennusmateriaalina</a:t>
            </a:r>
            <a:endParaRPr lang="en-US" sz="1600" spc="135" dirty="0">
              <a:latin typeface="Glacial Indifference"/>
            </a:endParaRPr>
          </a:p>
        </p:txBody>
      </p:sp>
      <p:sp>
        <p:nvSpPr>
          <p:cNvPr id="19" name="Rectangle 25"/>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pSp>
        <p:nvGrpSpPr>
          <p:cNvPr id="22" name="Organization Chart 14"/>
          <p:cNvGrpSpPr>
            <a:grpSpLocks noChangeAspect="1"/>
          </p:cNvGrpSpPr>
          <p:nvPr/>
        </p:nvGrpSpPr>
        <p:grpSpPr bwMode="auto">
          <a:xfrm>
            <a:off x="9525001" y="342900"/>
            <a:ext cx="8534400" cy="1387828"/>
            <a:chOff x="1635" y="11530"/>
            <a:chExt cx="9720" cy="698"/>
          </a:xfrm>
        </p:grpSpPr>
        <p:cxnSp>
          <p:nvCxnSpPr>
            <p:cNvPr id="7191" name="_s7191"/>
            <p:cNvCxnSpPr>
              <a:cxnSpLocks noChangeShapeType="1"/>
              <a:stCxn id="7168" idx="0"/>
              <a:endCxn id="28" idx="2"/>
            </p:cNvCxnSpPr>
            <p:nvPr/>
          </p:nvCxnSpPr>
          <p:spPr bwMode="auto">
            <a:xfrm rot="16200000" flipV="1">
              <a:off x="8327" y="9936"/>
              <a:ext cx="116" cy="3780"/>
            </a:xfrm>
            <a:prstGeom prst="bentConnector3">
              <a:avLst>
                <a:gd name="adj1" fmla="val 50000"/>
              </a:avLst>
            </a:prstGeom>
            <a:noFill/>
            <a:ln w="28575">
              <a:solidFill>
                <a:srgbClr val="000000"/>
              </a:solidFill>
              <a:miter lim="800000"/>
              <a:headEnd/>
              <a:tailEnd/>
            </a:ln>
            <a:extLst>
              <a:ext uri="{909E8E84-426E-40DD-AFC4-6F175D3DCCD1}">
                <a14:hiddenFill xmlns:a14="http://schemas.microsoft.com/office/drawing/2010/main">
                  <a:noFill/>
                </a14:hiddenFill>
              </a:ext>
            </a:extLst>
          </p:spPr>
        </p:cxnSp>
        <p:cxnSp>
          <p:nvCxnSpPr>
            <p:cNvPr id="7190" name="_s7190"/>
            <p:cNvCxnSpPr>
              <a:cxnSpLocks noChangeShapeType="1"/>
              <a:stCxn id="31" idx="0"/>
              <a:endCxn id="28" idx="2"/>
            </p:cNvCxnSpPr>
            <p:nvPr/>
          </p:nvCxnSpPr>
          <p:spPr bwMode="auto">
            <a:xfrm rot="16200000" flipV="1">
              <a:off x="7067" y="11196"/>
              <a:ext cx="116" cy="1260"/>
            </a:xfrm>
            <a:prstGeom prst="bentConnector3">
              <a:avLst>
                <a:gd name="adj1" fmla="val 50000"/>
              </a:avLst>
            </a:prstGeom>
            <a:noFill/>
            <a:ln w="28575">
              <a:solidFill>
                <a:srgbClr val="000000"/>
              </a:solidFill>
              <a:miter lim="800000"/>
              <a:headEnd/>
              <a:tailEnd/>
            </a:ln>
            <a:extLst>
              <a:ext uri="{909E8E84-426E-40DD-AFC4-6F175D3DCCD1}">
                <a14:hiddenFill xmlns:a14="http://schemas.microsoft.com/office/drawing/2010/main">
                  <a:noFill/>
                </a14:hiddenFill>
              </a:ext>
            </a:extLst>
          </p:spPr>
        </p:cxnSp>
        <p:cxnSp>
          <p:nvCxnSpPr>
            <p:cNvPr id="7189" name="_s7189"/>
            <p:cNvCxnSpPr>
              <a:cxnSpLocks noChangeShapeType="1"/>
              <a:stCxn id="30" idx="0"/>
              <a:endCxn id="28" idx="2"/>
            </p:cNvCxnSpPr>
            <p:nvPr/>
          </p:nvCxnSpPr>
          <p:spPr bwMode="auto">
            <a:xfrm rot="5400000" flipH="1" flipV="1">
              <a:off x="5807" y="11196"/>
              <a:ext cx="116" cy="1260"/>
            </a:xfrm>
            <a:prstGeom prst="bentConnector3">
              <a:avLst>
                <a:gd name="adj1" fmla="val 50000"/>
              </a:avLst>
            </a:prstGeom>
            <a:noFill/>
            <a:ln w="28575">
              <a:solidFill>
                <a:srgbClr val="000000"/>
              </a:solidFill>
              <a:miter lim="800000"/>
              <a:headEnd/>
              <a:tailEnd/>
            </a:ln>
            <a:extLst>
              <a:ext uri="{909E8E84-426E-40DD-AFC4-6F175D3DCCD1}">
                <a14:hiddenFill xmlns:a14="http://schemas.microsoft.com/office/drawing/2010/main">
                  <a:noFill/>
                </a14:hiddenFill>
              </a:ext>
            </a:extLst>
          </p:spPr>
        </p:cxnSp>
        <p:cxnSp>
          <p:nvCxnSpPr>
            <p:cNvPr id="7188" name="_s7188"/>
            <p:cNvCxnSpPr>
              <a:cxnSpLocks noChangeShapeType="1"/>
              <a:stCxn id="29" idx="0"/>
              <a:endCxn id="28" idx="2"/>
            </p:cNvCxnSpPr>
            <p:nvPr/>
          </p:nvCxnSpPr>
          <p:spPr bwMode="auto">
            <a:xfrm rot="5400000" flipH="1" flipV="1">
              <a:off x="4547" y="9936"/>
              <a:ext cx="116" cy="3780"/>
            </a:xfrm>
            <a:prstGeom prst="bentConnector3">
              <a:avLst>
                <a:gd name="adj1" fmla="val 50000"/>
              </a:avLst>
            </a:prstGeom>
            <a:noFill/>
            <a:ln w="28575">
              <a:solidFill>
                <a:srgbClr val="000000"/>
              </a:solidFill>
              <a:miter lim="800000"/>
              <a:headEnd/>
              <a:tailEnd/>
            </a:ln>
            <a:extLst>
              <a:ext uri="{909E8E84-426E-40DD-AFC4-6F175D3DCCD1}">
                <a14:hiddenFill xmlns:a14="http://schemas.microsoft.com/office/drawing/2010/main">
                  <a:noFill/>
                </a14:hiddenFill>
              </a:ext>
            </a:extLst>
          </p:spPr>
        </p:cxnSp>
        <p:sp>
          <p:nvSpPr>
            <p:cNvPr id="28" name="_s7187"/>
            <p:cNvSpPr>
              <a:spLocks noChangeArrowheads="1"/>
            </p:cNvSpPr>
            <p:nvPr/>
          </p:nvSpPr>
          <p:spPr bwMode="auto">
            <a:xfrm>
              <a:off x="5415" y="11530"/>
              <a:ext cx="2160" cy="238"/>
            </a:xfrm>
            <a:prstGeom prst="roundRect">
              <a:avLst>
                <a:gd name="adj" fmla="val 16667"/>
              </a:avLst>
            </a:prstGeom>
            <a:solidFill>
              <a:srgbClr val="C7E0B6"/>
            </a:solidFill>
            <a:ln w="9525">
              <a:solidFill>
                <a:srgbClr val="000000"/>
              </a:solidFill>
              <a:round/>
              <a:headEnd/>
              <a:tailEnd/>
            </a:ln>
          </p:spPr>
          <p:txBody>
            <a:bodyPr vert="horz" wrap="squar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400" b="0" i="0" u="none" strike="noStrike" cap="none" normalizeH="0" baseline="0" dirty="0" err="1">
                  <a:ln>
                    <a:noFill/>
                  </a:ln>
                  <a:solidFill>
                    <a:schemeClr val="tx1"/>
                  </a:solidFill>
                  <a:effectLst/>
                  <a:latin typeface="Glacial Indifference" panose="020B0604020202020204" charset="0"/>
                  <a:ea typeface="Calibri" panose="020F0502020204030204" pitchFamily="34" charset="0"/>
                  <a:cs typeface="Arial" panose="020B0604020202020204" pitchFamily="34" charset="0"/>
                </a:rPr>
                <a:t>Yhdisteet</a:t>
              </a:r>
              <a:endParaRPr kumimoji="0" lang="en-US" altLang="ja-JP" sz="1400" b="0" i="0" u="none" strike="noStrike" cap="none" normalizeH="0" baseline="0" dirty="0">
                <a:ln>
                  <a:noFill/>
                </a:ln>
                <a:solidFill>
                  <a:schemeClr val="tx1"/>
                </a:solidFill>
                <a:effectLst/>
                <a:latin typeface="Glacial Indifference" panose="020B0604020202020204" charset="0"/>
              </a:endParaRPr>
            </a:p>
          </p:txBody>
        </p:sp>
        <p:sp>
          <p:nvSpPr>
            <p:cNvPr id="29" name="_s7186"/>
            <p:cNvSpPr>
              <a:spLocks noChangeArrowheads="1"/>
            </p:cNvSpPr>
            <p:nvPr/>
          </p:nvSpPr>
          <p:spPr bwMode="auto">
            <a:xfrm>
              <a:off x="1635" y="11884"/>
              <a:ext cx="2160" cy="344"/>
            </a:xfrm>
            <a:prstGeom prst="roundRect">
              <a:avLst>
                <a:gd name="adj" fmla="val 16667"/>
              </a:avLst>
            </a:prstGeom>
            <a:solidFill>
              <a:srgbClr val="C7E0B6"/>
            </a:solidFill>
            <a:ln w="9525">
              <a:solidFill>
                <a:srgbClr val="000000"/>
              </a:solidFill>
              <a:round/>
              <a:headEnd/>
              <a:tailEnd/>
            </a:ln>
          </p:spPr>
          <p:txBody>
            <a:bodyPr vert="horz" wrap="squar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400" b="0" i="0" u="none" strike="noStrike" cap="none" normalizeH="0" baseline="0" dirty="0" err="1">
                  <a:ln>
                    <a:noFill/>
                  </a:ln>
                  <a:solidFill>
                    <a:schemeClr val="tx1"/>
                  </a:solidFill>
                  <a:effectLst/>
                  <a:latin typeface="Glacial Indifference" panose="020B0604020202020204" charset="0"/>
                  <a:ea typeface="Calibri" panose="020F0502020204030204" pitchFamily="34" charset="0"/>
                  <a:cs typeface="Arial" panose="020B0604020202020204" pitchFamily="34" charset="0"/>
                </a:rPr>
                <a:t>Keskikerros</a:t>
              </a:r>
              <a:r>
                <a:rPr kumimoji="0" lang="en-US" altLang="ja-JP" sz="1400" b="0" i="0" u="none" strike="noStrike" cap="none" normalizeH="0" baseline="0" dirty="0">
                  <a:ln>
                    <a:noFill/>
                  </a:ln>
                  <a:solidFill>
                    <a:schemeClr val="tx1"/>
                  </a:solidFill>
                  <a:effectLst/>
                  <a:latin typeface="Glacial Indifference" panose="020B0604020202020204" charset="0"/>
                  <a:ea typeface="Calibri" panose="020F0502020204030204" pitchFamily="34" charset="0"/>
                  <a:cs typeface="Arial" panose="020B0604020202020204" pitchFamily="34" charset="0"/>
                </a:rPr>
                <a:t> </a:t>
              </a:r>
              <a:r>
                <a:rPr kumimoji="0" lang="en-US" altLang="ja-JP" sz="1400" b="0" i="0" u="none" strike="noStrike" cap="none" normalizeH="0" baseline="0" dirty="0" err="1">
                  <a:ln>
                    <a:noFill/>
                  </a:ln>
                  <a:solidFill>
                    <a:schemeClr val="tx1"/>
                  </a:solidFill>
                  <a:effectLst/>
                  <a:latin typeface="Glacial Indifference" panose="020B0604020202020204" charset="0"/>
                  <a:ea typeface="Calibri" panose="020F0502020204030204" pitchFamily="34" charset="0"/>
                  <a:cs typeface="Arial" panose="020B0604020202020204" pitchFamily="34" charset="0"/>
                </a:rPr>
                <a:t>massiivipuuta</a:t>
              </a:r>
              <a:endParaRPr kumimoji="0" lang="en-US" altLang="ja-JP" sz="1400" b="0" i="0" u="none" strike="noStrike" cap="none" normalizeH="0" baseline="0" dirty="0">
                <a:ln>
                  <a:noFill/>
                </a:ln>
                <a:solidFill>
                  <a:schemeClr val="tx1"/>
                </a:solidFill>
                <a:effectLst/>
                <a:latin typeface="Glacial Indifference" panose="020B0604020202020204" charset="0"/>
              </a:endParaRPr>
            </a:p>
          </p:txBody>
        </p:sp>
        <p:sp>
          <p:nvSpPr>
            <p:cNvPr id="30" name="_s7185"/>
            <p:cNvSpPr>
              <a:spLocks noChangeArrowheads="1"/>
            </p:cNvSpPr>
            <p:nvPr/>
          </p:nvSpPr>
          <p:spPr bwMode="auto">
            <a:xfrm>
              <a:off x="4155" y="11884"/>
              <a:ext cx="2160" cy="344"/>
            </a:xfrm>
            <a:prstGeom prst="roundRect">
              <a:avLst>
                <a:gd name="adj" fmla="val 16667"/>
              </a:avLst>
            </a:prstGeom>
            <a:solidFill>
              <a:srgbClr val="C7E0B6"/>
            </a:solidFill>
            <a:ln w="9525">
              <a:solidFill>
                <a:srgbClr val="000000"/>
              </a:solidFill>
              <a:round/>
              <a:headEnd/>
              <a:tailEnd/>
            </a:ln>
          </p:spPr>
          <p:txBody>
            <a:bodyPr vert="horz" wrap="squar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400" b="0" i="0" u="none" strike="noStrike" cap="none" normalizeH="0" baseline="0" dirty="0" err="1">
                  <a:ln>
                    <a:noFill/>
                  </a:ln>
                  <a:solidFill>
                    <a:schemeClr val="tx1"/>
                  </a:solidFill>
                  <a:effectLst/>
                  <a:latin typeface="Glacial Indifference" panose="020B0604020202020204" charset="0"/>
                  <a:ea typeface="Calibri" panose="020F0502020204030204" pitchFamily="34" charset="0"/>
                  <a:cs typeface="Arial" panose="020B0604020202020204" pitchFamily="34" charset="0"/>
                </a:rPr>
                <a:t>Keskikerros</a:t>
              </a:r>
              <a:r>
                <a:rPr kumimoji="0" lang="en-US" altLang="ja-JP" sz="1400" b="0" i="0" u="none" strike="noStrike" cap="none" normalizeH="0" baseline="0" dirty="0">
                  <a:ln>
                    <a:noFill/>
                  </a:ln>
                  <a:solidFill>
                    <a:schemeClr val="tx1"/>
                  </a:solidFill>
                  <a:effectLst/>
                  <a:latin typeface="Glacial Indifference" panose="020B0604020202020204" charset="0"/>
                  <a:ea typeface="Calibri" panose="020F0502020204030204" pitchFamily="34" charset="0"/>
                  <a:cs typeface="Arial" panose="020B0604020202020204" pitchFamily="34" charset="0"/>
                </a:rPr>
                <a:t> </a:t>
              </a:r>
              <a:r>
                <a:rPr kumimoji="0" lang="en-US" altLang="ja-JP" sz="1400" b="0" i="0" u="none" strike="noStrike" cap="none" normalizeH="0" baseline="0" dirty="0" err="1">
                  <a:ln>
                    <a:noFill/>
                  </a:ln>
                  <a:solidFill>
                    <a:schemeClr val="tx1"/>
                  </a:solidFill>
                  <a:effectLst/>
                  <a:latin typeface="Glacial Indifference" panose="020B0604020202020204" charset="0"/>
                  <a:ea typeface="Calibri" panose="020F0502020204030204" pitchFamily="34" charset="0"/>
                  <a:cs typeface="Arial" panose="020B0604020202020204" pitchFamily="34" charset="0"/>
                </a:rPr>
                <a:t>lastulevyä</a:t>
              </a:r>
              <a:endParaRPr kumimoji="0" lang="en-US" altLang="ja-JP" sz="1400" b="0" i="0" u="none" strike="noStrike" cap="none" normalizeH="0" baseline="0" dirty="0">
                <a:ln>
                  <a:noFill/>
                </a:ln>
                <a:solidFill>
                  <a:schemeClr val="tx1"/>
                </a:solidFill>
                <a:effectLst/>
                <a:latin typeface="Glacial Indifference" panose="020B0604020202020204" charset="0"/>
              </a:endParaRPr>
            </a:p>
          </p:txBody>
        </p:sp>
        <p:sp>
          <p:nvSpPr>
            <p:cNvPr id="31" name="_s7184"/>
            <p:cNvSpPr>
              <a:spLocks noChangeArrowheads="1"/>
            </p:cNvSpPr>
            <p:nvPr/>
          </p:nvSpPr>
          <p:spPr bwMode="auto">
            <a:xfrm>
              <a:off x="6675" y="11884"/>
              <a:ext cx="2160" cy="344"/>
            </a:xfrm>
            <a:prstGeom prst="roundRect">
              <a:avLst>
                <a:gd name="adj" fmla="val 16667"/>
              </a:avLst>
            </a:prstGeom>
            <a:solidFill>
              <a:srgbClr val="C7E0B6"/>
            </a:solidFill>
            <a:ln w="9525">
              <a:solidFill>
                <a:srgbClr val="000000"/>
              </a:solidFill>
              <a:round/>
              <a:headEnd/>
              <a:tailEnd/>
            </a:ln>
          </p:spPr>
          <p:txBody>
            <a:bodyPr vert="horz" wrap="squar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400" b="0" i="0" u="none" strike="noStrike" cap="none" normalizeH="0" baseline="0" dirty="0" err="1">
                  <a:ln>
                    <a:noFill/>
                  </a:ln>
                  <a:solidFill>
                    <a:schemeClr val="tx1"/>
                  </a:solidFill>
                  <a:effectLst/>
                  <a:latin typeface="Glacial Indifference" panose="020B0604020202020204" charset="0"/>
                  <a:ea typeface="Calibri" panose="020F0502020204030204" pitchFamily="34" charset="0"/>
                  <a:cs typeface="Arial" panose="020B0604020202020204" pitchFamily="34" charset="0"/>
                </a:rPr>
                <a:t>Keskikerros</a:t>
              </a:r>
              <a:r>
                <a:rPr kumimoji="0" lang="en-US" altLang="ja-JP" sz="1400" b="0" i="0" u="none" strike="noStrike" cap="none" normalizeH="0" baseline="0" dirty="0">
                  <a:ln>
                    <a:noFill/>
                  </a:ln>
                  <a:solidFill>
                    <a:schemeClr val="tx1"/>
                  </a:solidFill>
                  <a:effectLst/>
                  <a:latin typeface="Glacial Indifference" panose="020B0604020202020204" charset="0"/>
                  <a:ea typeface="Calibri" panose="020F0502020204030204" pitchFamily="34" charset="0"/>
                  <a:cs typeface="Arial" panose="020B0604020202020204" pitchFamily="34" charset="0"/>
                </a:rPr>
                <a:t> </a:t>
              </a:r>
              <a:r>
                <a:rPr kumimoji="0" lang="en-US" altLang="ja-JP" sz="1400" b="0" i="0" u="none" strike="noStrike" cap="none" normalizeH="0" baseline="0" dirty="0" err="1">
                  <a:ln>
                    <a:noFill/>
                  </a:ln>
                  <a:solidFill>
                    <a:schemeClr val="tx1"/>
                  </a:solidFill>
                  <a:effectLst/>
                  <a:latin typeface="Glacial Indifference" panose="020B0604020202020204" charset="0"/>
                  <a:ea typeface="Calibri" panose="020F0502020204030204" pitchFamily="34" charset="0"/>
                  <a:cs typeface="Arial" panose="020B0604020202020204" pitchFamily="34" charset="0"/>
                </a:rPr>
                <a:t>solumateriaalia</a:t>
              </a:r>
              <a:endParaRPr kumimoji="0" lang="en-US" altLang="ja-JP" sz="1400" b="0" i="0" u="none" strike="noStrike" cap="none" normalizeH="0" baseline="0" dirty="0">
                <a:ln>
                  <a:noFill/>
                </a:ln>
                <a:solidFill>
                  <a:schemeClr val="tx1"/>
                </a:solidFill>
                <a:effectLst/>
                <a:latin typeface="Glacial Indifference" panose="020B0604020202020204" charset="0"/>
              </a:endParaRPr>
            </a:p>
          </p:txBody>
        </p:sp>
        <p:sp>
          <p:nvSpPr>
            <p:cNvPr id="7168" name="_s7183"/>
            <p:cNvSpPr>
              <a:spLocks noChangeArrowheads="1"/>
            </p:cNvSpPr>
            <p:nvPr/>
          </p:nvSpPr>
          <p:spPr bwMode="auto">
            <a:xfrm>
              <a:off x="9195" y="11884"/>
              <a:ext cx="2160" cy="344"/>
            </a:xfrm>
            <a:prstGeom prst="roundRect">
              <a:avLst>
                <a:gd name="adj" fmla="val 16667"/>
              </a:avLst>
            </a:prstGeom>
            <a:solidFill>
              <a:srgbClr val="C7E0B6"/>
            </a:solidFill>
            <a:ln w="9525">
              <a:solidFill>
                <a:srgbClr val="000000"/>
              </a:solidFill>
              <a:round/>
              <a:headEnd/>
              <a:tailEnd/>
            </a:ln>
          </p:spPr>
          <p:txBody>
            <a:bodyPr vert="horz" wrap="squar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400" b="0" i="0" u="none" strike="noStrike" cap="none" normalizeH="0" baseline="0" dirty="0" err="1">
                  <a:ln>
                    <a:noFill/>
                  </a:ln>
                  <a:solidFill>
                    <a:schemeClr val="tx1"/>
                  </a:solidFill>
                  <a:effectLst/>
                  <a:latin typeface="Glacial Indifference" panose="020B0604020202020204" charset="0"/>
                  <a:ea typeface="Calibri" panose="020F0502020204030204" pitchFamily="34" charset="0"/>
                  <a:cs typeface="Arial" panose="020B0604020202020204" pitchFamily="34" charset="0"/>
                </a:rPr>
                <a:t>Keskikerros</a:t>
              </a:r>
              <a:r>
                <a:rPr kumimoji="0" lang="en-US" altLang="ja-JP" sz="1400" b="0" i="0" u="none" strike="noStrike" cap="none" normalizeH="0" baseline="0" dirty="0">
                  <a:ln>
                    <a:noFill/>
                  </a:ln>
                  <a:solidFill>
                    <a:schemeClr val="tx1"/>
                  </a:solidFill>
                  <a:effectLst/>
                  <a:latin typeface="Glacial Indifference" panose="020B0604020202020204" charset="0"/>
                  <a:ea typeface="Calibri" panose="020F0502020204030204" pitchFamily="34" charset="0"/>
                  <a:cs typeface="Arial" panose="020B0604020202020204" pitchFamily="34" charset="0"/>
                </a:rPr>
                <a:t> </a:t>
              </a:r>
              <a:r>
                <a:rPr kumimoji="0" lang="en-US" altLang="ja-JP" sz="1400" b="0" i="0" u="none" strike="noStrike" cap="none" normalizeH="0" baseline="0" dirty="0" err="1">
                  <a:ln>
                    <a:noFill/>
                  </a:ln>
                  <a:solidFill>
                    <a:schemeClr val="tx1"/>
                  </a:solidFill>
                  <a:effectLst/>
                  <a:latin typeface="Glacial Indifference" panose="020B0604020202020204" charset="0"/>
                  <a:ea typeface="Calibri" panose="020F0502020204030204" pitchFamily="34" charset="0"/>
                  <a:cs typeface="Arial" panose="020B0604020202020204" pitchFamily="34" charset="0"/>
                </a:rPr>
                <a:t>vaahtomateriaalia</a:t>
              </a:r>
              <a:endParaRPr kumimoji="0" lang="en-US" altLang="ja-JP" sz="1400" b="0" i="0" u="none" strike="noStrike" cap="none" normalizeH="0" baseline="0" dirty="0">
                <a:ln>
                  <a:noFill/>
                </a:ln>
                <a:solidFill>
                  <a:schemeClr val="tx1"/>
                </a:solidFill>
                <a:effectLst/>
                <a:latin typeface="Glacial Indifference" panose="020B0604020202020204" charset="0"/>
              </a:endParaRPr>
            </a:p>
          </p:txBody>
        </p:sp>
      </p:grpSp>
      <p:pic>
        <p:nvPicPr>
          <p:cNvPr id="50" name="Picture 49">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11699316" y="2466320"/>
            <a:ext cx="2052000" cy="1224000"/>
          </a:xfrm>
          <a:prstGeom prst="rect">
            <a:avLst/>
          </a:prstGeom>
          <a:noFill/>
          <a:ln>
            <a:noFill/>
          </a:ln>
        </p:spPr>
      </p:pic>
      <p:pic>
        <p:nvPicPr>
          <p:cNvPr id="52" name="Picture 51" descr="4555">
            <a:hlinkClick r:id="rId4"/>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002378" y="2301309"/>
            <a:ext cx="1741170" cy="1583690"/>
          </a:xfrm>
          <a:prstGeom prst="rect">
            <a:avLst/>
          </a:prstGeom>
          <a:noFill/>
          <a:ln>
            <a:noFill/>
          </a:ln>
        </p:spPr>
      </p:pic>
      <p:pic>
        <p:nvPicPr>
          <p:cNvPr id="54" name="Picture 53" descr="Dendrolight Latvija - lightweight wood panels, door blanks and building  systems">
            <a:hlinkClick r:id="rId6"/>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173200" y="6286500"/>
            <a:ext cx="1800000" cy="1080000"/>
          </a:xfrm>
          <a:prstGeom prst="rect">
            <a:avLst/>
          </a:prstGeom>
          <a:noFill/>
          <a:ln>
            <a:noFill/>
          </a:ln>
        </p:spPr>
      </p:pic>
      <p:pic>
        <p:nvPicPr>
          <p:cNvPr id="55" name="Picture 54" descr="Dendrolight Latvija&quot; saņem aizdevumu">
            <a:hlinkClick r:id="rId8"/>
          </p:cNvPr>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4249400" y="4444500"/>
            <a:ext cx="1476000" cy="1080000"/>
          </a:xfrm>
          <a:prstGeom prst="rect">
            <a:avLst/>
          </a:prstGeom>
          <a:noFill/>
          <a:ln>
            <a:noFill/>
          </a:ln>
        </p:spPr>
      </p:pic>
      <p:pic>
        <p:nvPicPr>
          <p:cNvPr id="7199" name="Picture 31" descr="woodplastic3">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4028852" y="7856146"/>
            <a:ext cx="1836000" cy="113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00" name="Picture 32" descr="PSL-WIDC-connectors">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1887200" y="4406679"/>
            <a:ext cx="1639690"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01" name="Picture 33" descr="L5A0554-250">
            <a:hlinkClick r:id="rId14"/>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2192000" y="6286500"/>
            <a:ext cx="1080000"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2" name="Rectangle 7181"/>
          <p:cNvSpPr/>
          <p:nvPr/>
        </p:nvSpPr>
        <p:spPr>
          <a:xfrm>
            <a:off x="11951300" y="5687080"/>
            <a:ext cx="1603324" cy="523220"/>
          </a:xfrm>
          <a:prstGeom prst="rect">
            <a:avLst/>
          </a:prstGeom>
        </p:spPr>
        <p:txBody>
          <a:bodyPr wrap="none">
            <a:spAutoFit/>
          </a:bodyPr>
          <a:lstStyle/>
          <a:p>
            <a:pPr algn="ctr"/>
            <a:r>
              <a:rPr lang="en-US" sz="1400" kern="1000" dirty="0">
                <a:solidFill>
                  <a:srgbClr val="456A2C"/>
                </a:solidFill>
                <a:latin typeface="Glacial Indifference" panose="020B0604020202020204" charset="0"/>
                <a:ea typeface="Calibri" panose="020F0502020204030204" pitchFamily="34" charset="0"/>
                <a:cs typeface="Angsana New" panose="02020603050405020304" pitchFamily="18" charset="-34"/>
              </a:rPr>
              <a:t>Laminated Strand </a:t>
            </a:r>
          </a:p>
          <a:p>
            <a:pPr algn="ctr"/>
            <a:r>
              <a:rPr lang="en-US" sz="1400" kern="1000" dirty="0">
                <a:solidFill>
                  <a:srgbClr val="456A2C"/>
                </a:solidFill>
                <a:latin typeface="Glacial Indifference" panose="020B0604020202020204" charset="0"/>
                <a:ea typeface="Calibri" panose="020F0502020204030204" pitchFamily="34" charset="0"/>
                <a:cs typeface="Angsana New" panose="02020603050405020304" pitchFamily="18" charset="-34"/>
              </a:rPr>
              <a:t>Lumber (LSL)</a:t>
            </a:r>
            <a:endParaRPr lang="en-US" sz="1400" dirty="0">
              <a:solidFill>
                <a:srgbClr val="456A2C"/>
              </a:solidFill>
              <a:latin typeface="Glacial Indifference" panose="020B0604020202020204" charset="0"/>
            </a:endParaRPr>
          </a:p>
        </p:txBody>
      </p:sp>
      <p:sp>
        <p:nvSpPr>
          <p:cNvPr id="7183" name="Rectangle 7182"/>
          <p:cNvSpPr/>
          <p:nvPr/>
        </p:nvSpPr>
        <p:spPr>
          <a:xfrm>
            <a:off x="12025291" y="3827431"/>
            <a:ext cx="1321196" cy="523220"/>
          </a:xfrm>
          <a:prstGeom prst="rect">
            <a:avLst/>
          </a:prstGeom>
        </p:spPr>
        <p:txBody>
          <a:bodyPr wrap="none">
            <a:spAutoFit/>
          </a:bodyPr>
          <a:lstStyle/>
          <a:p>
            <a:pPr algn="ctr"/>
            <a:r>
              <a:rPr lang="en-US" sz="1400" kern="1000" dirty="0">
                <a:solidFill>
                  <a:srgbClr val="456A2C"/>
                </a:solidFill>
                <a:latin typeface="Glacial Indifference" panose="020B0604020202020204" charset="0"/>
                <a:ea typeface="Calibri" panose="020F0502020204030204" pitchFamily="34" charset="0"/>
                <a:cs typeface="Angsana New" panose="02020603050405020304" pitchFamily="18" charset="-34"/>
              </a:rPr>
              <a:t>Parallel Strand</a:t>
            </a:r>
          </a:p>
          <a:p>
            <a:pPr algn="ctr"/>
            <a:r>
              <a:rPr lang="en-US" sz="1400" kern="1000" dirty="0">
                <a:solidFill>
                  <a:srgbClr val="456A2C"/>
                </a:solidFill>
                <a:latin typeface="Glacial Indifference" panose="020B0604020202020204" charset="0"/>
                <a:ea typeface="Calibri" panose="020F0502020204030204" pitchFamily="34" charset="0"/>
                <a:cs typeface="Angsana New" panose="02020603050405020304" pitchFamily="18" charset="-34"/>
              </a:rPr>
              <a:t>Lumber</a:t>
            </a:r>
            <a:endParaRPr lang="en-US" sz="1400" dirty="0">
              <a:solidFill>
                <a:srgbClr val="456A2C"/>
              </a:solidFill>
              <a:latin typeface="Glacial Indifference" panose="020B0604020202020204" charset="0"/>
            </a:endParaRPr>
          </a:p>
        </p:txBody>
      </p:sp>
      <p:sp>
        <p:nvSpPr>
          <p:cNvPr id="7184" name="Rectangle 7183"/>
          <p:cNvSpPr/>
          <p:nvPr/>
        </p:nvSpPr>
        <p:spPr>
          <a:xfrm>
            <a:off x="14056696" y="7452188"/>
            <a:ext cx="1861408" cy="307777"/>
          </a:xfrm>
          <a:prstGeom prst="rect">
            <a:avLst/>
          </a:prstGeom>
        </p:spPr>
        <p:txBody>
          <a:bodyPr wrap="none">
            <a:spAutoFit/>
          </a:bodyPr>
          <a:lstStyle/>
          <a:p>
            <a:pPr algn="ctr"/>
            <a:r>
              <a:rPr lang="en-US" sz="1400" kern="1000" dirty="0" err="1">
                <a:solidFill>
                  <a:srgbClr val="456A2C"/>
                </a:solidFill>
                <a:latin typeface="Glacial Indifference" panose="020B0604020202020204" charset="0"/>
                <a:ea typeface="Calibri" panose="020F0502020204030204" pitchFamily="34" charset="0"/>
                <a:cs typeface="Angsana New" panose="02020603050405020304" pitchFamily="18" charset="-34"/>
              </a:rPr>
              <a:t>Puumuovikomponentti</a:t>
            </a:r>
            <a:endParaRPr lang="en-US" sz="1400" dirty="0">
              <a:solidFill>
                <a:srgbClr val="456A2C"/>
              </a:solidFill>
              <a:latin typeface="Glacial Indifference" panose="020B0604020202020204" charset="0"/>
            </a:endParaRPr>
          </a:p>
        </p:txBody>
      </p:sp>
      <p:sp>
        <p:nvSpPr>
          <p:cNvPr id="7185" name="Rectangle 7184"/>
          <p:cNvSpPr/>
          <p:nvPr/>
        </p:nvSpPr>
        <p:spPr>
          <a:xfrm>
            <a:off x="14178939" y="5676900"/>
            <a:ext cx="1562928" cy="523220"/>
          </a:xfrm>
          <a:prstGeom prst="rect">
            <a:avLst/>
          </a:prstGeom>
        </p:spPr>
        <p:txBody>
          <a:bodyPr wrap="none">
            <a:spAutoFit/>
          </a:bodyPr>
          <a:lstStyle/>
          <a:p>
            <a:pPr algn="ctr"/>
            <a:r>
              <a:rPr lang="en-US" sz="1400" kern="1000" spc="-30" dirty="0">
                <a:solidFill>
                  <a:srgbClr val="456A2C"/>
                </a:solidFill>
                <a:latin typeface="Glacial Indifference" panose="020B0604020202020204" charset="0"/>
                <a:ea typeface="Calibri" panose="020F0502020204030204" pitchFamily="34" charset="0"/>
                <a:cs typeface="Arial" panose="020B0604020202020204" pitchFamily="34" charset="0"/>
              </a:rPr>
              <a:t>DendroLight®</a:t>
            </a:r>
          </a:p>
          <a:p>
            <a:pPr algn="ctr"/>
            <a:r>
              <a:rPr lang="en-US" sz="1400" kern="1000" spc="-30" dirty="0">
                <a:solidFill>
                  <a:srgbClr val="456A2C"/>
                </a:solidFill>
                <a:latin typeface="Glacial Indifference" panose="020B0604020202020204" charset="0"/>
                <a:ea typeface="Calibri" panose="020F0502020204030204" pitchFamily="34" charset="0"/>
                <a:cs typeface="Arial" panose="020B0604020202020204" pitchFamily="34" charset="0"/>
              </a:rPr>
              <a:t> </a:t>
            </a:r>
            <a:r>
              <a:rPr lang="en-US" sz="1400" kern="1000" spc="-30" dirty="0" err="1">
                <a:solidFill>
                  <a:srgbClr val="456A2C"/>
                </a:solidFill>
                <a:latin typeface="Glacial Indifference" panose="020B0604020202020204" charset="0"/>
                <a:ea typeface="Calibri" panose="020F0502020204030204" pitchFamily="34" charset="0"/>
                <a:cs typeface="Arial" panose="020B0604020202020204" pitchFamily="34" charset="0"/>
              </a:rPr>
              <a:t>rakennuselementti</a:t>
            </a:r>
            <a:endParaRPr lang="en-US" sz="1400" dirty="0">
              <a:solidFill>
                <a:srgbClr val="456A2C"/>
              </a:solidFill>
              <a:latin typeface="Glacial Indifference" panose="020B0604020202020204" charset="0"/>
            </a:endParaRPr>
          </a:p>
        </p:txBody>
      </p:sp>
      <p:sp>
        <p:nvSpPr>
          <p:cNvPr id="7186" name="Rectangle 7185"/>
          <p:cNvSpPr/>
          <p:nvPr/>
        </p:nvSpPr>
        <p:spPr>
          <a:xfrm>
            <a:off x="14387244" y="4073723"/>
            <a:ext cx="1119217" cy="307777"/>
          </a:xfrm>
          <a:prstGeom prst="rect">
            <a:avLst/>
          </a:prstGeom>
        </p:spPr>
        <p:txBody>
          <a:bodyPr wrap="none">
            <a:spAutoFit/>
          </a:bodyPr>
          <a:lstStyle/>
          <a:p>
            <a:pPr algn="ctr"/>
            <a:r>
              <a:rPr lang="en-US" sz="1400" kern="1000" dirty="0">
                <a:solidFill>
                  <a:srgbClr val="456A2C"/>
                </a:solidFill>
                <a:latin typeface="Glacial Indifference" panose="020B0604020202020204" charset="0"/>
                <a:ea typeface="Calibri" panose="020F0502020204030204" pitchFamily="34" charset="0"/>
                <a:cs typeface="Angsana New" panose="02020603050405020304" pitchFamily="18" charset="-34"/>
              </a:rPr>
              <a:t>DendroLight</a:t>
            </a:r>
            <a:endParaRPr lang="en-US" sz="1400" dirty="0">
              <a:solidFill>
                <a:srgbClr val="456A2C"/>
              </a:solidFill>
              <a:latin typeface="Glacial Indifference" panose="020B0604020202020204" charset="0"/>
            </a:endParaRPr>
          </a:p>
        </p:txBody>
      </p:sp>
      <p:sp>
        <p:nvSpPr>
          <p:cNvPr id="7187" name="Rectangle 7186"/>
          <p:cNvSpPr/>
          <p:nvPr/>
        </p:nvSpPr>
        <p:spPr>
          <a:xfrm>
            <a:off x="14358941" y="1906208"/>
            <a:ext cx="1187506" cy="307777"/>
          </a:xfrm>
          <a:prstGeom prst="rect">
            <a:avLst/>
          </a:prstGeom>
        </p:spPr>
        <p:txBody>
          <a:bodyPr wrap="none">
            <a:spAutoFit/>
          </a:bodyPr>
          <a:lstStyle/>
          <a:p>
            <a:pPr algn="ctr"/>
            <a:r>
              <a:rPr lang="en-US" sz="1400" b="1" kern="1000" spc="-30" dirty="0" err="1">
                <a:solidFill>
                  <a:srgbClr val="456A2C"/>
                </a:solidFill>
                <a:latin typeface="Glacial Indifference" panose="020B0604020202020204" charset="0"/>
                <a:ea typeface="MinionPro-Regular"/>
                <a:cs typeface="Arial" panose="020B0604020202020204" pitchFamily="34" charset="0"/>
              </a:rPr>
              <a:t>Hunajakenno</a:t>
            </a:r>
            <a:endParaRPr lang="en-US" sz="1400" dirty="0">
              <a:solidFill>
                <a:srgbClr val="456A2C"/>
              </a:solidFill>
              <a:latin typeface="Glacial Indifference" panose="020B0604020202020204" charset="0"/>
            </a:endParaRPr>
          </a:p>
        </p:txBody>
      </p:sp>
      <p:sp>
        <p:nvSpPr>
          <p:cNvPr id="7192" name="Rectangle 7191"/>
          <p:cNvSpPr/>
          <p:nvPr/>
        </p:nvSpPr>
        <p:spPr>
          <a:xfrm>
            <a:off x="16079771" y="1943100"/>
            <a:ext cx="2062744" cy="523220"/>
          </a:xfrm>
          <a:prstGeom prst="rect">
            <a:avLst/>
          </a:prstGeom>
        </p:spPr>
        <p:txBody>
          <a:bodyPr wrap="none">
            <a:spAutoFit/>
          </a:bodyPr>
          <a:lstStyle/>
          <a:p>
            <a:pPr algn="ctr"/>
            <a:r>
              <a:rPr lang="en-US" sz="1400" b="1" kern="1000" spc="-30" dirty="0" err="1">
                <a:solidFill>
                  <a:srgbClr val="456A2C"/>
                </a:solidFill>
                <a:latin typeface="Glacial Indifference" panose="020B0604020202020204" charset="0"/>
                <a:ea typeface="Calibri" panose="020F0502020204030204" pitchFamily="34" charset="0"/>
                <a:cs typeface="Arial" panose="020B0604020202020204" pitchFamily="34" charset="0"/>
              </a:rPr>
              <a:t>Rakenteellisesti</a:t>
            </a:r>
            <a:r>
              <a:rPr lang="en-US" sz="1400" b="1" kern="1000" spc="-30" dirty="0">
                <a:solidFill>
                  <a:srgbClr val="456A2C"/>
                </a:solidFill>
                <a:latin typeface="Glacial Indifference" panose="020B0604020202020204" charset="0"/>
                <a:ea typeface="Calibri" panose="020F0502020204030204" pitchFamily="34" charset="0"/>
                <a:cs typeface="Arial" panose="020B0604020202020204" pitchFamily="34" charset="0"/>
              </a:rPr>
              <a:t> </a:t>
            </a:r>
            <a:r>
              <a:rPr lang="en-US" sz="1400" b="1" kern="1000" spc="-30" dirty="0" err="1">
                <a:solidFill>
                  <a:srgbClr val="456A2C"/>
                </a:solidFill>
                <a:latin typeface="Glacial Indifference" panose="020B0604020202020204" charset="0"/>
                <a:ea typeface="Calibri" panose="020F0502020204030204" pitchFamily="34" charset="0"/>
                <a:cs typeface="Arial" panose="020B0604020202020204" pitchFamily="34" charset="0"/>
              </a:rPr>
              <a:t>eristetty</a:t>
            </a:r>
            <a:endParaRPr lang="en-US" sz="1400" b="1" kern="1000" spc="-30" dirty="0">
              <a:solidFill>
                <a:srgbClr val="456A2C"/>
              </a:solidFill>
              <a:latin typeface="Glacial Indifference" panose="020B0604020202020204" charset="0"/>
              <a:ea typeface="Calibri" panose="020F0502020204030204" pitchFamily="34" charset="0"/>
              <a:cs typeface="Arial" panose="020B0604020202020204" pitchFamily="34" charset="0"/>
            </a:endParaRPr>
          </a:p>
          <a:p>
            <a:pPr algn="ctr"/>
            <a:r>
              <a:rPr lang="en-US" sz="1400" b="1" kern="1000" spc="-30" dirty="0" err="1">
                <a:solidFill>
                  <a:srgbClr val="456A2C"/>
                </a:solidFill>
                <a:latin typeface="Glacial Indifference" panose="020B0604020202020204" charset="0"/>
                <a:cs typeface="Arial" panose="020B0604020202020204" pitchFamily="34" charset="0"/>
              </a:rPr>
              <a:t>paneeli</a:t>
            </a:r>
            <a:r>
              <a:rPr lang="en-US" sz="1400" b="1" kern="1000" spc="-30" dirty="0">
                <a:solidFill>
                  <a:srgbClr val="456A2C"/>
                </a:solidFill>
                <a:latin typeface="Glacial Indifference" panose="020B0604020202020204" charset="0"/>
                <a:cs typeface="Arial" panose="020B0604020202020204" pitchFamily="34" charset="0"/>
              </a:rPr>
              <a:t> (SIP)</a:t>
            </a:r>
            <a:endParaRPr lang="en-US" sz="1400" dirty="0">
              <a:solidFill>
                <a:srgbClr val="456A2C"/>
              </a:solidFill>
              <a:latin typeface="Glacial Indifference" panose="020B0604020202020204" charset="0"/>
            </a:endParaRPr>
          </a:p>
        </p:txBody>
      </p:sp>
      <p:sp>
        <p:nvSpPr>
          <p:cNvPr id="7193" name="Rectangle 7192"/>
          <p:cNvSpPr/>
          <p:nvPr/>
        </p:nvSpPr>
        <p:spPr>
          <a:xfrm>
            <a:off x="12064938" y="1906058"/>
            <a:ext cx="1207062" cy="307777"/>
          </a:xfrm>
          <a:prstGeom prst="rect">
            <a:avLst/>
          </a:prstGeom>
        </p:spPr>
        <p:txBody>
          <a:bodyPr wrap="none">
            <a:spAutoFit/>
          </a:bodyPr>
          <a:lstStyle/>
          <a:p>
            <a:pPr algn="ctr"/>
            <a:r>
              <a:rPr lang="en-US" sz="1400" b="1" kern="1000" spc="-30" dirty="0" err="1">
                <a:solidFill>
                  <a:srgbClr val="456A2C"/>
                </a:solidFill>
                <a:latin typeface="Glacial Indifference" panose="020B0604020202020204" charset="0"/>
                <a:ea typeface="MinionPro-Regular"/>
                <a:cs typeface="Arial" panose="020B0604020202020204" pitchFamily="34" charset="0"/>
              </a:rPr>
              <a:t>Palkki</a:t>
            </a:r>
            <a:r>
              <a:rPr lang="en-US" sz="1400" b="1" kern="1000" spc="-30" dirty="0">
                <a:solidFill>
                  <a:srgbClr val="456A2C"/>
                </a:solidFill>
                <a:latin typeface="Glacial Indifference" panose="020B0604020202020204" charset="0"/>
                <a:ea typeface="MinionPro-Regular"/>
                <a:cs typeface="Arial" panose="020B0604020202020204" pitchFamily="34" charset="0"/>
              </a:rPr>
              <a:t> ja OSB</a:t>
            </a:r>
            <a:endParaRPr lang="en-US" sz="1400" dirty="0">
              <a:solidFill>
                <a:srgbClr val="456A2C"/>
              </a:solidFill>
              <a:latin typeface="Glacial Indifference" panose="020B0604020202020204" charset="0"/>
            </a:endParaRPr>
          </a:p>
        </p:txBody>
      </p:sp>
      <p:pic>
        <p:nvPicPr>
          <p:cNvPr id="7194" name="Picture 7193">
            <a:hlinkClick r:id="rId16"/>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6154400" y="2487639"/>
            <a:ext cx="1980000" cy="2046261"/>
          </a:xfrm>
          <a:prstGeom prst="rect">
            <a:avLst/>
          </a:prstGeom>
          <a:ln>
            <a:noFill/>
          </a:ln>
          <a:effectLst>
            <a:softEdge rad="112500"/>
          </a:effectLst>
        </p:spPr>
      </p:pic>
      <p:sp>
        <p:nvSpPr>
          <p:cNvPr id="7195" name="Rectangle 7194"/>
          <p:cNvSpPr/>
          <p:nvPr/>
        </p:nvSpPr>
        <p:spPr>
          <a:xfrm>
            <a:off x="1021080" y="9259676"/>
            <a:ext cx="5224507" cy="1015663"/>
          </a:xfrm>
          <a:prstGeom prst="rect">
            <a:avLst/>
          </a:prstGeom>
        </p:spPr>
        <p:txBody>
          <a:bodyPr wrap="none">
            <a:spAutoFit/>
          </a:bodyPr>
          <a:lstStyle/>
          <a:p>
            <a:r>
              <a:rPr lang="en-US" sz="1000" dirty="0">
                <a:solidFill>
                  <a:schemeClr val="bg1"/>
                </a:solidFill>
                <a:latin typeface="Glacial Indifference" panose="020B0604020202020204" charset="0"/>
              </a:rPr>
              <a:t>https://www.foamlaminates.com/sips-structural-insulated-panels/</a:t>
            </a:r>
          </a:p>
          <a:p>
            <a:r>
              <a:rPr lang="en-US" sz="1000" dirty="0">
                <a:solidFill>
                  <a:schemeClr val="bg1"/>
                </a:solidFill>
                <a:latin typeface="Glacial Indifference" panose="020B0604020202020204" charset="0"/>
              </a:rPr>
              <a:t>https://www.metsawood.com/global/Products/finnjoist/applications/Pages/default.aspx</a:t>
            </a:r>
          </a:p>
          <a:p>
            <a:r>
              <a:rPr lang="en-US" sz="1000" dirty="0">
                <a:solidFill>
                  <a:schemeClr val="bg1"/>
                </a:solidFill>
                <a:latin typeface="Glacial Indifference" panose="020B0604020202020204" charset="0"/>
              </a:rPr>
              <a:t>http://www.honeycomb.lv/</a:t>
            </a:r>
          </a:p>
          <a:p>
            <a:r>
              <a:rPr lang="en-US" sz="1000" dirty="0">
                <a:solidFill>
                  <a:schemeClr val="bg1"/>
                </a:solidFill>
                <a:latin typeface="Glacial Indifference" panose="020B0604020202020204" charset="0"/>
              </a:rPr>
              <a:t>https://materialdistrict.com/material/dendrolight-door-blank/</a:t>
            </a:r>
          </a:p>
          <a:p>
            <a:r>
              <a:rPr lang="en-US" sz="1000" dirty="0">
                <a:solidFill>
                  <a:schemeClr val="bg1"/>
                </a:solidFill>
                <a:latin typeface="Glacial Indifference" panose="020B0604020202020204" charset="0"/>
              </a:rPr>
              <a:t>https://materialdistrict.com/material/dendrolight-building-block-bb/</a:t>
            </a:r>
          </a:p>
          <a:p>
            <a:r>
              <a:rPr lang="en-US" sz="1000" dirty="0">
                <a:solidFill>
                  <a:schemeClr val="bg1"/>
                </a:solidFill>
                <a:latin typeface="Glacial Indifference" panose="020B0604020202020204" charset="0"/>
              </a:rPr>
              <a:t>http://dendrolight.lv/en/products/building-systems/ </a:t>
            </a:r>
          </a:p>
        </p:txBody>
      </p:sp>
      <p:sp>
        <p:nvSpPr>
          <p:cNvPr id="7196" name="Down Arrow 7195"/>
          <p:cNvSpPr/>
          <p:nvPr/>
        </p:nvSpPr>
        <p:spPr>
          <a:xfrm>
            <a:off x="10134600" y="1993258"/>
            <a:ext cx="609600" cy="5969642"/>
          </a:xfrm>
          <a:prstGeom prst="downArrow">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p:cNvSpPr/>
          <p:nvPr/>
        </p:nvSpPr>
        <p:spPr>
          <a:xfrm>
            <a:off x="9469634" y="8239193"/>
            <a:ext cx="2007281" cy="954107"/>
          </a:xfrm>
          <a:prstGeom prst="rect">
            <a:avLst/>
          </a:prstGeom>
        </p:spPr>
        <p:txBody>
          <a:bodyPr wrap="none">
            <a:spAutoFit/>
          </a:bodyPr>
          <a:lstStyle/>
          <a:p>
            <a:pPr algn="ctr"/>
            <a:r>
              <a:rPr lang="en-US" sz="1400" b="1" kern="1000" spc="-30" dirty="0" err="1">
                <a:solidFill>
                  <a:srgbClr val="456A2C"/>
                </a:solidFill>
                <a:latin typeface="Glacial Indifference" panose="020B0604020202020204" charset="0"/>
                <a:ea typeface="MinionPro-Regular"/>
                <a:cs typeface="Arial" panose="020B0604020202020204" pitchFamily="34" charset="0"/>
              </a:rPr>
              <a:t>Vähemmän</a:t>
            </a:r>
            <a:r>
              <a:rPr lang="en-US" sz="1400" b="1" kern="1000" spc="-30" dirty="0">
                <a:solidFill>
                  <a:srgbClr val="456A2C"/>
                </a:solidFill>
                <a:latin typeface="Glacial Indifference" panose="020B0604020202020204" charset="0"/>
                <a:ea typeface="MinionPro-Regular"/>
                <a:cs typeface="Arial" panose="020B0604020202020204" pitchFamily="34" charset="0"/>
              </a:rPr>
              <a:t> </a:t>
            </a:r>
            <a:r>
              <a:rPr lang="en-US" sz="1400" b="1" kern="1000" spc="-30" dirty="0" err="1">
                <a:solidFill>
                  <a:srgbClr val="456A2C"/>
                </a:solidFill>
                <a:latin typeface="Glacial Indifference" panose="020B0604020202020204" charset="0"/>
                <a:ea typeface="MinionPro-Regular"/>
                <a:cs typeface="Arial" panose="020B0604020202020204" pitchFamily="34" charset="0"/>
              </a:rPr>
              <a:t>materiaalia</a:t>
            </a:r>
            <a:endParaRPr lang="en-US" sz="1400" b="1" kern="1000" spc="-30" dirty="0">
              <a:solidFill>
                <a:srgbClr val="456A2C"/>
              </a:solidFill>
              <a:latin typeface="Glacial Indifference" panose="020B0604020202020204" charset="0"/>
              <a:ea typeface="MinionPro-Regular"/>
              <a:cs typeface="Arial" panose="020B0604020202020204" pitchFamily="34" charset="0"/>
            </a:endParaRPr>
          </a:p>
          <a:p>
            <a:pPr algn="ctr"/>
            <a:r>
              <a:rPr lang="en-US" sz="1400" b="1" kern="1000" spc="-30" dirty="0" err="1">
                <a:solidFill>
                  <a:srgbClr val="456A2C"/>
                </a:solidFill>
                <a:latin typeface="Glacial Indifference" panose="020B0604020202020204" charset="0"/>
                <a:ea typeface="MinionPro-Regular"/>
                <a:cs typeface="Arial" panose="020B0604020202020204" pitchFamily="34" charset="0"/>
              </a:rPr>
              <a:t>Vähemmän</a:t>
            </a:r>
            <a:r>
              <a:rPr lang="en-US" sz="1400" b="1" kern="1000" spc="-30" dirty="0">
                <a:solidFill>
                  <a:srgbClr val="456A2C"/>
                </a:solidFill>
                <a:latin typeface="Glacial Indifference" panose="020B0604020202020204" charset="0"/>
                <a:ea typeface="MinionPro-Regular"/>
                <a:cs typeface="Arial" panose="020B0604020202020204" pitchFamily="34" charset="0"/>
              </a:rPr>
              <a:t> </a:t>
            </a:r>
            <a:r>
              <a:rPr lang="en-US" sz="1400" b="1" kern="1000" spc="-30" dirty="0" err="1">
                <a:solidFill>
                  <a:srgbClr val="456A2C"/>
                </a:solidFill>
                <a:latin typeface="Glacial Indifference" panose="020B0604020202020204" charset="0"/>
                <a:ea typeface="MinionPro-Regular"/>
                <a:cs typeface="Arial" panose="020B0604020202020204" pitchFamily="34" charset="0"/>
              </a:rPr>
              <a:t>energiaa</a:t>
            </a:r>
            <a:endParaRPr lang="en-US" sz="1400" b="1" kern="1000" spc="-30" dirty="0">
              <a:solidFill>
                <a:srgbClr val="456A2C"/>
              </a:solidFill>
              <a:latin typeface="Glacial Indifference" panose="020B0604020202020204" charset="0"/>
              <a:ea typeface="MinionPro-Regular"/>
              <a:cs typeface="Arial" panose="020B0604020202020204" pitchFamily="34" charset="0"/>
            </a:endParaRPr>
          </a:p>
          <a:p>
            <a:pPr algn="ctr"/>
            <a:r>
              <a:rPr lang="en-US" sz="1400" b="1" kern="1000" spc="-30" dirty="0" err="1">
                <a:solidFill>
                  <a:srgbClr val="456A2C"/>
                </a:solidFill>
                <a:latin typeface="Glacial Indifference" panose="020B0604020202020204" charset="0"/>
                <a:ea typeface="MinionPro-Regular"/>
                <a:cs typeface="Arial" panose="020B0604020202020204" pitchFamily="34" charset="0"/>
              </a:rPr>
              <a:t>Pienempi</a:t>
            </a:r>
            <a:r>
              <a:rPr lang="en-US" sz="1400" b="1" kern="1000" spc="-30" dirty="0">
                <a:solidFill>
                  <a:srgbClr val="456A2C"/>
                </a:solidFill>
                <a:latin typeface="Glacial Indifference" panose="020B0604020202020204" charset="0"/>
                <a:ea typeface="MinionPro-Regular"/>
                <a:cs typeface="Arial" panose="020B0604020202020204" pitchFamily="34" charset="0"/>
              </a:rPr>
              <a:t> </a:t>
            </a:r>
            <a:r>
              <a:rPr lang="en-US" sz="1400" b="1" kern="1000" spc="-30" dirty="0" err="1">
                <a:solidFill>
                  <a:srgbClr val="456A2C"/>
                </a:solidFill>
                <a:latin typeface="Glacial Indifference" panose="020B0604020202020204" charset="0"/>
                <a:ea typeface="MinionPro-Regular"/>
                <a:cs typeface="Arial" panose="020B0604020202020204" pitchFamily="34" charset="0"/>
              </a:rPr>
              <a:t>työmäärä</a:t>
            </a:r>
            <a:endParaRPr lang="en-US" sz="1400" b="1" kern="1000" spc="-30" dirty="0">
              <a:solidFill>
                <a:srgbClr val="456A2C"/>
              </a:solidFill>
              <a:latin typeface="Glacial Indifference" panose="020B0604020202020204" charset="0"/>
              <a:ea typeface="MinionPro-Regular"/>
              <a:cs typeface="Arial" panose="020B0604020202020204" pitchFamily="34" charset="0"/>
            </a:endParaRPr>
          </a:p>
          <a:p>
            <a:pPr algn="ctr"/>
            <a:r>
              <a:rPr lang="en-US" sz="1400" b="1" kern="1000" spc="-30" dirty="0">
                <a:solidFill>
                  <a:srgbClr val="456A2C"/>
                </a:solidFill>
                <a:latin typeface="Glacial Indifference" panose="020B0604020202020204" charset="0"/>
                <a:ea typeface="MinionPro-Regular"/>
                <a:cs typeface="Arial" panose="020B0604020202020204" pitchFamily="34" charset="0"/>
              </a:rPr>
              <a:t> </a:t>
            </a:r>
            <a:endParaRPr lang="en-US" sz="1400" dirty="0">
              <a:solidFill>
                <a:srgbClr val="456A2C"/>
              </a:solidFill>
              <a:latin typeface="Glacial Indifference" panose="020B0604020202020204" charset="0"/>
            </a:endParaRPr>
          </a:p>
        </p:txBody>
      </p:sp>
    </p:spTree>
    <p:extLst>
      <p:ext uri="{BB962C8B-B14F-4D97-AF65-F5344CB8AC3E}">
        <p14:creationId xmlns:p14="http://schemas.microsoft.com/office/powerpoint/2010/main" val="3142676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AutoShape 3"/>
          <p:cNvSpPr/>
          <p:nvPr/>
        </p:nvSpPr>
        <p:spPr>
          <a:xfrm>
            <a:off x="1028700" y="-335920"/>
            <a:ext cx="8385423" cy="10958840"/>
          </a:xfrm>
          <a:prstGeom prst="rect">
            <a:avLst/>
          </a:prstGeom>
          <a:solidFill>
            <a:srgbClr val="456A2C"/>
          </a:solidFill>
        </p:spPr>
        <p:txBody>
          <a:bodyPr/>
          <a:lstStyle/>
          <a:p>
            <a:endParaRPr lang="en-US" dirty="0"/>
          </a:p>
        </p:txBody>
      </p:sp>
      <p:sp>
        <p:nvSpPr>
          <p:cNvPr id="6" name="AutoShape 6"/>
          <p:cNvSpPr/>
          <p:nvPr/>
        </p:nvSpPr>
        <p:spPr>
          <a:xfrm>
            <a:off x="1028700" y="9252585"/>
            <a:ext cx="16230600" cy="38100"/>
          </a:xfrm>
          <a:prstGeom prst="rect">
            <a:avLst/>
          </a:prstGeom>
          <a:solidFill>
            <a:srgbClr val="52584D"/>
          </a:solidFill>
        </p:spPr>
      </p:sp>
      <p:grpSp>
        <p:nvGrpSpPr>
          <p:cNvPr id="7" name="Group 7"/>
          <p:cNvGrpSpPr/>
          <p:nvPr/>
        </p:nvGrpSpPr>
        <p:grpSpPr>
          <a:xfrm>
            <a:off x="1765204" y="957263"/>
            <a:ext cx="7912196" cy="4780255"/>
            <a:chOff x="-2" y="-95249"/>
            <a:chExt cx="10549594" cy="6373674"/>
          </a:xfrm>
        </p:grpSpPr>
        <p:sp>
          <p:nvSpPr>
            <p:cNvPr id="8" name="TextBox 8"/>
            <p:cNvSpPr txBox="1"/>
            <p:nvPr/>
          </p:nvSpPr>
          <p:spPr>
            <a:xfrm>
              <a:off x="-2" y="-95249"/>
              <a:ext cx="9736794" cy="2831544"/>
            </a:xfrm>
            <a:prstGeom prst="rect">
              <a:avLst/>
            </a:prstGeom>
          </p:spPr>
          <p:txBody>
            <a:bodyPr wrap="square" lIns="0" tIns="0" rIns="0" bIns="0" rtlCol="0" anchor="t">
              <a:spAutoFit/>
            </a:bodyPr>
            <a:lstStyle/>
            <a:p>
              <a:pPr algn="l">
                <a:lnSpc>
                  <a:spcPts val="8370"/>
                </a:lnSpc>
              </a:pPr>
              <a:r>
                <a:rPr lang="en-US" sz="6200" spc="310" dirty="0">
                  <a:solidFill>
                    <a:schemeClr val="bg1"/>
                  </a:solidFill>
                  <a:latin typeface="Arial Black" panose="020B0A04020102020204" pitchFamily="34" charset="0"/>
                </a:rPr>
                <a:t>PANEELIJÄRJESTELMÄT</a:t>
              </a:r>
            </a:p>
          </p:txBody>
        </p:sp>
        <p:sp>
          <p:nvSpPr>
            <p:cNvPr id="9" name="TextBox 9"/>
            <p:cNvSpPr txBox="1"/>
            <p:nvPr/>
          </p:nvSpPr>
          <p:spPr>
            <a:xfrm>
              <a:off x="-2" y="5457688"/>
              <a:ext cx="10549594" cy="820737"/>
            </a:xfrm>
            <a:prstGeom prst="rect">
              <a:avLst/>
            </a:prstGeom>
          </p:spPr>
          <p:txBody>
            <a:bodyPr wrap="square" lIns="0" tIns="0" rIns="0" bIns="0" rtlCol="0" anchor="t">
              <a:spAutoFit/>
            </a:bodyPr>
            <a:lstStyle/>
            <a:p>
              <a:pPr algn="l">
                <a:lnSpc>
                  <a:spcPts val="4810"/>
                </a:lnSpc>
              </a:pPr>
              <a:endParaRPr lang="en-US" sz="3700" spc="185" dirty="0">
                <a:solidFill>
                  <a:schemeClr val="bg1"/>
                </a:solidFill>
                <a:latin typeface="League Spartan"/>
              </a:endParaRPr>
            </a:p>
          </p:txBody>
        </p:sp>
      </p:grpSp>
      <p:sp>
        <p:nvSpPr>
          <p:cNvPr id="13" name="Θέση αριθμού διαφάνειας 12">
            <a:extLst>
              <a:ext uri="{FF2B5EF4-FFF2-40B4-BE49-F238E27FC236}">
                <a16:creationId xmlns:a16="http://schemas.microsoft.com/office/drawing/2014/main" id="{7EFA6B45-4A81-43D2-9CF3-2C413345447A}"/>
              </a:ext>
            </a:extLst>
          </p:cNvPr>
          <p:cNvSpPr txBox="1">
            <a:spLocks/>
          </p:cNvSpPr>
          <p:nvPr/>
        </p:nvSpPr>
        <p:spPr>
          <a:xfrm>
            <a:off x="15240" y="97759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D9D9D9"/>
                </a:solidFill>
                <a:latin typeface="Glacial Indifference"/>
              </a:rPr>
              <a:pPr algn="l"/>
              <a:t>11</a:t>
            </a:fld>
            <a:endParaRPr lang="en-US" sz="2400" spc="120" dirty="0">
              <a:solidFill>
                <a:srgbClr val="D9D9D9"/>
              </a:solidFill>
              <a:latin typeface="Glacial Indifference"/>
            </a:endParaRPr>
          </a:p>
        </p:txBody>
      </p:sp>
      <p:sp>
        <p:nvSpPr>
          <p:cNvPr id="11" name="TextBox 9"/>
          <p:cNvSpPr txBox="1"/>
          <p:nvPr/>
        </p:nvSpPr>
        <p:spPr>
          <a:xfrm>
            <a:off x="11125200" y="9690564"/>
            <a:ext cx="7162800" cy="399725"/>
          </a:xfrm>
          <a:prstGeom prst="rect">
            <a:avLst/>
          </a:prstGeom>
        </p:spPr>
        <p:txBody>
          <a:bodyPr wrap="square" lIns="0" tIns="0" rIns="0" bIns="0" rtlCol="0" anchor="t">
            <a:spAutoFit/>
          </a:bodyPr>
          <a:lstStyle/>
          <a:p>
            <a:pPr>
              <a:lnSpc>
                <a:spcPts val="3645"/>
              </a:lnSpc>
            </a:pPr>
            <a:r>
              <a:rPr lang="en-US" sz="1600" spc="80" dirty="0" err="1">
                <a:solidFill>
                  <a:srgbClr val="52584D"/>
                </a:solidFill>
                <a:latin typeface="Glacial Indifference"/>
              </a:rPr>
              <a:t>Luento</a:t>
            </a:r>
            <a:r>
              <a:rPr lang="en-US" sz="1600" spc="80" dirty="0">
                <a:solidFill>
                  <a:srgbClr val="52584D"/>
                </a:solidFill>
                <a:latin typeface="Glacial Indifference"/>
              </a:rPr>
              <a:t> 3</a:t>
            </a:r>
            <a:r>
              <a:rPr lang="en-US" sz="1600" spc="80" dirty="0">
                <a:latin typeface="Glacial Indifference"/>
              </a:rPr>
              <a:t>: </a:t>
            </a:r>
            <a:r>
              <a:rPr lang="en-US" sz="1600" dirty="0" err="1"/>
              <a:t>Puun</a:t>
            </a:r>
            <a:r>
              <a:rPr lang="en-US" sz="1600" dirty="0"/>
              <a:t> </a:t>
            </a:r>
            <a:r>
              <a:rPr lang="en-US" sz="1600" dirty="0" err="1"/>
              <a:t>saatavuus</a:t>
            </a:r>
            <a:r>
              <a:rPr lang="en-US" sz="1600" dirty="0"/>
              <a:t> ja </a:t>
            </a:r>
            <a:r>
              <a:rPr lang="en-US" sz="1600" dirty="0" err="1"/>
              <a:t>ympäristöystävällisyys</a:t>
            </a:r>
            <a:r>
              <a:rPr lang="en-US" sz="1600" dirty="0"/>
              <a:t> </a:t>
            </a:r>
            <a:r>
              <a:rPr lang="en-US" sz="1600" dirty="0" err="1"/>
              <a:t>rakennusmateriaalina</a:t>
            </a:r>
            <a:endParaRPr lang="en-US" sz="1600" spc="135" dirty="0">
              <a:latin typeface="Glacial Indifference"/>
            </a:endParaRPr>
          </a:p>
        </p:txBody>
      </p:sp>
      <p:sp>
        <p:nvSpPr>
          <p:cNvPr id="4" name="Rectangle 3"/>
          <p:cNvSpPr/>
          <p:nvPr/>
        </p:nvSpPr>
        <p:spPr>
          <a:xfrm>
            <a:off x="9601200" y="114300"/>
            <a:ext cx="3874394" cy="369332"/>
          </a:xfrm>
          <a:prstGeom prst="rect">
            <a:avLst/>
          </a:prstGeom>
        </p:spPr>
        <p:txBody>
          <a:bodyPr wrap="none">
            <a:spAutoFit/>
          </a:bodyPr>
          <a:lstStyle/>
          <a:p>
            <a:r>
              <a:rPr lang="en-US" kern="1000" dirty="0">
                <a:solidFill>
                  <a:srgbClr val="456A2C"/>
                </a:solidFill>
                <a:latin typeface="Glacial Indifference" panose="020B0604020202020204" charset="0"/>
                <a:ea typeface="Calibri" panose="020F0502020204030204" pitchFamily="34" charset="0"/>
                <a:cs typeface="Angsana New" panose="02020603050405020304" pitchFamily="18" charset="-34"/>
              </a:rPr>
              <a:t>LIGNATUR (</a:t>
            </a:r>
            <a:r>
              <a:rPr lang="fi-FI" kern="1000" dirty="0">
                <a:solidFill>
                  <a:srgbClr val="456A2C"/>
                </a:solidFill>
                <a:latin typeface="Glacial Indifference" panose="020B0604020202020204" charset="0"/>
                <a:ea typeface="Calibri" panose="020F0502020204030204" pitchFamily="34" charset="0"/>
                <a:cs typeface="Angsana New" panose="02020603050405020304" pitchFamily="18" charset="-34"/>
              </a:rPr>
              <a:t>klikkaa kuvaa vasemmalla</a:t>
            </a:r>
            <a:r>
              <a:rPr lang="en-US" kern="1000" dirty="0">
                <a:solidFill>
                  <a:srgbClr val="456A2C"/>
                </a:solidFill>
                <a:latin typeface="Glacial Indifference" panose="020B0604020202020204" charset="0"/>
                <a:ea typeface="Calibri" panose="020F0502020204030204" pitchFamily="34" charset="0"/>
                <a:cs typeface="Angsana New" panose="02020603050405020304" pitchFamily="18" charset="-34"/>
              </a:rPr>
              <a:t>)</a:t>
            </a:r>
            <a:endParaRPr lang="en-US" dirty="0">
              <a:solidFill>
                <a:srgbClr val="456A2C"/>
              </a:solidFill>
              <a:latin typeface="Glacial Indifference" panose="020B0604020202020204" charset="0"/>
            </a:endParaRPr>
          </a:p>
        </p:txBody>
      </p:sp>
      <p:pic>
        <p:nvPicPr>
          <p:cNvPr id="42" name="Picture 41" descr="https://www.lignatur.ch/fileadmin/ablage/bilder/produkt/das-element/variationen-lignatur-en.png">
            <a:hlinkClick r:id="rId2"/>
          </p:cNvPr>
          <p:cNvPicPr/>
          <p:nvPr/>
        </p:nvPicPr>
        <p:blipFill rotWithShape="1">
          <a:blip r:embed="rId3" cstate="print">
            <a:extLst>
              <a:ext uri="{28A0092B-C50C-407E-A947-70E740481C1C}">
                <a14:useLocalDpi xmlns:a14="http://schemas.microsoft.com/office/drawing/2010/main" val="0"/>
              </a:ext>
            </a:extLst>
          </a:blip>
          <a:srcRect t="7608" b="7951"/>
          <a:stretch/>
        </p:blipFill>
        <p:spPr bwMode="auto">
          <a:xfrm>
            <a:off x="9530981" y="572700"/>
            <a:ext cx="3768477" cy="1980000"/>
          </a:xfrm>
          <a:prstGeom prst="rect">
            <a:avLst/>
          </a:prstGeom>
          <a:noFill/>
          <a:ln>
            <a:noFill/>
          </a:ln>
          <a:extLst>
            <a:ext uri="{53640926-AAD7-44D8-BBD7-CCE9431645EC}">
              <a14:shadowObscured xmlns:a14="http://schemas.microsoft.com/office/drawing/2010/main"/>
            </a:ext>
          </a:extLst>
        </p:spPr>
      </p:pic>
      <p:sp>
        <p:nvSpPr>
          <p:cNvPr id="10" name="Rectangle 9"/>
          <p:cNvSpPr/>
          <p:nvPr/>
        </p:nvSpPr>
        <p:spPr>
          <a:xfrm>
            <a:off x="9601200" y="2716768"/>
            <a:ext cx="4131259" cy="646331"/>
          </a:xfrm>
          <a:prstGeom prst="rect">
            <a:avLst/>
          </a:prstGeom>
        </p:spPr>
        <p:txBody>
          <a:bodyPr wrap="none">
            <a:spAutoFit/>
          </a:bodyPr>
          <a:lstStyle/>
          <a:p>
            <a:r>
              <a:rPr lang="en-US" kern="1000" dirty="0" err="1">
                <a:solidFill>
                  <a:srgbClr val="456A2C"/>
                </a:solidFill>
                <a:latin typeface="Glacial Indifference" panose="020B0604020202020204" charset="0"/>
                <a:ea typeface="Calibri" panose="020F0502020204030204" pitchFamily="34" charset="0"/>
                <a:cs typeface="Angsana New" panose="02020603050405020304" pitchFamily="18" charset="-34"/>
              </a:rPr>
              <a:t>Kerto-Ripa</a:t>
            </a:r>
            <a:r>
              <a:rPr lang="en-US" kern="1000" dirty="0">
                <a:solidFill>
                  <a:srgbClr val="456A2C"/>
                </a:solidFill>
                <a:latin typeface="Glacial Indifference" panose="020B0604020202020204" charset="0"/>
                <a:ea typeface="Calibri" panose="020F0502020204030204" pitchFamily="34" charset="0"/>
                <a:cs typeface="Angsana New" panose="02020603050405020304" pitchFamily="18" charset="-34"/>
              </a:rPr>
              <a:t>® (</a:t>
            </a:r>
            <a:r>
              <a:rPr lang="fi-FI" kern="1000" dirty="0">
                <a:solidFill>
                  <a:srgbClr val="456A2C"/>
                </a:solidFill>
                <a:latin typeface="Glacial Indifference" panose="020B0604020202020204" charset="0"/>
                <a:ea typeface="Calibri" panose="020F0502020204030204" pitchFamily="34" charset="0"/>
                <a:cs typeface="Angsana New" panose="02020603050405020304" pitchFamily="18" charset="-34"/>
              </a:rPr>
              <a:t>klikkaa kuvaa vasemmalla</a:t>
            </a:r>
            <a:r>
              <a:rPr lang="en-US" kern="1000" dirty="0">
                <a:solidFill>
                  <a:srgbClr val="456A2C"/>
                </a:solidFill>
                <a:latin typeface="Glacial Indifference" panose="020B0604020202020204" charset="0"/>
                <a:ea typeface="Calibri" panose="020F0502020204030204" pitchFamily="34" charset="0"/>
                <a:cs typeface="Angsana New" panose="02020603050405020304" pitchFamily="18" charset="-34"/>
              </a:rPr>
              <a:t>)</a:t>
            </a:r>
            <a:endParaRPr lang="en-US" dirty="0">
              <a:solidFill>
                <a:srgbClr val="456A2C"/>
              </a:solidFill>
              <a:latin typeface="Glacial Indifference" panose="020B0604020202020204" charset="0"/>
            </a:endParaRPr>
          </a:p>
          <a:p>
            <a:r>
              <a:rPr lang="en-US" kern="1000" dirty="0">
                <a:solidFill>
                  <a:srgbClr val="456A2C"/>
                </a:solidFill>
                <a:latin typeface="Glacial Indifference" panose="020B0604020202020204" charset="0"/>
                <a:ea typeface="Calibri" panose="020F0502020204030204" pitchFamily="34" charset="0"/>
                <a:cs typeface="Angsana New" panose="02020603050405020304" pitchFamily="18" charset="-34"/>
              </a:rPr>
              <a:t> </a:t>
            </a:r>
            <a:endParaRPr lang="en-US" dirty="0">
              <a:solidFill>
                <a:srgbClr val="456A2C"/>
              </a:solidFill>
              <a:latin typeface="Glacial Indifference" panose="020B0604020202020204" charset="0"/>
            </a:endParaRPr>
          </a:p>
        </p:txBody>
      </p:sp>
      <p:pic>
        <p:nvPicPr>
          <p:cNvPr id="44" name="Picture 43" descr="Prefabricated wood elements">
            <a:hlinkClick r:id="rId4"/>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073444" y="3229500"/>
            <a:ext cx="3168000" cy="1152000"/>
          </a:xfrm>
          <a:prstGeom prst="rect">
            <a:avLst/>
          </a:prstGeom>
          <a:noFill/>
          <a:ln>
            <a:noFill/>
          </a:ln>
        </p:spPr>
      </p:pic>
      <p:sp>
        <p:nvSpPr>
          <p:cNvPr id="12" name="Rectangle 11"/>
          <p:cNvSpPr/>
          <p:nvPr/>
        </p:nvSpPr>
        <p:spPr>
          <a:xfrm>
            <a:off x="9601200" y="4621768"/>
            <a:ext cx="3565400" cy="646331"/>
          </a:xfrm>
          <a:prstGeom prst="rect">
            <a:avLst/>
          </a:prstGeom>
        </p:spPr>
        <p:txBody>
          <a:bodyPr wrap="none">
            <a:spAutoFit/>
          </a:bodyPr>
          <a:lstStyle/>
          <a:p>
            <a:r>
              <a:rPr lang="en-US" kern="1000" dirty="0">
                <a:solidFill>
                  <a:srgbClr val="456A2C"/>
                </a:solidFill>
                <a:latin typeface="Glacial Indifference" panose="020B0604020202020204" charset="0"/>
                <a:ea typeface="Calibri" panose="020F0502020204030204" pitchFamily="34" charset="0"/>
                <a:cs typeface="Angsana New" panose="02020603050405020304" pitchFamily="18" charset="-34"/>
              </a:rPr>
              <a:t>LIGNO (</a:t>
            </a:r>
            <a:r>
              <a:rPr lang="fi-FI" kern="1000" dirty="0">
                <a:solidFill>
                  <a:srgbClr val="456A2C"/>
                </a:solidFill>
                <a:latin typeface="Glacial Indifference" panose="020B0604020202020204" charset="0"/>
                <a:ea typeface="Calibri" panose="020F0502020204030204" pitchFamily="34" charset="0"/>
                <a:cs typeface="Angsana New" panose="02020603050405020304" pitchFamily="18" charset="-34"/>
              </a:rPr>
              <a:t>klikkaa kuvaa vasemmalla</a:t>
            </a:r>
            <a:r>
              <a:rPr lang="en-US" kern="1000" dirty="0">
                <a:solidFill>
                  <a:srgbClr val="456A2C"/>
                </a:solidFill>
                <a:latin typeface="Glacial Indifference" panose="020B0604020202020204" charset="0"/>
                <a:ea typeface="Calibri" panose="020F0502020204030204" pitchFamily="34" charset="0"/>
                <a:cs typeface="Angsana New" panose="02020603050405020304" pitchFamily="18" charset="-34"/>
              </a:rPr>
              <a:t>)</a:t>
            </a:r>
            <a:endParaRPr lang="en-US" dirty="0">
              <a:solidFill>
                <a:srgbClr val="456A2C"/>
              </a:solidFill>
              <a:latin typeface="Glacial Indifference" panose="020B0604020202020204" charset="0"/>
            </a:endParaRPr>
          </a:p>
          <a:p>
            <a:endParaRPr lang="en-US" dirty="0">
              <a:solidFill>
                <a:srgbClr val="456A2C"/>
              </a:solidFill>
              <a:latin typeface="Glacial Indifference" panose="020B0604020202020204" charset="0"/>
            </a:endParaRPr>
          </a:p>
        </p:txBody>
      </p:sp>
      <p:pic>
        <p:nvPicPr>
          <p:cNvPr id="46" name="Picture 45" descr="https://www.lignotrend.de/fileadmin/_processed_/csm_Quelldatei_Geschossdecke_Spannweite_LIGNO_Rippe_Q3_Akustik_8mm_Z1_BV_frei_198514a394.png">
            <a:hlinkClick r:id="rId6"/>
          </p:cNvPr>
          <p:cNvPicPr/>
          <p:nvPr/>
        </p:nvPicPr>
        <p:blipFill rotWithShape="1">
          <a:blip r:embed="rId7" cstate="print">
            <a:extLst>
              <a:ext uri="{28A0092B-C50C-407E-A947-70E740481C1C}">
                <a14:useLocalDpi xmlns:a14="http://schemas.microsoft.com/office/drawing/2010/main" val="0"/>
              </a:ext>
            </a:extLst>
          </a:blip>
          <a:srcRect t="5373"/>
          <a:stretch/>
        </p:blipFill>
        <p:spPr bwMode="auto">
          <a:xfrm>
            <a:off x="9677400" y="5151300"/>
            <a:ext cx="3024000" cy="1440000"/>
          </a:xfrm>
          <a:prstGeom prst="rect">
            <a:avLst/>
          </a:prstGeom>
          <a:noFill/>
          <a:ln>
            <a:noFill/>
          </a:ln>
          <a:extLst>
            <a:ext uri="{53640926-AAD7-44D8-BBD7-CCE9431645EC}">
              <a14:shadowObscured xmlns:a14="http://schemas.microsoft.com/office/drawing/2010/main"/>
            </a:ext>
          </a:extLst>
        </p:spPr>
      </p:pic>
      <p:sp>
        <p:nvSpPr>
          <p:cNvPr id="17" name="Rectangle 16"/>
          <p:cNvSpPr/>
          <p:nvPr/>
        </p:nvSpPr>
        <p:spPr>
          <a:xfrm>
            <a:off x="9601200" y="6831568"/>
            <a:ext cx="3842719" cy="646331"/>
          </a:xfrm>
          <a:prstGeom prst="rect">
            <a:avLst/>
          </a:prstGeom>
        </p:spPr>
        <p:txBody>
          <a:bodyPr wrap="none">
            <a:spAutoFit/>
          </a:bodyPr>
          <a:lstStyle/>
          <a:p>
            <a:r>
              <a:rPr lang="en-US" kern="1000" dirty="0">
                <a:solidFill>
                  <a:srgbClr val="456A2C"/>
                </a:solidFill>
                <a:latin typeface="Glacial Indifference" panose="020B0604020202020204" charset="0"/>
                <a:ea typeface="Calibri" panose="020F0502020204030204" pitchFamily="34" charset="0"/>
                <a:cs typeface="Angsana New" panose="02020603050405020304" pitchFamily="18" charset="-34"/>
              </a:rPr>
              <a:t>KIELSTEG (</a:t>
            </a:r>
            <a:r>
              <a:rPr lang="fi-FI" kern="1000" dirty="0">
                <a:solidFill>
                  <a:srgbClr val="456A2C"/>
                </a:solidFill>
                <a:latin typeface="Glacial Indifference" panose="020B0604020202020204" charset="0"/>
                <a:ea typeface="Calibri" panose="020F0502020204030204" pitchFamily="34" charset="0"/>
                <a:cs typeface="Angsana New" panose="02020603050405020304" pitchFamily="18" charset="-34"/>
              </a:rPr>
              <a:t>klikkaa kuvaa vasemmalla</a:t>
            </a:r>
            <a:r>
              <a:rPr lang="en-US" kern="1000" dirty="0">
                <a:solidFill>
                  <a:srgbClr val="456A2C"/>
                </a:solidFill>
                <a:latin typeface="Glacial Indifference" panose="020B0604020202020204" charset="0"/>
                <a:ea typeface="Calibri" panose="020F0502020204030204" pitchFamily="34" charset="0"/>
                <a:cs typeface="Angsana New" panose="02020603050405020304" pitchFamily="18" charset="-34"/>
              </a:rPr>
              <a:t>)</a:t>
            </a:r>
            <a:endParaRPr lang="en-US" dirty="0">
              <a:solidFill>
                <a:srgbClr val="456A2C"/>
              </a:solidFill>
              <a:latin typeface="Glacial Indifference" panose="020B0604020202020204" charset="0"/>
            </a:endParaRPr>
          </a:p>
          <a:p>
            <a:r>
              <a:rPr lang="en-US" kern="1000" dirty="0">
                <a:solidFill>
                  <a:srgbClr val="456A2C"/>
                </a:solidFill>
                <a:latin typeface="Glacial Indifference" panose="020B0604020202020204" charset="0"/>
                <a:ea typeface="Calibri" panose="020F0502020204030204" pitchFamily="34" charset="0"/>
                <a:cs typeface="Angsana New" panose="02020603050405020304" pitchFamily="18" charset="-34"/>
              </a:rPr>
              <a:t> </a:t>
            </a:r>
            <a:endParaRPr lang="en-US" dirty="0">
              <a:solidFill>
                <a:srgbClr val="456A2C"/>
              </a:solidFill>
              <a:latin typeface="Glacial Indifference" panose="020B0604020202020204" charset="0"/>
            </a:endParaRPr>
          </a:p>
        </p:txBody>
      </p:sp>
      <p:pic>
        <p:nvPicPr>
          <p:cNvPr id="48" name="Picture 47"/>
          <p:cNvPicPr/>
          <p:nvPr/>
        </p:nvPicPr>
        <p:blipFill rotWithShape="1">
          <a:blip r:embed="rId8" cstate="print">
            <a:extLst>
              <a:ext uri="{28A0092B-C50C-407E-A947-70E740481C1C}">
                <a14:useLocalDpi xmlns:a14="http://schemas.microsoft.com/office/drawing/2010/main"/>
              </a:ext>
            </a:extLst>
          </a:blip>
          <a:srcRect/>
          <a:stretch/>
        </p:blipFill>
        <p:spPr bwMode="auto">
          <a:xfrm>
            <a:off x="14616941" y="7350779"/>
            <a:ext cx="2160000" cy="1332000"/>
          </a:xfrm>
          <a:prstGeom prst="rect">
            <a:avLst/>
          </a:prstGeom>
          <a:ln>
            <a:noFill/>
          </a:ln>
          <a:extLst>
            <a:ext uri="{53640926-AAD7-44D8-BBD7-CCE9431645EC}">
              <a14:shadowObscured xmlns:a14="http://schemas.microsoft.com/office/drawing/2010/main"/>
            </a:ext>
          </a:extLst>
        </p:spPr>
      </p:pic>
      <p:pic>
        <p:nvPicPr>
          <p:cNvPr id="49" name="Picture 48" descr="Was ist Kielsteg">
            <a:hlinkClick r:id="rId9"/>
          </p:cNvPr>
          <p:cNvPicPr/>
          <p:nvPr/>
        </p:nvPicPr>
        <p:blipFill rotWithShape="1">
          <a:blip r:embed="rId10" cstate="print">
            <a:extLst>
              <a:ext uri="{28A0092B-C50C-407E-A947-70E740481C1C}">
                <a14:useLocalDpi xmlns:a14="http://schemas.microsoft.com/office/drawing/2010/main" val="0"/>
              </a:ext>
            </a:extLst>
          </a:blip>
          <a:srcRect/>
          <a:stretch/>
        </p:blipFill>
        <p:spPr bwMode="auto">
          <a:xfrm>
            <a:off x="10309473" y="7302518"/>
            <a:ext cx="2284216" cy="1332000"/>
          </a:xfrm>
          <a:prstGeom prst="rect">
            <a:avLst/>
          </a:prstGeom>
          <a:noFill/>
          <a:ln>
            <a:noFill/>
          </a:ln>
          <a:extLst>
            <a:ext uri="{53640926-AAD7-44D8-BBD7-CCE9431645EC}">
              <a14:shadowObscured xmlns:a14="http://schemas.microsoft.com/office/drawing/2010/main"/>
            </a:ext>
          </a:extLst>
        </p:spPr>
      </p:pic>
      <p:pic>
        <p:nvPicPr>
          <p:cNvPr id="18" name="Picture 1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4029574" y="572700"/>
            <a:ext cx="3334736" cy="1980000"/>
          </a:xfrm>
          <a:prstGeom prst="rect">
            <a:avLst/>
          </a:prstGeom>
        </p:spPr>
      </p:pic>
      <p:pic>
        <p:nvPicPr>
          <p:cNvPr id="20" name="Picture 1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4501834" y="3034134"/>
            <a:ext cx="2390215" cy="1575966"/>
          </a:xfrm>
          <a:prstGeom prst="rect">
            <a:avLst/>
          </a:prstGeom>
        </p:spPr>
      </p:pic>
      <p:pic>
        <p:nvPicPr>
          <p:cNvPr id="21" name="Picture 20"/>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4598566" y="5155500"/>
            <a:ext cx="2144986" cy="1512000"/>
          </a:xfrm>
          <a:prstGeom prst="rect">
            <a:avLst/>
          </a:prstGeom>
        </p:spPr>
      </p:pic>
      <p:sp>
        <p:nvSpPr>
          <p:cNvPr id="23" name="Rectangle 22"/>
          <p:cNvSpPr/>
          <p:nvPr/>
        </p:nvSpPr>
        <p:spPr>
          <a:xfrm>
            <a:off x="1082040" y="9345034"/>
            <a:ext cx="6629677" cy="707886"/>
          </a:xfrm>
          <a:prstGeom prst="rect">
            <a:avLst/>
          </a:prstGeom>
        </p:spPr>
        <p:txBody>
          <a:bodyPr wrap="square">
            <a:spAutoFit/>
          </a:bodyPr>
          <a:lstStyle/>
          <a:p>
            <a:r>
              <a:rPr lang="en-US" sz="1000" dirty="0">
                <a:solidFill>
                  <a:schemeClr val="bg1"/>
                </a:solidFill>
                <a:latin typeface="Glacial Indifference" panose="020B0604020202020204" charset="0"/>
                <a:ea typeface="MS Mincho" panose="02020609040205080304" pitchFamily="49" charset="-128"/>
                <a:cs typeface="Arial" panose="020B0604020202020204" pitchFamily="34" charset="0"/>
              </a:rPr>
              <a:t>https://www.metsawood.com/global/Products/kerto/applications/Pages/Wood-elements.aspx </a:t>
            </a:r>
            <a:endParaRPr lang="en-US" sz="1000" dirty="0">
              <a:solidFill>
                <a:schemeClr val="bg1"/>
              </a:solidFill>
              <a:latin typeface="Glacial Indifference" panose="020B0604020202020204" charset="0"/>
              <a:ea typeface="MS Mincho" panose="02020609040205080304" pitchFamily="49" charset="-128"/>
            </a:endParaRPr>
          </a:p>
          <a:p>
            <a:pPr algn="just">
              <a:spcAft>
                <a:spcPts val="0"/>
              </a:spcAft>
            </a:pPr>
            <a:r>
              <a:rPr lang="en-US" sz="1000" kern="1000" dirty="0">
                <a:solidFill>
                  <a:schemeClr val="bg1"/>
                </a:solidFill>
                <a:latin typeface="Glacial Indifference" panose="020B0604020202020204" charset="0"/>
                <a:ea typeface="Calibri" panose="020F0502020204030204" pitchFamily="34" charset="0"/>
                <a:cs typeface="Arial" panose="020B0604020202020204" pitchFamily="34" charset="0"/>
              </a:rPr>
              <a:t>https://www.lignotrend.de/home/ </a:t>
            </a:r>
            <a:endParaRPr lang="en-US" sz="1000" kern="1000" dirty="0">
              <a:solidFill>
                <a:schemeClr val="bg1"/>
              </a:solidFill>
              <a:latin typeface="Glacial Indifference" panose="020B0604020202020204" charset="0"/>
              <a:ea typeface="Calibri" panose="020F0502020204030204" pitchFamily="34" charset="0"/>
              <a:cs typeface="Angsana New" panose="02020603050405020304" pitchFamily="18" charset="-34"/>
            </a:endParaRPr>
          </a:p>
          <a:p>
            <a:r>
              <a:rPr lang="en-US" sz="1000" kern="1000" dirty="0">
                <a:solidFill>
                  <a:schemeClr val="bg1"/>
                </a:solidFill>
                <a:latin typeface="Glacial Indifference" panose="020B0604020202020204" charset="0"/>
                <a:ea typeface="Calibri" panose="020F0502020204030204" pitchFamily="34" charset="0"/>
                <a:cs typeface="Angsana New" panose="02020603050405020304" pitchFamily="18" charset="-34"/>
              </a:rPr>
              <a:t>http://www.kielsteg.at/was-ist-kielsteg/</a:t>
            </a:r>
          </a:p>
          <a:p>
            <a:r>
              <a:rPr lang="en-US" sz="1000" dirty="0">
                <a:solidFill>
                  <a:schemeClr val="bg1"/>
                </a:solidFill>
                <a:latin typeface="Glacial Indifference" panose="020B0604020202020204" charset="0"/>
              </a:rPr>
              <a:t>https://www.lignatur.ch/en/product </a:t>
            </a:r>
          </a:p>
        </p:txBody>
      </p:sp>
    </p:spTree>
    <p:extLst>
      <p:ext uri="{BB962C8B-B14F-4D97-AF65-F5344CB8AC3E}">
        <p14:creationId xmlns:p14="http://schemas.microsoft.com/office/powerpoint/2010/main" val="27753215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9"/>
          <p:cNvGrpSpPr/>
          <p:nvPr/>
        </p:nvGrpSpPr>
        <p:grpSpPr>
          <a:xfrm>
            <a:off x="1028700" y="-313967"/>
            <a:ext cx="8385423" cy="4008151"/>
            <a:chOff x="0" y="0"/>
            <a:chExt cx="11180564" cy="5344201"/>
          </a:xfrm>
          <a:solidFill>
            <a:srgbClr val="52584D"/>
          </a:solidFill>
        </p:grpSpPr>
        <p:sp>
          <p:nvSpPr>
            <p:cNvPr id="10" name="AutoShape 10"/>
            <p:cNvSpPr/>
            <p:nvPr/>
          </p:nvSpPr>
          <p:spPr>
            <a:xfrm>
              <a:off x="0" y="0"/>
              <a:ext cx="11180564" cy="5344201"/>
            </a:xfrm>
            <a:prstGeom prst="rect">
              <a:avLst/>
            </a:prstGeom>
            <a:grpFill/>
          </p:spPr>
        </p:sp>
        <p:sp>
          <p:nvSpPr>
            <p:cNvPr id="11" name="TextBox 11"/>
            <p:cNvSpPr txBox="1"/>
            <p:nvPr/>
          </p:nvSpPr>
          <p:spPr>
            <a:xfrm>
              <a:off x="982007" y="1694973"/>
              <a:ext cx="9216551" cy="1356525"/>
            </a:xfrm>
            <a:prstGeom prst="rect">
              <a:avLst/>
            </a:prstGeom>
            <a:grpFill/>
          </p:spPr>
          <p:txBody>
            <a:bodyPr lIns="0" tIns="0" rIns="0" bIns="0" rtlCol="0" anchor="t">
              <a:spAutoFit/>
            </a:bodyPr>
            <a:lstStyle/>
            <a:p>
              <a:pPr algn="l">
                <a:lnSpc>
                  <a:spcPts val="8370"/>
                </a:lnSpc>
              </a:pPr>
              <a:r>
                <a:rPr lang="en-GB" sz="6200" spc="310" dirty="0" err="1">
                  <a:solidFill>
                    <a:srgbClr val="FEFFF8"/>
                  </a:solidFill>
                  <a:latin typeface="Arial Black" panose="020B0A04020102020204" pitchFamily="34" charset="0"/>
                </a:rPr>
                <a:t>Rajoitteet</a:t>
              </a:r>
              <a:endParaRPr lang="en-GB" sz="6200" spc="310" dirty="0">
                <a:solidFill>
                  <a:srgbClr val="FEFFF8"/>
                </a:solidFill>
                <a:latin typeface="Arial Black" panose="020B0A04020102020204" pitchFamily="34" charset="0"/>
              </a:endParaRPr>
            </a:p>
          </p:txBody>
        </p:sp>
      </p:grpSp>
      <p:sp>
        <p:nvSpPr>
          <p:cNvPr id="14" name="AutoShape 14"/>
          <p:cNvSpPr/>
          <p:nvPr/>
        </p:nvSpPr>
        <p:spPr>
          <a:xfrm>
            <a:off x="1028700" y="9252585"/>
            <a:ext cx="16230600" cy="38100"/>
          </a:xfrm>
          <a:prstGeom prst="rect">
            <a:avLst/>
          </a:prstGeom>
          <a:solidFill>
            <a:srgbClr val="52584D"/>
          </a:solidFill>
          <a:ln>
            <a:solidFill>
              <a:srgbClr val="52584D"/>
            </a:solidFill>
          </a:ln>
        </p:spPr>
      </p:sp>
      <p:sp>
        <p:nvSpPr>
          <p:cNvPr id="23" name="Θέση αριθμού διαφάνειας 12">
            <a:extLst>
              <a:ext uri="{FF2B5EF4-FFF2-40B4-BE49-F238E27FC236}">
                <a16:creationId xmlns:a16="http://schemas.microsoft.com/office/drawing/2014/main" id="{57F4E76C-F604-452D-850E-4C073A183D39}"/>
              </a:ext>
            </a:extLst>
          </p:cNvPr>
          <p:cNvSpPr>
            <a:spLocks noGrp="1"/>
          </p:cNvSpPr>
          <p:nvPr>
            <p:ph type="sldNum" sz="quarter" idx="12"/>
          </p:nvPr>
        </p:nvSpPr>
        <p:spPr>
          <a:xfrm>
            <a:off x="15240" y="9775984"/>
            <a:ext cx="2133600" cy="365125"/>
          </a:xfrm>
        </p:spPr>
        <p:txBody>
          <a:bodyPr/>
          <a:lstStyle/>
          <a:p>
            <a:pPr algn="l"/>
            <a:fld id="{B6F15528-21DE-4FAA-801E-634DDDAF4B2B}" type="slidenum">
              <a:rPr lang="en-GB" sz="2400" spc="120" smtClean="0">
                <a:solidFill>
                  <a:srgbClr val="D9D9D9"/>
                </a:solidFill>
                <a:latin typeface="Glacial Indifference"/>
              </a:rPr>
              <a:pPr algn="l"/>
              <a:t>12</a:t>
            </a:fld>
            <a:endParaRPr lang="en-GB" sz="2400" spc="120" dirty="0">
              <a:solidFill>
                <a:srgbClr val="D9D9D9"/>
              </a:solidFill>
              <a:latin typeface="Glacial Indifference"/>
            </a:endParaRPr>
          </a:p>
        </p:txBody>
      </p:sp>
      <p:sp>
        <p:nvSpPr>
          <p:cNvPr id="21" name="TextBox 9"/>
          <p:cNvSpPr txBox="1"/>
          <p:nvPr/>
        </p:nvSpPr>
        <p:spPr>
          <a:xfrm>
            <a:off x="11125200" y="9690564"/>
            <a:ext cx="7162800" cy="399725"/>
          </a:xfrm>
          <a:prstGeom prst="rect">
            <a:avLst/>
          </a:prstGeom>
        </p:spPr>
        <p:txBody>
          <a:bodyPr wrap="square" lIns="0" tIns="0" rIns="0" bIns="0" rtlCol="0" anchor="t">
            <a:spAutoFit/>
          </a:bodyPr>
          <a:lstStyle/>
          <a:p>
            <a:pPr>
              <a:lnSpc>
                <a:spcPts val="3645"/>
              </a:lnSpc>
            </a:pPr>
            <a:r>
              <a:rPr lang="en-US" sz="1600" spc="80" dirty="0" err="1">
                <a:solidFill>
                  <a:srgbClr val="52584D"/>
                </a:solidFill>
                <a:latin typeface="Glacial Indifference"/>
              </a:rPr>
              <a:t>Luento</a:t>
            </a:r>
            <a:r>
              <a:rPr lang="en-US" sz="1600" spc="80" dirty="0">
                <a:solidFill>
                  <a:srgbClr val="52584D"/>
                </a:solidFill>
                <a:latin typeface="Glacial Indifference"/>
              </a:rPr>
              <a:t> 3</a:t>
            </a:r>
            <a:r>
              <a:rPr lang="en-US" sz="1600" spc="80" dirty="0">
                <a:latin typeface="Glacial Indifference"/>
              </a:rPr>
              <a:t>: </a:t>
            </a:r>
            <a:r>
              <a:rPr lang="en-US" sz="1600" dirty="0" err="1"/>
              <a:t>Puun</a:t>
            </a:r>
            <a:r>
              <a:rPr lang="en-US" sz="1600" dirty="0"/>
              <a:t> </a:t>
            </a:r>
            <a:r>
              <a:rPr lang="en-US" sz="1600" dirty="0" err="1"/>
              <a:t>saatavuus</a:t>
            </a:r>
            <a:r>
              <a:rPr lang="en-US" sz="1600" dirty="0"/>
              <a:t> ja </a:t>
            </a:r>
            <a:r>
              <a:rPr lang="en-US" sz="1600" dirty="0" err="1"/>
              <a:t>ympäristöystävällisyys</a:t>
            </a:r>
            <a:r>
              <a:rPr lang="en-US" sz="1600" dirty="0"/>
              <a:t> </a:t>
            </a:r>
            <a:r>
              <a:rPr lang="en-US" sz="1600" dirty="0" err="1"/>
              <a:t>rakennusmateriaalina</a:t>
            </a:r>
            <a:endParaRPr lang="en-US" sz="1600" spc="135" dirty="0">
              <a:latin typeface="Glacial Indifference"/>
            </a:endParaRPr>
          </a:p>
        </p:txBody>
      </p:sp>
      <p:sp>
        <p:nvSpPr>
          <p:cNvPr id="20" name="Rectangle 19"/>
          <p:cNvSpPr/>
          <p:nvPr/>
        </p:nvSpPr>
        <p:spPr>
          <a:xfrm>
            <a:off x="955813" y="4001331"/>
            <a:ext cx="5292587" cy="4401205"/>
          </a:xfrm>
          <a:prstGeom prst="rect">
            <a:avLst/>
          </a:prstGeom>
        </p:spPr>
        <p:txBody>
          <a:bodyPr wrap="square">
            <a:spAutoFit/>
          </a:bodyPr>
          <a:lstStyle/>
          <a:p>
            <a:r>
              <a:rPr lang="fi-FI" sz="2800" kern="1000" dirty="0">
                <a:solidFill>
                  <a:srgbClr val="456A2C"/>
                </a:solidFill>
                <a:latin typeface="Glacial Indifference" panose="020B0604020202020204" charset="0"/>
                <a:cs typeface="Angsana New" panose="02020603050405020304" pitchFamily="18" charset="-34"/>
              </a:rPr>
              <a:t>Ei ole olemassa rajoja, jos ajattelemme puuta.</a:t>
            </a:r>
          </a:p>
          <a:p>
            <a:r>
              <a:rPr lang="fi-FI" sz="2800" kern="1000" dirty="0">
                <a:solidFill>
                  <a:srgbClr val="456A2C"/>
                </a:solidFill>
                <a:latin typeface="Glacial Indifference" panose="020B0604020202020204" charset="0"/>
                <a:cs typeface="Angsana New" panose="02020603050405020304" pitchFamily="18" charset="-34"/>
              </a:rPr>
              <a:t>Puu on:</a:t>
            </a:r>
          </a:p>
          <a:p>
            <a:pPr marL="457200" indent="-457200">
              <a:buFont typeface="Arial" panose="020B0604020202020204" pitchFamily="34" charset="0"/>
              <a:buChar char="•"/>
            </a:pPr>
            <a:r>
              <a:rPr lang="fi-FI" sz="2800" kern="1000" dirty="0">
                <a:solidFill>
                  <a:srgbClr val="456A2C"/>
                </a:solidFill>
                <a:latin typeface="Glacial Indifference" panose="020B0604020202020204" charset="0"/>
                <a:cs typeface="Angsana New" panose="02020603050405020304" pitchFamily="18" charset="-34"/>
              </a:rPr>
              <a:t>Lämpötehokas</a:t>
            </a:r>
          </a:p>
          <a:p>
            <a:pPr marL="457200" indent="-457200">
              <a:buFont typeface="Arial" panose="020B0604020202020204" pitchFamily="34" charset="0"/>
              <a:buChar char="•"/>
            </a:pPr>
            <a:r>
              <a:rPr lang="fi-FI" sz="2800" kern="1000" dirty="0">
                <a:solidFill>
                  <a:srgbClr val="456A2C"/>
                </a:solidFill>
                <a:latin typeface="Glacial Indifference" panose="020B0604020202020204" charset="0"/>
                <a:cs typeface="Angsana New" panose="02020603050405020304" pitchFamily="18" charset="-34"/>
              </a:rPr>
              <a:t>Ympäristöystävällinen</a:t>
            </a:r>
          </a:p>
          <a:p>
            <a:pPr marL="457200" indent="-457200">
              <a:buFont typeface="Arial" panose="020B0604020202020204" pitchFamily="34" charset="0"/>
              <a:buChar char="•"/>
            </a:pPr>
            <a:r>
              <a:rPr lang="fi-FI" sz="2800" kern="1000" dirty="0">
                <a:solidFill>
                  <a:srgbClr val="456A2C"/>
                </a:solidFill>
                <a:latin typeface="Glacial Indifference" panose="020B0604020202020204" charset="0"/>
                <a:cs typeface="Angsana New" panose="02020603050405020304" pitchFamily="18" charset="-34"/>
              </a:rPr>
              <a:t>Uusiutuva</a:t>
            </a:r>
          </a:p>
          <a:p>
            <a:pPr marL="457200" indent="-457200">
              <a:buFont typeface="Arial" panose="020B0604020202020204" pitchFamily="34" charset="0"/>
              <a:buChar char="•"/>
            </a:pPr>
            <a:r>
              <a:rPr lang="fi-FI" sz="2800" kern="1000" dirty="0">
                <a:solidFill>
                  <a:srgbClr val="456A2C"/>
                </a:solidFill>
                <a:latin typeface="Glacial Indifference" panose="020B0604020202020204" charset="0"/>
                <a:cs typeface="Angsana New" panose="02020603050405020304" pitchFamily="18" charset="-34"/>
              </a:rPr>
              <a:t>Helppo käsitellä ja rakentaa</a:t>
            </a:r>
          </a:p>
          <a:p>
            <a:endParaRPr lang="en-GB" sz="2800" kern="1000" dirty="0">
              <a:solidFill>
                <a:srgbClr val="456A2C"/>
              </a:solidFill>
              <a:latin typeface="Glacial Indifference" panose="020B0604020202020204" charset="0"/>
              <a:cs typeface="Angsana New" panose="02020603050405020304" pitchFamily="18" charset="-34"/>
            </a:endParaRPr>
          </a:p>
          <a:p>
            <a:r>
              <a:rPr lang="en-GB" sz="2800" kern="1000" dirty="0" err="1">
                <a:solidFill>
                  <a:srgbClr val="456A2C"/>
                </a:solidFill>
                <a:latin typeface="Glacial Indifference" panose="020B0604020202020204" charset="0"/>
                <a:cs typeface="Angsana New" panose="02020603050405020304" pitchFamily="18" charset="-34"/>
              </a:rPr>
              <a:t>Puu</a:t>
            </a:r>
            <a:r>
              <a:rPr lang="en-GB" sz="2800" kern="1000" dirty="0">
                <a:solidFill>
                  <a:srgbClr val="456A2C"/>
                </a:solidFill>
                <a:latin typeface="Glacial Indifference" panose="020B0604020202020204" charset="0"/>
                <a:cs typeface="Angsana New" panose="02020603050405020304" pitchFamily="18" charset="-34"/>
              </a:rPr>
              <a:t> </a:t>
            </a:r>
            <a:r>
              <a:rPr lang="en-GB" sz="2800" kern="1000" dirty="0" err="1">
                <a:solidFill>
                  <a:srgbClr val="456A2C"/>
                </a:solidFill>
                <a:latin typeface="Glacial Indifference" panose="020B0604020202020204" charset="0"/>
                <a:cs typeface="Angsana New" panose="02020603050405020304" pitchFamily="18" charset="-34"/>
              </a:rPr>
              <a:t>voisi</a:t>
            </a:r>
            <a:r>
              <a:rPr lang="en-GB" sz="2800" kern="1000" dirty="0">
                <a:solidFill>
                  <a:srgbClr val="456A2C"/>
                </a:solidFill>
                <a:latin typeface="Glacial Indifference" panose="020B0604020202020204" charset="0"/>
                <a:cs typeface="Angsana New" panose="02020603050405020304" pitchFamily="18" charset="-34"/>
              </a:rPr>
              <a:t> olla </a:t>
            </a:r>
            <a:r>
              <a:rPr lang="en-GB" sz="2800" kern="1000" dirty="0" err="1">
                <a:solidFill>
                  <a:srgbClr val="456A2C"/>
                </a:solidFill>
                <a:latin typeface="Glacial Indifference" panose="020B0604020202020204" charset="0"/>
                <a:cs typeface="Angsana New" panose="02020603050405020304" pitchFamily="18" charset="-34"/>
              </a:rPr>
              <a:t>jopa</a:t>
            </a:r>
            <a:r>
              <a:rPr lang="en-GB" sz="2800" kern="1000" dirty="0">
                <a:solidFill>
                  <a:srgbClr val="456A2C"/>
                </a:solidFill>
                <a:latin typeface="Glacial Indifference" panose="020B0604020202020204" charset="0"/>
                <a:cs typeface="Angsana New" panose="02020603050405020304" pitchFamily="18" charset="-34"/>
              </a:rPr>
              <a:t> </a:t>
            </a:r>
            <a:r>
              <a:rPr lang="en-GB" sz="2800" kern="1000" dirty="0" err="1">
                <a:solidFill>
                  <a:srgbClr val="456A2C"/>
                </a:solidFill>
                <a:latin typeface="Glacial Indifference" panose="020B0604020202020204" charset="0"/>
                <a:cs typeface="Angsana New" panose="02020603050405020304" pitchFamily="18" charset="-34"/>
              </a:rPr>
              <a:t>korkein</a:t>
            </a:r>
            <a:r>
              <a:rPr lang="en-GB" sz="2800" kern="1000" dirty="0">
                <a:solidFill>
                  <a:srgbClr val="456A2C"/>
                </a:solidFill>
                <a:latin typeface="Glacial Indifference" panose="020B0604020202020204" charset="0"/>
                <a:cs typeface="Angsana New" panose="02020603050405020304" pitchFamily="18" charset="-34"/>
              </a:rPr>
              <a:t> </a:t>
            </a:r>
            <a:r>
              <a:rPr lang="en-GB" sz="2800" kern="1000" dirty="0" err="1">
                <a:solidFill>
                  <a:srgbClr val="456A2C"/>
                </a:solidFill>
                <a:latin typeface="Glacial Indifference" panose="020B0604020202020204" charset="0"/>
                <a:cs typeface="Angsana New" panose="02020603050405020304" pitchFamily="18" charset="-34"/>
              </a:rPr>
              <a:t>rakennus</a:t>
            </a:r>
            <a:r>
              <a:rPr lang="en-GB" sz="2800" kern="1000" dirty="0">
                <a:solidFill>
                  <a:srgbClr val="456A2C"/>
                </a:solidFill>
                <a:latin typeface="Glacial Indifference" panose="020B0604020202020204" charset="0"/>
                <a:cs typeface="Angsana New" panose="02020603050405020304" pitchFamily="18" charset="-34"/>
              </a:rPr>
              <a:t> </a:t>
            </a:r>
            <a:r>
              <a:rPr lang="en-GB" sz="2800" kern="1000" dirty="0" err="1">
                <a:solidFill>
                  <a:srgbClr val="456A2C"/>
                </a:solidFill>
                <a:latin typeface="Glacial Indifference" panose="020B0604020202020204" charset="0"/>
                <a:cs typeface="Angsana New" panose="02020603050405020304" pitchFamily="18" charset="-34"/>
              </a:rPr>
              <a:t>maailmassa</a:t>
            </a:r>
            <a:r>
              <a:rPr lang="en-GB" sz="2800" kern="1000" dirty="0">
                <a:solidFill>
                  <a:srgbClr val="456A2C"/>
                </a:solidFill>
                <a:latin typeface="Glacial Indifference" panose="020B0604020202020204" charset="0"/>
                <a:cs typeface="Angsana New" panose="02020603050405020304" pitchFamily="18" charset="-34"/>
              </a:rPr>
              <a:t>!</a:t>
            </a:r>
          </a:p>
        </p:txBody>
      </p:sp>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r="3818" b="2648"/>
          <a:stretch/>
        </p:blipFill>
        <p:spPr>
          <a:xfrm>
            <a:off x="6785112" y="2681908"/>
            <a:ext cx="11506200" cy="6550941"/>
          </a:xfrm>
          <a:prstGeom prst="rect">
            <a:avLst/>
          </a:prstGeom>
        </p:spPr>
      </p:pic>
      <p:sp>
        <p:nvSpPr>
          <p:cNvPr id="13" name="Rectangle 12"/>
          <p:cNvSpPr/>
          <p:nvPr/>
        </p:nvSpPr>
        <p:spPr>
          <a:xfrm>
            <a:off x="995570" y="9400230"/>
            <a:ext cx="9144000" cy="246221"/>
          </a:xfrm>
          <a:prstGeom prst="rect">
            <a:avLst/>
          </a:prstGeom>
        </p:spPr>
        <p:txBody>
          <a:bodyPr>
            <a:spAutoFit/>
          </a:bodyPr>
          <a:lstStyle/>
          <a:p>
            <a:r>
              <a:rPr lang="en-GB" sz="1000" dirty="0">
                <a:solidFill>
                  <a:srgbClr val="456A2C"/>
                </a:solidFill>
                <a:latin typeface="Glacial Indifference" panose="020B0604020202020204" charset="0"/>
              </a:rPr>
              <a:t>http://www.hoho-wien.at/getattachment/350c225d-e804-400f-aa88-12b75d6e7e41/timber-skyscrapers-infographic-web.jpg</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EFFF8"/>
        </a:solidFill>
        <a:effectLst/>
      </p:bgPr>
    </p:bg>
    <p:spTree>
      <p:nvGrpSpPr>
        <p:cNvPr id="1" name=""/>
        <p:cNvGrpSpPr/>
        <p:nvPr/>
      </p:nvGrpSpPr>
      <p:grpSpPr>
        <a:xfrm>
          <a:off x="0" y="0"/>
          <a:ext cx="0" cy="0"/>
          <a:chOff x="0" y="0"/>
          <a:chExt cx="0" cy="0"/>
        </a:xfrm>
      </p:grpSpPr>
      <p:sp>
        <p:nvSpPr>
          <p:cNvPr id="2" name="TextBox 2"/>
          <p:cNvSpPr txBox="1"/>
          <p:nvPr/>
        </p:nvSpPr>
        <p:spPr>
          <a:xfrm>
            <a:off x="1028700" y="962977"/>
            <a:ext cx="7085504" cy="813364"/>
          </a:xfrm>
          <a:prstGeom prst="rect">
            <a:avLst/>
          </a:prstGeom>
        </p:spPr>
        <p:txBody>
          <a:bodyPr lIns="0" tIns="0" rIns="0" bIns="0" rtlCol="0" anchor="t">
            <a:spAutoFit/>
          </a:bodyPr>
          <a:lstStyle/>
          <a:p>
            <a:pPr algn="l">
              <a:lnSpc>
                <a:spcPts val="6682"/>
              </a:lnSpc>
            </a:pPr>
            <a:r>
              <a:rPr lang="en-GB" sz="5000" spc="100" dirty="0" err="1">
                <a:solidFill>
                  <a:srgbClr val="456A2C"/>
                </a:solidFill>
                <a:latin typeface="Arial Black" panose="020B0A04020102020204" pitchFamily="34" charset="0"/>
              </a:rPr>
              <a:t>Edut</a:t>
            </a:r>
            <a:endParaRPr lang="en-GB" sz="5000" spc="100" dirty="0">
              <a:solidFill>
                <a:srgbClr val="456A2C"/>
              </a:solidFill>
              <a:latin typeface="Arial Black" panose="020B0A04020102020204" pitchFamily="34" charset="0"/>
            </a:endParaRPr>
          </a:p>
        </p:txBody>
      </p:sp>
      <p:sp>
        <p:nvSpPr>
          <p:cNvPr id="3" name="AutoShape 3"/>
          <p:cNvSpPr/>
          <p:nvPr/>
        </p:nvSpPr>
        <p:spPr>
          <a:xfrm>
            <a:off x="1028700" y="6076013"/>
            <a:ext cx="7817628" cy="3182287"/>
          </a:xfrm>
          <a:prstGeom prst="rect">
            <a:avLst/>
          </a:prstGeom>
          <a:solidFill>
            <a:schemeClr val="accent3">
              <a:lumMod val="20000"/>
              <a:lumOff val="80000"/>
            </a:schemeClr>
          </a:solidFill>
          <a:ln>
            <a:solidFill>
              <a:srgbClr val="456A2C"/>
            </a:solidFill>
          </a:ln>
        </p:spPr>
      </p:sp>
      <p:grpSp>
        <p:nvGrpSpPr>
          <p:cNvPr id="4" name="Group 4"/>
          <p:cNvGrpSpPr/>
          <p:nvPr/>
        </p:nvGrpSpPr>
        <p:grpSpPr>
          <a:xfrm>
            <a:off x="1557306" y="6672746"/>
            <a:ext cx="6760417" cy="1139288"/>
            <a:chOff x="0" y="-19050"/>
            <a:chExt cx="9013889" cy="1519050"/>
          </a:xfrm>
        </p:grpSpPr>
        <p:sp>
          <p:nvSpPr>
            <p:cNvPr id="5" name="TextBox 5"/>
            <p:cNvSpPr txBox="1"/>
            <p:nvPr/>
          </p:nvSpPr>
          <p:spPr>
            <a:xfrm>
              <a:off x="1105" y="-19050"/>
              <a:ext cx="9012784" cy="666849"/>
            </a:xfrm>
            <a:prstGeom prst="rect">
              <a:avLst/>
            </a:prstGeom>
          </p:spPr>
          <p:txBody>
            <a:bodyPr lIns="0" tIns="0" rIns="0" bIns="0" rtlCol="0" anchor="t">
              <a:spAutoFit/>
            </a:bodyPr>
            <a:lstStyle/>
            <a:p>
              <a:pPr algn="ctr">
                <a:lnSpc>
                  <a:spcPts val="4125"/>
                </a:lnSpc>
              </a:pPr>
              <a:r>
                <a:rPr lang="en-GB" sz="3300" b="1" spc="165" dirty="0">
                  <a:solidFill>
                    <a:srgbClr val="456A2C"/>
                  </a:solidFill>
                  <a:latin typeface="Glacial Indifference"/>
                </a:rPr>
                <a:t>ESIVALMISTUS</a:t>
              </a:r>
            </a:p>
          </p:txBody>
        </p:sp>
        <p:sp>
          <p:nvSpPr>
            <p:cNvPr id="6" name="TextBox 6"/>
            <p:cNvSpPr txBox="1"/>
            <p:nvPr/>
          </p:nvSpPr>
          <p:spPr>
            <a:xfrm>
              <a:off x="0" y="961391"/>
              <a:ext cx="9013889" cy="538609"/>
            </a:xfrm>
            <a:prstGeom prst="rect">
              <a:avLst/>
            </a:prstGeom>
          </p:spPr>
          <p:txBody>
            <a:bodyPr lIns="0" tIns="0" rIns="0" bIns="0" rtlCol="0" anchor="t">
              <a:spAutoFit/>
            </a:bodyPr>
            <a:lstStyle/>
            <a:p>
              <a:pPr algn="ctr">
                <a:lnSpc>
                  <a:spcPts val="3359"/>
                </a:lnSpc>
              </a:pPr>
              <a:r>
                <a:rPr lang="fi-FI" sz="2400" spc="120" dirty="0">
                  <a:solidFill>
                    <a:srgbClr val="456A2C"/>
                  </a:solidFill>
                  <a:latin typeface="Glacial Indifference"/>
                </a:rPr>
                <a:t>Tarkka ja nopea menetelmä.</a:t>
              </a:r>
              <a:endParaRPr lang="en-GB" sz="2400" spc="120" dirty="0">
                <a:solidFill>
                  <a:srgbClr val="456A2C"/>
                </a:solidFill>
                <a:latin typeface="Glacial Indifference"/>
              </a:endParaRPr>
            </a:p>
          </p:txBody>
        </p:sp>
      </p:grpSp>
      <p:sp>
        <p:nvSpPr>
          <p:cNvPr id="7" name="AutoShape 7"/>
          <p:cNvSpPr/>
          <p:nvPr/>
        </p:nvSpPr>
        <p:spPr>
          <a:xfrm>
            <a:off x="990600" y="2400300"/>
            <a:ext cx="7817628" cy="3182287"/>
          </a:xfrm>
          <a:prstGeom prst="rect">
            <a:avLst/>
          </a:prstGeom>
          <a:solidFill>
            <a:schemeClr val="accent3">
              <a:lumMod val="20000"/>
              <a:lumOff val="80000"/>
            </a:schemeClr>
          </a:solidFill>
          <a:ln>
            <a:solidFill>
              <a:srgbClr val="456A2C"/>
            </a:solidFill>
          </a:ln>
        </p:spPr>
      </p:sp>
      <p:grpSp>
        <p:nvGrpSpPr>
          <p:cNvPr id="8" name="Group 8"/>
          <p:cNvGrpSpPr/>
          <p:nvPr/>
        </p:nvGrpSpPr>
        <p:grpSpPr>
          <a:xfrm>
            <a:off x="1557306" y="3090408"/>
            <a:ext cx="6760417" cy="1575305"/>
            <a:chOff x="0" y="-19050"/>
            <a:chExt cx="9013889" cy="2100406"/>
          </a:xfrm>
        </p:grpSpPr>
        <p:sp>
          <p:nvSpPr>
            <p:cNvPr id="9" name="TextBox 9"/>
            <p:cNvSpPr txBox="1"/>
            <p:nvPr/>
          </p:nvSpPr>
          <p:spPr>
            <a:xfrm>
              <a:off x="1105" y="-19050"/>
              <a:ext cx="9012784" cy="666849"/>
            </a:xfrm>
            <a:prstGeom prst="rect">
              <a:avLst/>
            </a:prstGeom>
          </p:spPr>
          <p:txBody>
            <a:bodyPr lIns="0" tIns="0" rIns="0" bIns="0" rtlCol="0" anchor="t">
              <a:spAutoFit/>
            </a:bodyPr>
            <a:lstStyle/>
            <a:p>
              <a:pPr algn="ctr">
                <a:lnSpc>
                  <a:spcPts val="4125"/>
                </a:lnSpc>
              </a:pPr>
              <a:r>
                <a:rPr lang="en-GB" sz="3300" b="1" spc="165" dirty="0">
                  <a:solidFill>
                    <a:srgbClr val="456A2C"/>
                  </a:solidFill>
                  <a:latin typeface="Glacial Indifference"/>
                </a:rPr>
                <a:t>TUNNETTUUS</a:t>
              </a:r>
            </a:p>
          </p:txBody>
        </p:sp>
        <p:sp>
          <p:nvSpPr>
            <p:cNvPr id="10" name="TextBox 10"/>
            <p:cNvSpPr txBox="1"/>
            <p:nvPr/>
          </p:nvSpPr>
          <p:spPr>
            <a:xfrm>
              <a:off x="0" y="961391"/>
              <a:ext cx="9013889" cy="1119965"/>
            </a:xfrm>
            <a:prstGeom prst="rect">
              <a:avLst/>
            </a:prstGeom>
          </p:spPr>
          <p:txBody>
            <a:bodyPr lIns="0" tIns="0" rIns="0" bIns="0" rtlCol="0" anchor="t">
              <a:spAutoFit/>
            </a:bodyPr>
            <a:lstStyle/>
            <a:p>
              <a:pPr algn="ctr">
                <a:lnSpc>
                  <a:spcPts val="3359"/>
                </a:lnSpc>
              </a:pPr>
              <a:r>
                <a:rPr lang="fi-FI" sz="2400" spc="120" dirty="0">
                  <a:solidFill>
                    <a:srgbClr val="456A2C"/>
                  </a:solidFill>
                  <a:latin typeface="Glacial Indifference"/>
                </a:rPr>
                <a:t>Jos tiedät enemmän puusta ja puutuotteista, niin voit käytännössä käyttää enemmän puuta.</a:t>
              </a:r>
              <a:endParaRPr lang="en-GB" sz="2400" spc="120" dirty="0">
                <a:solidFill>
                  <a:srgbClr val="456A2C"/>
                </a:solidFill>
                <a:latin typeface="Glacial Indifference"/>
              </a:endParaRPr>
            </a:p>
          </p:txBody>
        </p:sp>
      </p:grpSp>
      <p:sp>
        <p:nvSpPr>
          <p:cNvPr id="11" name="AutoShape 11"/>
          <p:cNvSpPr/>
          <p:nvPr/>
        </p:nvSpPr>
        <p:spPr>
          <a:xfrm>
            <a:off x="9403572" y="2400300"/>
            <a:ext cx="7817628" cy="3182287"/>
          </a:xfrm>
          <a:prstGeom prst="rect">
            <a:avLst/>
          </a:prstGeom>
          <a:solidFill>
            <a:schemeClr val="accent3">
              <a:lumMod val="20000"/>
              <a:lumOff val="80000"/>
            </a:schemeClr>
          </a:solidFill>
          <a:ln>
            <a:solidFill>
              <a:srgbClr val="456A2C"/>
            </a:solidFill>
          </a:ln>
        </p:spPr>
        <p:txBody>
          <a:bodyPr/>
          <a:lstStyle/>
          <a:p>
            <a:endParaRPr lang="en-GB" dirty="0"/>
          </a:p>
        </p:txBody>
      </p:sp>
      <p:grpSp>
        <p:nvGrpSpPr>
          <p:cNvPr id="12" name="Group 12"/>
          <p:cNvGrpSpPr/>
          <p:nvPr/>
        </p:nvGrpSpPr>
        <p:grpSpPr>
          <a:xfrm>
            <a:off x="9970277" y="3090408"/>
            <a:ext cx="6760417" cy="1575305"/>
            <a:chOff x="0" y="-19050"/>
            <a:chExt cx="9013889" cy="2100406"/>
          </a:xfrm>
        </p:grpSpPr>
        <p:sp>
          <p:nvSpPr>
            <p:cNvPr id="13" name="TextBox 13"/>
            <p:cNvSpPr txBox="1"/>
            <p:nvPr/>
          </p:nvSpPr>
          <p:spPr>
            <a:xfrm>
              <a:off x="1105" y="-19050"/>
              <a:ext cx="9012784" cy="666849"/>
            </a:xfrm>
            <a:prstGeom prst="rect">
              <a:avLst/>
            </a:prstGeom>
          </p:spPr>
          <p:txBody>
            <a:bodyPr lIns="0" tIns="0" rIns="0" bIns="0" rtlCol="0" anchor="t">
              <a:spAutoFit/>
            </a:bodyPr>
            <a:lstStyle/>
            <a:p>
              <a:pPr algn="ctr">
                <a:lnSpc>
                  <a:spcPts val="4125"/>
                </a:lnSpc>
              </a:pPr>
              <a:r>
                <a:rPr lang="en-GB" sz="3300" b="1" spc="165" dirty="0">
                  <a:solidFill>
                    <a:srgbClr val="456A2C"/>
                  </a:solidFill>
                  <a:latin typeface="Glacial Indifference"/>
                </a:rPr>
                <a:t>TEHOKKUUS</a:t>
              </a:r>
            </a:p>
          </p:txBody>
        </p:sp>
        <p:sp>
          <p:nvSpPr>
            <p:cNvPr id="14" name="TextBox 14"/>
            <p:cNvSpPr txBox="1"/>
            <p:nvPr/>
          </p:nvSpPr>
          <p:spPr>
            <a:xfrm>
              <a:off x="0" y="961391"/>
              <a:ext cx="9013889" cy="1119965"/>
            </a:xfrm>
            <a:prstGeom prst="rect">
              <a:avLst/>
            </a:prstGeom>
          </p:spPr>
          <p:txBody>
            <a:bodyPr lIns="0" tIns="0" rIns="0" bIns="0" rtlCol="0" anchor="t">
              <a:spAutoFit/>
            </a:bodyPr>
            <a:lstStyle/>
            <a:p>
              <a:pPr algn="ctr">
                <a:lnSpc>
                  <a:spcPts val="3359"/>
                </a:lnSpc>
              </a:pPr>
              <a:r>
                <a:rPr lang="fi-FI" sz="2400" spc="120" dirty="0">
                  <a:solidFill>
                    <a:srgbClr val="456A2C"/>
                  </a:solidFill>
                  <a:latin typeface="Glacial Indifference"/>
                </a:rPr>
                <a:t>Nykyään puutuotteiden tuotanto toteutetaan ilman jätteitä.</a:t>
              </a:r>
              <a:endParaRPr lang="en-GB" sz="2400" spc="120" dirty="0">
                <a:solidFill>
                  <a:srgbClr val="456A2C"/>
                </a:solidFill>
                <a:latin typeface="Glacial Indifference"/>
              </a:endParaRPr>
            </a:p>
          </p:txBody>
        </p:sp>
      </p:grpSp>
      <p:sp>
        <p:nvSpPr>
          <p:cNvPr id="15" name="AutoShape 15"/>
          <p:cNvSpPr/>
          <p:nvPr/>
        </p:nvSpPr>
        <p:spPr>
          <a:xfrm>
            <a:off x="9441672" y="6076013"/>
            <a:ext cx="7817628" cy="3182287"/>
          </a:xfrm>
          <a:prstGeom prst="rect">
            <a:avLst/>
          </a:prstGeom>
          <a:solidFill>
            <a:schemeClr val="accent3">
              <a:lumMod val="20000"/>
              <a:lumOff val="80000"/>
            </a:schemeClr>
          </a:solidFill>
          <a:ln>
            <a:solidFill>
              <a:srgbClr val="456A2C"/>
            </a:solidFill>
          </a:ln>
        </p:spPr>
      </p:sp>
      <p:grpSp>
        <p:nvGrpSpPr>
          <p:cNvPr id="16" name="Group 16"/>
          <p:cNvGrpSpPr/>
          <p:nvPr/>
        </p:nvGrpSpPr>
        <p:grpSpPr>
          <a:xfrm>
            <a:off x="9970277" y="6672746"/>
            <a:ext cx="6760417" cy="1575305"/>
            <a:chOff x="0" y="-19050"/>
            <a:chExt cx="9013889" cy="2100406"/>
          </a:xfrm>
        </p:grpSpPr>
        <p:sp>
          <p:nvSpPr>
            <p:cNvPr id="17" name="TextBox 17"/>
            <p:cNvSpPr txBox="1"/>
            <p:nvPr/>
          </p:nvSpPr>
          <p:spPr>
            <a:xfrm>
              <a:off x="1105" y="-19050"/>
              <a:ext cx="9012784" cy="666849"/>
            </a:xfrm>
            <a:prstGeom prst="rect">
              <a:avLst/>
            </a:prstGeom>
          </p:spPr>
          <p:txBody>
            <a:bodyPr lIns="0" tIns="0" rIns="0" bIns="0" rtlCol="0" anchor="t">
              <a:spAutoFit/>
            </a:bodyPr>
            <a:lstStyle/>
            <a:p>
              <a:pPr algn="ctr">
                <a:lnSpc>
                  <a:spcPts val="4125"/>
                </a:lnSpc>
              </a:pPr>
              <a:r>
                <a:rPr lang="en-GB" sz="3300" b="1" spc="165" dirty="0">
                  <a:solidFill>
                    <a:srgbClr val="456A2C"/>
                  </a:solidFill>
                  <a:latin typeface="Glacial Indifference"/>
                </a:rPr>
                <a:t>KULUJEN ALENTAMINEN</a:t>
              </a:r>
            </a:p>
          </p:txBody>
        </p:sp>
        <p:sp>
          <p:nvSpPr>
            <p:cNvPr id="18" name="TextBox 18"/>
            <p:cNvSpPr txBox="1"/>
            <p:nvPr/>
          </p:nvSpPr>
          <p:spPr>
            <a:xfrm>
              <a:off x="0" y="961391"/>
              <a:ext cx="9013889" cy="1119965"/>
            </a:xfrm>
            <a:prstGeom prst="rect">
              <a:avLst/>
            </a:prstGeom>
          </p:spPr>
          <p:txBody>
            <a:bodyPr lIns="0" tIns="0" rIns="0" bIns="0" rtlCol="0" anchor="t">
              <a:spAutoFit/>
            </a:bodyPr>
            <a:lstStyle/>
            <a:p>
              <a:pPr algn="ctr">
                <a:lnSpc>
                  <a:spcPts val="3359"/>
                </a:lnSpc>
              </a:pPr>
              <a:r>
                <a:rPr lang="en-GB" sz="2400" spc="120" dirty="0" err="1">
                  <a:solidFill>
                    <a:srgbClr val="456A2C"/>
                  </a:solidFill>
                  <a:latin typeface="Glacial Indifference"/>
                </a:rPr>
                <a:t>Vähemmällä</a:t>
              </a:r>
              <a:r>
                <a:rPr lang="en-GB" sz="2400" spc="120" dirty="0">
                  <a:solidFill>
                    <a:srgbClr val="456A2C"/>
                  </a:solidFill>
                  <a:latin typeface="Glacial Indifference"/>
                </a:rPr>
                <a:t> (</a:t>
              </a:r>
              <a:r>
                <a:rPr lang="en-GB" sz="2400" spc="120" dirty="0" err="1">
                  <a:solidFill>
                    <a:srgbClr val="456A2C"/>
                  </a:solidFill>
                  <a:latin typeface="Glacial Indifference"/>
                </a:rPr>
                <a:t>esim</a:t>
              </a:r>
              <a:r>
                <a:rPr lang="en-GB" sz="2400" spc="120" dirty="0">
                  <a:solidFill>
                    <a:srgbClr val="456A2C"/>
                  </a:solidFill>
                  <a:latin typeface="Glacial Indifference"/>
                </a:rPr>
                <a:t>. </a:t>
              </a:r>
              <a:r>
                <a:rPr lang="en-GB" sz="2400" spc="120" dirty="0" err="1">
                  <a:solidFill>
                    <a:srgbClr val="456A2C"/>
                  </a:solidFill>
                  <a:latin typeface="Glacial Indifference"/>
                </a:rPr>
                <a:t>puun</a:t>
              </a:r>
              <a:r>
                <a:rPr lang="en-GB" sz="2400" spc="120" dirty="0">
                  <a:solidFill>
                    <a:srgbClr val="456A2C"/>
                  </a:solidFill>
                  <a:latin typeface="Glacial Indifference"/>
                </a:rPr>
                <a:t> </a:t>
              </a:r>
              <a:r>
                <a:rPr lang="en-GB" sz="2400" spc="120" dirty="0" err="1">
                  <a:solidFill>
                    <a:srgbClr val="456A2C"/>
                  </a:solidFill>
                  <a:latin typeface="Glacial Indifference"/>
                </a:rPr>
                <a:t>paksuus</a:t>
              </a:r>
              <a:r>
                <a:rPr lang="en-GB" sz="2400" spc="120" dirty="0">
                  <a:solidFill>
                    <a:srgbClr val="456A2C"/>
                  </a:solidFill>
                  <a:latin typeface="Glacial Indifference"/>
                </a:rPr>
                <a:t>) </a:t>
              </a:r>
              <a:r>
                <a:rPr lang="en-GB" sz="2400" spc="120" dirty="0" err="1">
                  <a:solidFill>
                    <a:srgbClr val="456A2C"/>
                  </a:solidFill>
                  <a:latin typeface="Glacial Indifference"/>
                </a:rPr>
                <a:t>voimme</a:t>
              </a:r>
              <a:r>
                <a:rPr lang="en-GB" sz="2400" spc="120" dirty="0">
                  <a:solidFill>
                    <a:srgbClr val="456A2C"/>
                  </a:solidFill>
                  <a:latin typeface="Glacial Indifference"/>
                </a:rPr>
                <a:t> </a:t>
              </a:r>
              <a:r>
                <a:rPr lang="en-GB" sz="2400" spc="120" dirty="0" err="1">
                  <a:solidFill>
                    <a:srgbClr val="456A2C"/>
                  </a:solidFill>
                  <a:latin typeface="Glacial Indifference"/>
                </a:rPr>
                <a:t>tuottaa</a:t>
              </a:r>
              <a:r>
                <a:rPr lang="en-GB" sz="2400" spc="120" dirty="0">
                  <a:solidFill>
                    <a:srgbClr val="456A2C"/>
                  </a:solidFill>
                  <a:latin typeface="Glacial Indifference"/>
                </a:rPr>
                <a:t> </a:t>
              </a:r>
              <a:r>
                <a:rPr lang="en-GB" sz="2400" spc="120" dirty="0" err="1">
                  <a:solidFill>
                    <a:srgbClr val="456A2C"/>
                  </a:solidFill>
                  <a:latin typeface="Glacial Indifference"/>
                </a:rPr>
                <a:t>enemmän</a:t>
              </a:r>
              <a:r>
                <a:rPr lang="en-GB" sz="2400" spc="120" dirty="0">
                  <a:solidFill>
                    <a:srgbClr val="456A2C"/>
                  </a:solidFill>
                  <a:latin typeface="Glacial Indifference"/>
                </a:rPr>
                <a:t> mm. </a:t>
              </a:r>
              <a:r>
                <a:rPr lang="en-GB" sz="2400" spc="120" dirty="0" err="1">
                  <a:solidFill>
                    <a:srgbClr val="456A2C"/>
                  </a:solidFill>
                  <a:latin typeface="Glacial Indifference"/>
                </a:rPr>
                <a:t>lattialautoja</a:t>
              </a:r>
              <a:r>
                <a:rPr lang="en-GB" sz="2400" spc="120" dirty="0">
                  <a:solidFill>
                    <a:srgbClr val="456A2C"/>
                  </a:solidFill>
                  <a:latin typeface="Glacial Indifference"/>
                </a:rPr>
                <a:t>.</a:t>
              </a:r>
            </a:p>
          </p:txBody>
        </p:sp>
      </p:grpSp>
      <p:sp>
        <p:nvSpPr>
          <p:cNvPr id="21" name="AutoShape 21"/>
          <p:cNvSpPr/>
          <p:nvPr/>
        </p:nvSpPr>
        <p:spPr>
          <a:xfrm>
            <a:off x="1028700" y="9557385"/>
            <a:ext cx="16230600" cy="38100"/>
          </a:xfrm>
          <a:prstGeom prst="rect">
            <a:avLst/>
          </a:prstGeom>
          <a:solidFill>
            <a:srgbClr val="52584D"/>
          </a:solidFill>
        </p:spPr>
      </p:sp>
      <p:sp>
        <p:nvSpPr>
          <p:cNvPr id="25" name="Θέση αριθμού διαφάνειας 12">
            <a:extLst>
              <a:ext uri="{FF2B5EF4-FFF2-40B4-BE49-F238E27FC236}">
                <a16:creationId xmlns:a16="http://schemas.microsoft.com/office/drawing/2014/main" id="{646CCC54-4B16-4120-A3BA-A2E3EABB32A1}"/>
              </a:ext>
            </a:extLst>
          </p:cNvPr>
          <p:cNvSpPr>
            <a:spLocks noGrp="1"/>
          </p:cNvSpPr>
          <p:nvPr>
            <p:ph type="sldNum" sz="quarter" idx="12"/>
          </p:nvPr>
        </p:nvSpPr>
        <p:spPr>
          <a:xfrm>
            <a:off x="15240" y="9775984"/>
            <a:ext cx="2133600" cy="365125"/>
          </a:xfrm>
        </p:spPr>
        <p:txBody>
          <a:bodyPr/>
          <a:lstStyle/>
          <a:p>
            <a:pPr algn="l"/>
            <a:fld id="{B6F15528-21DE-4FAA-801E-634DDDAF4B2B}" type="slidenum">
              <a:rPr lang="en-GB" sz="2400" spc="120" smtClean="0">
                <a:solidFill>
                  <a:srgbClr val="1E4D65"/>
                </a:solidFill>
                <a:latin typeface="Glacial Indifference"/>
              </a:rPr>
              <a:pPr algn="l"/>
              <a:t>13</a:t>
            </a:fld>
            <a:endParaRPr lang="en-GB" sz="2400" spc="120" dirty="0">
              <a:solidFill>
                <a:srgbClr val="1E4D65"/>
              </a:solidFill>
              <a:latin typeface="Glacial Indifference"/>
            </a:endParaRPr>
          </a:p>
        </p:txBody>
      </p:sp>
      <p:sp>
        <p:nvSpPr>
          <p:cNvPr id="24" name="TextBox 9"/>
          <p:cNvSpPr txBox="1"/>
          <p:nvPr/>
        </p:nvSpPr>
        <p:spPr>
          <a:xfrm>
            <a:off x="11125200" y="9690564"/>
            <a:ext cx="7162800" cy="399725"/>
          </a:xfrm>
          <a:prstGeom prst="rect">
            <a:avLst/>
          </a:prstGeom>
        </p:spPr>
        <p:txBody>
          <a:bodyPr wrap="square" lIns="0" tIns="0" rIns="0" bIns="0" rtlCol="0" anchor="t">
            <a:spAutoFit/>
          </a:bodyPr>
          <a:lstStyle/>
          <a:p>
            <a:pPr>
              <a:lnSpc>
                <a:spcPts val="3645"/>
              </a:lnSpc>
            </a:pPr>
            <a:r>
              <a:rPr lang="en-US" sz="1600" spc="80" dirty="0" err="1">
                <a:solidFill>
                  <a:srgbClr val="52584D"/>
                </a:solidFill>
                <a:latin typeface="Glacial Indifference"/>
              </a:rPr>
              <a:t>Luento</a:t>
            </a:r>
            <a:r>
              <a:rPr lang="en-US" sz="1600" spc="80" dirty="0">
                <a:solidFill>
                  <a:srgbClr val="52584D"/>
                </a:solidFill>
                <a:latin typeface="Glacial Indifference"/>
              </a:rPr>
              <a:t> 3</a:t>
            </a:r>
            <a:r>
              <a:rPr lang="en-US" sz="1600" spc="80" dirty="0">
                <a:latin typeface="Glacial Indifference"/>
              </a:rPr>
              <a:t>: </a:t>
            </a:r>
            <a:r>
              <a:rPr lang="en-US" sz="1600" dirty="0" err="1"/>
              <a:t>Puun</a:t>
            </a:r>
            <a:r>
              <a:rPr lang="en-US" sz="1600" dirty="0"/>
              <a:t> </a:t>
            </a:r>
            <a:r>
              <a:rPr lang="en-US" sz="1600" dirty="0" err="1"/>
              <a:t>saatavuus</a:t>
            </a:r>
            <a:r>
              <a:rPr lang="en-US" sz="1600" dirty="0"/>
              <a:t> ja </a:t>
            </a:r>
            <a:r>
              <a:rPr lang="en-US" sz="1600" dirty="0" err="1"/>
              <a:t>ympäristöystävällisyys</a:t>
            </a:r>
            <a:r>
              <a:rPr lang="en-US" sz="1600" dirty="0"/>
              <a:t> </a:t>
            </a:r>
            <a:r>
              <a:rPr lang="en-US" sz="1600" dirty="0" err="1"/>
              <a:t>rakennusmateriaalina</a:t>
            </a:r>
            <a:endParaRPr lang="en-US" sz="1600" spc="135" dirty="0">
              <a:latin typeface="Glacial Indifference"/>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EFFF8"/>
        </a:solid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6400" y="800100"/>
            <a:ext cx="12366000" cy="8244000"/>
          </a:xfrm>
          <a:prstGeom prst="rect">
            <a:avLst/>
          </a:prstGeom>
        </p:spPr>
      </p:pic>
      <p:grpSp>
        <p:nvGrpSpPr>
          <p:cNvPr id="3" name="Group 3"/>
          <p:cNvGrpSpPr/>
          <p:nvPr/>
        </p:nvGrpSpPr>
        <p:grpSpPr>
          <a:xfrm>
            <a:off x="1028700" y="-313967"/>
            <a:ext cx="8385423" cy="8119650"/>
            <a:chOff x="0" y="0"/>
            <a:chExt cx="11180564" cy="10826200"/>
          </a:xfrm>
          <a:solidFill>
            <a:schemeClr val="bg1">
              <a:lumMod val="95000"/>
            </a:schemeClr>
          </a:solidFill>
        </p:grpSpPr>
        <p:sp>
          <p:nvSpPr>
            <p:cNvPr id="4" name="AutoShape 4"/>
            <p:cNvSpPr/>
            <p:nvPr/>
          </p:nvSpPr>
          <p:spPr>
            <a:xfrm>
              <a:off x="0" y="0"/>
              <a:ext cx="11180564" cy="10826200"/>
            </a:xfrm>
            <a:prstGeom prst="rect">
              <a:avLst/>
            </a:prstGeom>
            <a:grpFill/>
            <a:ln>
              <a:solidFill>
                <a:schemeClr val="accent3"/>
              </a:solidFill>
            </a:ln>
          </p:spPr>
          <p:txBody>
            <a:bodyPr/>
            <a:lstStyle/>
            <a:p>
              <a:endParaRPr lang="en-US" dirty="0"/>
            </a:p>
          </p:txBody>
        </p:sp>
        <p:sp>
          <p:nvSpPr>
            <p:cNvPr id="5" name="TextBox 5"/>
            <p:cNvSpPr txBox="1"/>
            <p:nvPr/>
          </p:nvSpPr>
          <p:spPr>
            <a:xfrm>
              <a:off x="982007" y="1694973"/>
              <a:ext cx="9216551" cy="2831544"/>
            </a:xfrm>
            <a:prstGeom prst="rect">
              <a:avLst/>
            </a:prstGeom>
            <a:grpFill/>
          </p:spPr>
          <p:txBody>
            <a:bodyPr lIns="0" tIns="0" rIns="0" bIns="0" rtlCol="0" anchor="t">
              <a:spAutoFit/>
            </a:bodyPr>
            <a:lstStyle/>
            <a:p>
              <a:pPr algn="l">
                <a:lnSpc>
                  <a:spcPts val="8370"/>
                </a:lnSpc>
              </a:pPr>
              <a:r>
                <a:rPr lang="en-US" sz="6200" spc="310" dirty="0">
                  <a:solidFill>
                    <a:srgbClr val="456A2C"/>
                  </a:solidFill>
                  <a:latin typeface="Arial Black" panose="020B0A04020102020204" pitchFamily="34" charset="0"/>
                </a:rPr>
                <a:t>ESITYKSEN SISÄLTÖ</a:t>
              </a:r>
            </a:p>
          </p:txBody>
        </p:sp>
        <p:sp>
          <p:nvSpPr>
            <p:cNvPr id="6" name="TextBox 6"/>
            <p:cNvSpPr txBox="1"/>
            <p:nvPr/>
          </p:nvSpPr>
          <p:spPr>
            <a:xfrm>
              <a:off x="982007" y="6492487"/>
              <a:ext cx="10198557" cy="2906779"/>
            </a:xfrm>
            <a:prstGeom prst="rect">
              <a:avLst/>
            </a:prstGeom>
            <a:grpFill/>
          </p:spPr>
          <p:txBody>
            <a:bodyPr wrap="square" lIns="0" tIns="0" rIns="0" bIns="0" rtlCol="0" anchor="t">
              <a:spAutoFit/>
            </a:bodyPr>
            <a:lstStyle/>
            <a:p>
              <a:pPr marL="185738" indent="-185738">
                <a:lnSpc>
                  <a:spcPts val="3359"/>
                </a:lnSpc>
                <a:buFontTx/>
                <a:buChar char="-"/>
              </a:pPr>
              <a:r>
                <a:rPr lang="fi-FI" sz="2400" dirty="0">
                  <a:solidFill>
                    <a:srgbClr val="456A2C"/>
                  </a:solidFill>
                  <a:latin typeface="Glacial Indifference" panose="020B0604020202020204" charset="0"/>
                </a:rPr>
                <a:t>Metsät - kestävä metsätalous kumppanimaissa</a:t>
              </a:r>
            </a:p>
            <a:p>
              <a:pPr marL="185738" indent="-185738">
                <a:lnSpc>
                  <a:spcPts val="3359"/>
                </a:lnSpc>
                <a:buFontTx/>
                <a:buChar char="-"/>
              </a:pPr>
              <a:r>
                <a:rPr lang="fi-FI" sz="2400" dirty="0">
                  <a:solidFill>
                    <a:srgbClr val="456A2C"/>
                  </a:solidFill>
                  <a:latin typeface="Glacial Indifference" panose="020B0604020202020204" charset="0"/>
                </a:rPr>
                <a:t>Sertifiointijärjestelmät kumppanuusmaissa</a:t>
              </a:r>
            </a:p>
            <a:p>
              <a:pPr marL="185738" indent="-185738">
                <a:lnSpc>
                  <a:spcPts val="3359"/>
                </a:lnSpc>
                <a:buFontTx/>
                <a:buChar char="-"/>
              </a:pPr>
              <a:r>
                <a:rPr lang="fi-FI" sz="2400" dirty="0">
                  <a:solidFill>
                    <a:srgbClr val="456A2C"/>
                  </a:solidFill>
                  <a:latin typeface="Glacial Indifference" panose="020B0604020202020204" charset="0"/>
                </a:rPr>
                <a:t>Rakennuspuuna käytettävät puulajit</a:t>
              </a:r>
            </a:p>
            <a:p>
              <a:pPr marL="185738" indent="-185738">
                <a:lnSpc>
                  <a:spcPts val="3359"/>
                </a:lnSpc>
                <a:buFontTx/>
                <a:buChar char="-"/>
              </a:pPr>
              <a:r>
                <a:rPr lang="fi-FI" sz="2400" dirty="0">
                  <a:solidFill>
                    <a:srgbClr val="456A2C"/>
                  </a:solidFill>
                  <a:latin typeface="Glacial Indifference" panose="020B0604020202020204" charset="0"/>
                </a:rPr>
                <a:t>Rakennusmateriaalit – yleisesti</a:t>
              </a:r>
            </a:p>
            <a:p>
              <a:pPr marL="185738" indent="-185738">
                <a:lnSpc>
                  <a:spcPts val="3359"/>
                </a:lnSpc>
                <a:buFontTx/>
                <a:buChar char="-"/>
              </a:pPr>
              <a:r>
                <a:rPr lang="fi-FI" sz="2400" dirty="0">
                  <a:solidFill>
                    <a:srgbClr val="456A2C"/>
                  </a:solidFill>
                  <a:latin typeface="Glacial Indifference" panose="020B0604020202020204" charset="0"/>
                </a:rPr>
                <a:t>Yleiskatsaus liimatuista puurakennusmateriaaleista</a:t>
              </a:r>
              <a:endParaRPr lang="en-US" sz="2400" spc="120" dirty="0">
                <a:solidFill>
                  <a:srgbClr val="456A2C"/>
                </a:solidFill>
                <a:latin typeface="Glacial Indifference" panose="020B0604020202020204" charset="0"/>
              </a:endParaRPr>
            </a:p>
          </p:txBody>
        </p:sp>
        <p:sp>
          <p:nvSpPr>
            <p:cNvPr id="7" name="TextBox 7"/>
            <p:cNvSpPr txBox="1"/>
            <p:nvPr/>
          </p:nvSpPr>
          <p:spPr>
            <a:xfrm>
              <a:off x="982007" y="4952983"/>
              <a:ext cx="9215776" cy="782265"/>
            </a:xfrm>
            <a:prstGeom prst="rect">
              <a:avLst/>
            </a:prstGeom>
            <a:grpFill/>
          </p:spPr>
          <p:txBody>
            <a:bodyPr lIns="0" tIns="0" rIns="0" bIns="0" rtlCol="0" anchor="t">
              <a:spAutoFit/>
            </a:bodyPr>
            <a:lstStyle/>
            <a:p>
              <a:pPr algn="l">
                <a:lnSpc>
                  <a:spcPts val="4810"/>
                </a:lnSpc>
              </a:pPr>
              <a:r>
                <a:rPr lang="en-US" sz="3700" spc="185" dirty="0" err="1">
                  <a:solidFill>
                    <a:srgbClr val="456A2C"/>
                  </a:solidFill>
                  <a:latin typeface="Arial Black" panose="020B0A04020102020204" pitchFamily="34" charset="0"/>
                </a:rPr>
                <a:t>Käsiteltävät</a:t>
              </a:r>
              <a:r>
                <a:rPr lang="en-US" sz="3700" spc="185" dirty="0">
                  <a:solidFill>
                    <a:srgbClr val="456A2C"/>
                  </a:solidFill>
                  <a:latin typeface="Arial Black" panose="020B0A04020102020204" pitchFamily="34" charset="0"/>
                </a:rPr>
                <a:t> </a:t>
              </a:r>
              <a:r>
                <a:rPr lang="en-US" sz="3700" spc="185" dirty="0" err="1">
                  <a:solidFill>
                    <a:srgbClr val="456A2C"/>
                  </a:solidFill>
                  <a:latin typeface="Arial Black" panose="020B0A04020102020204" pitchFamily="34" charset="0"/>
                </a:rPr>
                <a:t>aiheet</a:t>
              </a:r>
              <a:endParaRPr lang="en-US" sz="3700" spc="185" dirty="0">
                <a:solidFill>
                  <a:srgbClr val="456A2C"/>
                </a:solidFill>
                <a:latin typeface="Arial Black" panose="020B0A04020102020204" pitchFamily="34" charset="0"/>
              </a:endParaRPr>
            </a:p>
          </p:txBody>
        </p:sp>
      </p:grpSp>
      <p:grpSp>
        <p:nvGrpSpPr>
          <p:cNvPr id="8" name="Group 8"/>
          <p:cNvGrpSpPr/>
          <p:nvPr/>
        </p:nvGrpSpPr>
        <p:grpSpPr>
          <a:xfrm>
            <a:off x="2057400" y="9462135"/>
            <a:ext cx="16230600" cy="628154"/>
            <a:chOff x="0" y="0"/>
            <a:chExt cx="21640800" cy="837538"/>
          </a:xfrm>
        </p:grpSpPr>
        <p:sp>
          <p:nvSpPr>
            <p:cNvPr id="9" name="TextBox 9"/>
            <p:cNvSpPr txBox="1"/>
            <p:nvPr/>
          </p:nvSpPr>
          <p:spPr>
            <a:xfrm>
              <a:off x="12090400" y="304572"/>
              <a:ext cx="9550400" cy="532966"/>
            </a:xfrm>
            <a:prstGeom prst="rect">
              <a:avLst/>
            </a:prstGeom>
          </p:spPr>
          <p:txBody>
            <a:bodyPr wrap="square" lIns="0" tIns="0" rIns="0" bIns="0" rtlCol="0" anchor="t">
              <a:spAutoFit/>
            </a:bodyPr>
            <a:lstStyle/>
            <a:p>
              <a:pPr>
                <a:lnSpc>
                  <a:spcPts val="3645"/>
                </a:lnSpc>
              </a:pPr>
              <a:r>
                <a:rPr lang="en-US" sz="1600" spc="80" dirty="0" err="1">
                  <a:solidFill>
                    <a:srgbClr val="52584D"/>
                  </a:solidFill>
                  <a:latin typeface="Glacial Indifference"/>
                </a:rPr>
                <a:t>Luento</a:t>
              </a:r>
              <a:r>
                <a:rPr lang="en-US" sz="1600" spc="80" dirty="0">
                  <a:solidFill>
                    <a:srgbClr val="52584D"/>
                  </a:solidFill>
                  <a:latin typeface="Glacial Indifference"/>
                </a:rPr>
                <a:t> 3</a:t>
              </a:r>
              <a:r>
                <a:rPr lang="en-US" sz="1600" spc="80" dirty="0">
                  <a:latin typeface="Glacial Indifference"/>
                </a:rPr>
                <a:t>: </a:t>
              </a:r>
              <a:r>
                <a:rPr lang="en-US" sz="1600" dirty="0" err="1"/>
                <a:t>Puun</a:t>
              </a:r>
              <a:r>
                <a:rPr lang="en-US" sz="1600" dirty="0"/>
                <a:t> </a:t>
              </a:r>
              <a:r>
                <a:rPr lang="en-US" sz="1600" dirty="0" err="1"/>
                <a:t>saatavuus</a:t>
              </a:r>
              <a:r>
                <a:rPr lang="en-US" sz="1600" dirty="0"/>
                <a:t> ja </a:t>
              </a:r>
              <a:r>
                <a:rPr lang="en-US" sz="1600" dirty="0" err="1"/>
                <a:t>ympäristöystävällisyys</a:t>
              </a:r>
              <a:r>
                <a:rPr lang="en-US" sz="1600" dirty="0"/>
                <a:t> </a:t>
              </a:r>
              <a:r>
                <a:rPr lang="en-US" sz="1600" dirty="0" err="1"/>
                <a:t>rakennusmateriaalina</a:t>
              </a:r>
              <a:endParaRPr lang="en-US" sz="1600" spc="135" dirty="0">
                <a:latin typeface="Glacial Indifference"/>
              </a:endParaRPr>
            </a:p>
          </p:txBody>
        </p:sp>
        <p:sp>
          <p:nvSpPr>
            <p:cNvPr id="10" name="AutoShape 10"/>
            <p:cNvSpPr/>
            <p:nvPr/>
          </p:nvSpPr>
          <p:spPr>
            <a:xfrm>
              <a:off x="0" y="0"/>
              <a:ext cx="21640800" cy="50800"/>
            </a:xfrm>
            <a:prstGeom prst="rect">
              <a:avLst/>
            </a:prstGeom>
            <a:solidFill>
              <a:srgbClr val="52584D"/>
            </a:solidFill>
          </p:spPr>
        </p:sp>
      </p:grpSp>
      <p:sp>
        <p:nvSpPr>
          <p:cNvPr id="13" name="Θέση αριθμού διαφάνειας 12">
            <a:extLst>
              <a:ext uri="{FF2B5EF4-FFF2-40B4-BE49-F238E27FC236}">
                <a16:creationId xmlns:a16="http://schemas.microsoft.com/office/drawing/2014/main" id="{253C7A8A-4238-4388-B3E7-7BE2F4FB7173}"/>
              </a:ext>
            </a:extLst>
          </p:cNvPr>
          <p:cNvSpPr>
            <a:spLocks noGrp="1"/>
          </p:cNvSpPr>
          <p:nvPr>
            <p:ph type="sldNum" sz="quarter" idx="12"/>
          </p:nvPr>
        </p:nvSpPr>
        <p:spPr>
          <a:xfrm>
            <a:off x="-76200" y="9783604"/>
            <a:ext cx="2133600" cy="365125"/>
          </a:xfrm>
        </p:spPr>
        <p:txBody>
          <a:bodyPr/>
          <a:lstStyle/>
          <a:p>
            <a:pPr algn="l"/>
            <a:fld id="{B6F15528-21DE-4FAA-801E-634DDDAF4B2B}" type="slidenum">
              <a:rPr lang="en-US" sz="2400" spc="120">
                <a:solidFill>
                  <a:srgbClr val="456A2C"/>
                </a:solidFill>
                <a:latin typeface="Glacial Indifference"/>
              </a:rPr>
              <a:pPr algn="l"/>
              <a:t>2</a:t>
            </a:fld>
            <a:endParaRPr lang="en-US" sz="2400" spc="120" dirty="0">
              <a:solidFill>
                <a:srgbClr val="456A2C"/>
              </a:solidFill>
              <a:latin typeface="Glacial Indifference"/>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AutoShape 3"/>
          <p:cNvSpPr/>
          <p:nvPr/>
        </p:nvSpPr>
        <p:spPr>
          <a:xfrm>
            <a:off x="1028700" y="-342900"/>
            <a:ext cx="8385423" cy="10958840"/>
          </a:xfrm>
          <a:prstGeom prst="rect">
            <a:avLst/>
          </a:prstGeom>
          <a:solidFill>
            <a:srgbClr val="456A2C"/>
          </a:solidFill>
        </p:spPr>
        <p:txBody>
          <a:bodyPr/>
          <a:lstStyle/>
          <a:p>
            <a:endParaRPr lang="en-GB" dirty="0"/>
          </a:p>
        </p:txBody>
      </p:sp>
      <p:sp>
        <p:nvSpPr>
          <p:cNvPr id="6" name="AutoShape 6"/>
          <p:cNvSpPr/>
          <p:nvPr/>
        </p:nvSpPr>
        <p:spPr>
          <a:xfrm>
            <a:off x="1028700" y="9252585"/>
            <a:ext cx="16230600" cy="38100"/>
          </a:xfrm>
          <a:prstGeom prst="rect">
            <a:avLst/>
          </a:prstGeom>
          <a:solidFill>
            <a:srgbClr val="52584D"/>
          </a:solidFill>
        </p:spPr>
      </p:sp>
      <p:grpSp>
        <p:nvGrpSpPr>
          <p:cNvPr id="7" name="Group 7"/>
          <p:cNvGrpSpPr/>
          <p:nvPr/>
        </p:nvGrpSpPr>
        <p:grpSpPr>
          <a:xfrm>
            <a:off x="1728762" y="957263"/>
            <a:ext cx="7491438" cy="5663090"/>
            <a:chOff x="-48591" y="-95249"/>
            <a:chExt cx="9988583" cy="7550789"/>
          </a:xfrm>
        </p:grpSpPr>
        <p:sp>
          <p:nvSpPr>
            <p:cNvPr id="8" name="TextBox 8"/>
            <p:cNvSpPr txBox="1"/>
            <p:nvPr/>
          </p:nvSpPr>
          <p:spPr>
            <a:xfrm>
              <a:off x="0" y="-95249"/>
              <a:ext cx="9216551" cy="2729724"/>
            </a:xfrm>
            <a:prstGeom prst="rect">
              <a:avLst/>
            </a:prstGeom>
          </p:spPr>
          <p:txBody>
            <a:bodyPr lIns="0" tIns="0" rIns="0" bIns="0" rtlCol="0" anchor="t">
              <a:spAutoFit/>
            </a:bodyPr>
            <a:lstStyle/>
            <a:p>
              <a:pPr algn="l">
                <a:lnSpc>
                  <a:spcPts val="8370"/>
                </a:lnSpc>
              </a:pPr>
              <a:r>
                <a:rPr lang="en-GB" sz="4800" spc="310" dirty="0">
                  <a:solidFill>
                    <a:schemeClr val="bg1"/>
                  </a:solidFill>
                  <a:latin typeface="Arial Black" panose="020B0A04020102020204" pitchFamily="34" charset="0"/>
                </a:rPr>
                <a:t>METSÄTALOUS KUMPPANIMAISSA</a:t>
              </a:r>
            </a:p>
          </p:txBody>
        </p:sp>
        <p:sp>
          <p:nvSpPr>
            <p:cNvPr id="9" name="TextBox 9"/>
            <p:cNvSpPr txBox="1"/>
            <p:nvPr/>
          </p:nvSpPr>
          <p:spPr>
            <a:xfrm>
              <a:off x="-48591" y="4172588"/>
              <a:ext cx="9988583" cy="3282952"/>
            </a:xfrm>
            <a:prstGeom prst="rect">
              <a:avLst/>
            </a:prstGeom>
          </p:spPr>
          <p:txBody>
            <a:bodyPr wrap="square" lIns="0" tIns="0" rIns="0" bIns="0" rtlCol="0" anchor="t">
              <a:spAutoFit/>
            </a:bodyPr>
            <a:lstStyle/>
            <a:p>
              <a:pPr algn="l">
                <a:lnSpc>
                  <a:spcPts val="4810"/>
                </a:lnSpc>
              </a:pPr>
              <a:r>
                <a:rPr lang="en-GB" sz="3700" spc="185" dirty="0" err="1">
                  <a:solidFill>
                    <a:schemeClr val="bg1"/>
                  </a:solidFill>
                  <a:latin typeface="Arial Black" panose="020B0A04020102020204" pitchFamily="34" charset="0"/>
                </a:rPr>
                <a:t>Kestävyys</a:t>
              </a:r>
              <a:endParaRPr lang="en-GB" sz="3700" spc="185" dirty="0">
                <a:solidFill>
                  <a:schemeClr val="bg1"/>
                </a:solidFill>
                <a:latin typeface="Arial Black" panose="020B0A04020102020204" pitchFamily="34" charset="0"/>
              </a:endParaRPr>
            </a:p>
            <a:p>
              <a:pPr algn="l">
                <a:lnSpc>
                  <a:spcPts val="4810"/>
                </a:lnSpc>
              </a:pPr>
              <a:r>
                <a:rPr lang="en-GB" sz="3700" spc="185" dirty="0" err="1">
                  <a:solidFill>
                    <a:schemeClr val="bg1"/>
                  </a:solidFill>
                  <a:latin typeface="Arial Black" panose="020B0A04020102020204" pitchFamily="34" charset="0"/>
                </a:rPr>
                <a:t>Sertifiointi</a:t>
              </a:r>
              <a:endParaRPr lang="en-GB" sz="3700" spc="185" dirty="0">
                <a:solidFill>
                  <a:schemeClr val="bg1"/>
                </a:solidFill>
                <a:latin typeface="Arial Black" panose="020B0A04020102020204" pitchFamily="34" charset="0"/>
              </a:endParaRPr>
            </a:p>
            <a:p>
              <a:pPr algn="l">
                <a:lnSpc>
                  <a:spcPts val="4810"/>
                </a:lnSpc>
              </a:pPr>
              <a:r>
                <a:rPr lang="en-GB" sz="3700" spc="185" dirty="0" err="1">
                  <a:solidFill>
                    <a:schemeClr val="bg1"/>
                  </a:solidFill>
                  <a:latin typeface="Arial Black" panose="020B0A04020102020204" pitchFamily="34" charset="0"/>
                </a:rPr>
                <a:t>Puulajit</a:t>
              </a:r>
              <a:r>
                <a:rPr lang="en-GB" sz="3700" spc="185" dirty="0">
                  <a:solidFill>
                    <a:schemeClr val="bg1"/>
                  </a:solidFill>
                  <a:latin typeface="Arial Black" panose="020B0A04020102020204" pitchFamily="34" charset="0"/>
                </a:rPr>
                <a:t> </a:t>
              </a:r>
              <a:r>
                <a:rPr lang="en-GB" sz="3700" spc="185" dirty="0" err="1">
                  <a:solidFill>
                    <a:schemeClr val="bg1"/>
                  </a:solidFill>
                  <a:latin typeface="Arial Black" panose="020B0A04020102020204" pitchFamily="34" charset="0"/>
                </a:rPr>
                <a:t>rakentamisessa</a:t>
              </a:r>
              <a:endParaRPr lang="en-GB" sz="3700" spc="185" dirty="0">
                <a:solidFill>
                  <a:schemeClr val="bg1"/>
                </a:solidFill>
                <a:latin typeface="Arial Black" panose="020B0A04020102020204" pitchFamily="34" charset="0"/>
              </a:endParaRPr>
            </a:p>
            <a:p>
              <a:pPr algn="l">
                <a:lnSpc>
                  <a:spcPts val="4810"/>
                </a:lnSpc>
              </a:pPr>
              <a:endParaRPr lang="en-GB" sz="3700" spc="185" dirty="0">
                <a:solidFill>
                  <a:schemeClr val="bg1"/>
                </a:solidFill>
                <a:latin typeface="League Spartan"/>
              </a:endParaRPr>
            </a:p>
          </p:txBody>
        </p:sp>
      </p:grpSp>
      <p:sp>
        <p:nvSpPr>
          <p:cNvPr id="13" name="Θέση αριθμού διαφάνειας 12">
            <a:extLst>
              <a:ext uri="{FF2B5EF4-FFF2-40B4-BE49-F238E27FC236}">
                <a16:creationId xmlns:a16="http://schemas.microsoft.com/office/drawing/2014/main" id="{7EFA6B45-4A81-43D2-9CF3-2C413345447A}"/>
              </a:ext>
            </a:extLst>
          </p:cNvPr>
          <p:cNvSpPr txBox="1">
            <a:spLocks/>
          </p:cNvSpPr>
          <p:nvPr/>
        </p:nvSpPr>
        <p:spPr>
          <a:xfrm>
            <a:off x="15240" y="97759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GB" sz="2400" spc="120" smtClean="0">
                <a:solidFill>
                  <a:srgbClr val="D9D9D9"/>
                </a:solidFill>
                <a:latin typeface="Glacial Indifference"/>
              </a:rPr>
              <a:pPr algn="l"/>
              <a:t>3</a:t>
            </a:fld>
            <a:endParaRPr lang="en-GB" sz="2400" spc="120" dirty="0">
              <a:solidFill>
                <a:srgbClr val="D9D9D9"/>
              </a:solidFill>
              <a:latin typeface="Glacial Indifference"/>
            </a:endParaRPr>
          </a:p>
        </p:txBody>
      </p:sp>
      <p:sp>
        <p:nvSpPr>
          <p:cNvPr id="11" name="TextBox 9"/>
          <p:cNvSpPr txBox="1"/>
          <p:nvPr/>
        </p:nvSpPr>
        <p:spPr>
          <a:xfrm>
            <a:off x="11125200" y="9690564"/>
            <a:ext cx="7162800" cy="399725"/>
          </a:xfrm>
          <a:prstGeom prst="rect">
            <a:avLst/>
          </a:prstGeom>
        </p:spPr>
        <p:txBody>
          <a:bodyPr wrap="square" lIns="0" tIns="0" rIns="0" bIns="0" rtlCol="0" anchor="t">
            <a:spAutoFit/>
          </a:bodyPr>
          <a:lstStyle/>
          <a:p>
            <a:pPr>
              <a:lnSpc>
                <a:spcPts val="3645"/>
              </a:lnSpc>
            </a:pPr>
            <a:r>
              <a:rPr lang="en-US" sz="1600" spc="80" dirty="0" err="1">
                <a:solidFill>
                  <a:srgbClr val="52584D"/>
                </a:solidFill>
                <a:latin typeface="Glacial Indifference"/>
              </a:rPr>
              <a:t>Luento</a:t>
            </a:r>
            <a:r>
              <a:rPr lang="en-US" sz="1600" spc="80" dirty="0">
                <a:solidFill>
                  <a:srgbClr val="52584D"/>
                </a:solidFill>
                <a:latin typeface="Glacial Indifference"/>
              </a:rPr>
              <a:t> 3</a:t>
            </a:r>
            <a:r>
              <a:rPr lang="en-US" sz="1600" spc="80" dirty="0">
                <a:latin typeface="Glacial Indifference"/>
              </a:rPr>
              <a:t>: </a:t>
            </a:r>
            <a:r>
              <a:rPr lang="en-US" sz="1600" dirty="0" err="1"/>
              <a:t>Puun</a:t>
            </a:r>
            <a:r>
              <a:rPr lang="en-US" sz="1600" dirty="0"/>
              <a:t> </a:t>
            </a:r>
            <a:r>
              <a:rPr lang="en-US" sz="1600" dirty="0" err="1"/>
              <a:t>saatavuus</a:t>
            </a:r>
            <a:r>
              <a:rPr lang="en-US" sz="1600" dirty="0"/>
              <a:t> ja </a:t>
            </a:r>
            <a:r>
              <a:rPr lang="en-US" sz="1600" dirty="0" err="1"/>
              <a:t>ympäristöystävällisyys</a:t>
            </a:r>
            <a:r>
              <a:rPr lang="en-US" sz="1600" dirty="0"/>
              <a:t> </a:t>
            </a:r>
            <a:r>
              <a:rPr lang="en-US" sz="1600" dirty="0" err="1"/>
              <a:t>rakennusmateriaalina</a:t>
            </a:r>
            <a:endParaRPr lang="en-US" sz="1600" spc="135" dirty="0">
              <a:latin typeface="Glacial Indifference"/>
            </a:endParaRPr>
          </a:p>
        </p:txBody>
      </p:sp>
      <p:pic>
        <p:nvPicPr>
          <p:cNvPr id="12" name="Picture 11" descr="https://www.swedishwood.com/optimized/default/siteassets/1-trafakta/2-att-valja-tra/01/com/koldioxid-com.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01200" y="439260"/>
            <a:ext cx="4451033" cy="2928303"/>
          </a:xfrm>
          <a:prstGeom prst="rect">
            <a:avLst/>
          </a:prstGeom>
          <a:noFill/>
          <a:ln>
            <a:noFill/>
          </a:ln>
        </p:spPr>
      </p:pic>
      <p:sp>
        <p:nvSpPr>
          <p:cNvPr id="5" name="Rectangle 4"/>
          <p:cNvSpPr/>
          <p:nvPr/>
        </p:nvSpPr>
        <p:spPr>
          <a:xfrm>
            <a:off x="9496625" y="104470"/>
            <a:ext cx="1937197" cy="369332"/>
          </a:xfrm>
          <a:prstGeom prst="rect">
            <a:avLst/>
          </a:prstGeom>
        </p:spPr>
        <p:txBody>
          <a:bodyPr wrap="none">
            <a:spAutoFit/>
          </a:bodyPr>
          <a:lstStyle/>
          <a:p>
            <a:r>
              <a:rPr lang="en-GB" spc="185" dirty="0">
                <a:solidFill>
                  <a:srgbClr val="456A2C"/>
                </a:solidFill>
                <a:latin typeface="Arial Black" panose="020B0A04020102020204" pitchFamily="34" charset="0"/>
              </a:rPr>
              <a:t>KESTÄVYYS</a:t>
            </a:r>
          </a:p>
        </p:txBody>
      </p:sp>
      <p:pic>
        <p:nvPicPr>
          <p:cNvPr id="14" name="Picture 13" descr="https://www.swedishwood.com/optimized/default/siteassets/1-trafakta/2-att-valja-tra/01/com/traets-kretslopp-com.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437679" y="705325"/>
            <a:ext cx="2365534" cy="2202505"/>
          </a:xfrm>
          <a:prstGeom prst="rect">
            <a:avLst/>
          </a:prstGeom>
          <a:noFill/>
          <a:ln>
            <a:noFill/>
          </a:ln>
        </p:spPr>
      </p:pic>
      <p:sp>
        <p:nvSpPr>
          <p:cNvPr id="15" name="Rectangle 14"/>
          <p:cNvSpPr/>
          <p:nvPr/>
        </p:nvSpPr>
        <p:spPr>
          <a:xfrm>
            <a:off x="9501808" y="363011"/>
            <a:ext cx="4762500" cy="646331"/>
          </a:xfrm>
          <a:prstGeom prst="rect">
            <a:avLst/>
          </a:prstGeom>
        </p:spPr>
        <p:txBody>
          <a:bodyPr wrap="square">
            <a:spAutoFit/>
          </a:bodyPr>
          <a:lstStyle/>
          <a:p>
            <a:pPr algn="just">
              <a:spcAft>
                <a:spcPts val="0"/>
              </a:spcAft>
            </a:pPr>
            <a:r>
              <a:rPr lang="en-GB" u="sng" spc="-30" dirty="0" err="1">
                <a:solidFill>
                  <a:srgbClr val="456A2C"/>
                </a:solidFill>
                <a:latin typeface="Glacial Indifference" panose="020B0604020202020204" charset="0"/>
                <a:ea typeface="MS Gothic" panose="020B0609070205080204" pitchFamily="49" charset="-128"/>
                <a:cs typeface="Arial" panose="020B0604020202020204" pitchFamily="34" charset="0"/>
              </a:rPr>
              <a:t>Maailman</a:t>
            </a:r>
            <a:r>
              <a:rPr lang="en-GB" u="sng" spc="-30" dirty="0">
                <a:solidFill>
                  <a:srgbClr val="456A2C"/>
                </a:solidFill>
                <a:latin typeface="Glacial Indifference" panose="020B0604020202020204" charset="0"/>
                <a:ea typeface="MS Gothic" panose="020B0609070205080204" pitchFamily="49" charset="-128"/>
                <a:cs typeface="Arial" panose="020B0604020202020204" pitchFamily="34" charset="0"/>
              </a:rPr>
              <a:t> </a:t>
            </a:r>
            <a:r>
              <a:rPr lang="en-GB" u="sng" spc="-30" dirty="0" err="1">
                <a:solidFill>
                  <a:srgbClr val="456A2C"/>
                </a:solidFill>
                <a:latin typeface="Glacial Indifference" panose="020B0604020202020204" charset="0"/>
                <a:ea typeface="MS Gothic" panose="020B0609070205080204" pitchFamily="49" charset="-128"/>
                <a:cs typeface="Arial" panose="020B0604020202020204" pitchFamily="34" charset="0"/>
              </a:rPr>
              <a:t>tärkein</a:t>
            </a:r>
            <a:r>
              <a:rPr lang="en-GB" u="sng" spc="-30" dirty="0">
                <a:solidFill>
                  <a:srgbClr val="456A2C"/>
                </a:solidFill>
                <a:latin typeface="Glacial Indifference" panose="020B0604020202020204" charset="0"/>
                <a:ea typeface="MS Gothic" panose="020B0609070205080204" pitchFamily="49" charset="-128"/>
                <a:cs typeface="Arial" panose="020B0604020202020204" pitchFamily="34" charset="0"/>
              </a:rPr>
              <a:t> </a:t>
            </a:r>
            <a:r>
              <a:rPr lang="en-GB" u="sng" spc="-30" dirty="0" err="1">
                <a:solidFill>
                  <a:srgbClr val="456A2C"/>
                </a:solidFill>
                <a:latin typeface="Glacial Indifference" panose="020B0604020202020204" charset="0"/>
                <a:ea typeface="MS Gothic" panose="020B0609070205080204" pitchFamily="49" charset="-128"/>
                <a:cs typeface="Arial" panose="020B0604020202020204" pitchFamily="34" charset="0"/>
              </a:rPr>
              <a:t>kaava</a:t>
            </a:r>
            <a:r>
              <a:rPr lang="en-GB" u="sng" spc="-30" dirty="0">
                <a:solidFill>
                  <a:srgbClr val="456A2C"/>
                </a:solidFill>
                <a:latin typeface="Glacial Indifference" panose="020B0604020202020204" charset="0"/>
                <a:ea typeface="MS Gothic" panose="020B0609070205080204" pitchFamily="49" charset="-128"/>
                <a:cs typeface="Arial" panose="020B0604020202020204" pitchFamily="34" charset="0"/>
              </a:rPr>
              <a:t>:</a:t>
            </a:r>
            <a:endParaRPr lang="en-GB" dirty="0">
              <a:solidFill>
                <a:srgbClr val="456A2C"/>
              </a:solidFill>
              <a:latin typeface="Glacial Indifference" panose="020B0604020202020204" charset="0"/>
              <a:ea typeface="MS Mincho" panose="02020609040205080304" pitchFamily="49" charset="-128"/>
            </a:endParaRPr>
          </a:p>
          <a:p>
            <a:pPr algn="just">
              <a:spcAft>
                <a:spcPts val="0"/>
              </a:spcAft>
            </a:pPr>
            <a:r>
              <a:rPr lang="en-GB" spc="-30" dirty="0">
                <a:solidFill>
                  <a:srgbClr val="456A2C"/>
                </a:solidFill>
                <a:latin typeface="Glacial Indifference" panose="020B0604020202020204" charset="0"/>
                <a:ea typeface="MS Gothic" panose="020B0609070205080204" pitchFamily="49" charset="-128"/>
                <a:cs typeface="Arial" panose="020B0604020202020204" pitchFamily="34" charset="0"/>
              </a:rPr>
              <a:t>6H</a:t>
            </a:r>
            <a:r>
              <a:rPr lang="en-GB" spc="-30" baseline="-25000" dirty="0">
                <a:solidFill>
                  <a:srgbClr val="456A2C"/>
                </a:solidFill>
                <a:latin typeface="Glacial Indifference" panose="020B0604020202020204" charset="0"/>
                <a:ea typeface="MS Gothic" panose="020B0609070205080204" pitchFamily="49" charset="-128"/>
                <a:cs typeface="Arial" panose="020B0604020202020204" pitchFamily="34" charset="0"/>
              </a:rPr>
              <a:t>2</a:t>
            </a:r>
            <a:r>
              <a:rPr lang="en-GB" spc="-30" dirty="0">
                <a:solidFill>
                  <a:srgbClr val="456A2C"/>
                </a:solidFill>
                <a:latin typeface="Glacial Indifference" panose="020B0604020202020204" charset="0"/>
                <a:ea typeface="MS Gothic" panose="020B0609070205080204" pitchFamily="49" charset="-128"/>
                <a:cs typeface="Arial" panose="020B0604020202020204" pitchFamily="34" charset="0"/>
              </a:rPr>
              <a:t>O + 6CO</a:t>
            </a:r>
            <a:r>
              <a:rPr lang="en-GB" spc="-30" baseline="-25000" dirty="0">
                <a:solidFill>
                  <a:srgbClr val="456A2C"/>
                </a:solidFill>
                <a:latin typeface="Glacial Indifference" panose="020B0604020202020204" charset="0"/>
                <a:ea typeface="MS Gothic" panose="020B0609070205080204" pitchFamily="49" charset="-128"/>
                <a:cs typeface="Arial" panose="020B0604020202020204" pitchFamily="34" charset="0"/>
              </a:rPr>
              <a:t>2</a:t>
            </a:r>
            <a:r>
              <a:rPr lang="en-GB" spc="-30" dirty="0">
                <a:solidFill>
                  <a:srgbClr val="456A2C"/>
                </a:solidFill>
                <a:latin typeface="Glacial Indifference" panose="020B0604020202020204" charset="0"/>
                <a:ea typeface="MS Gothic" panose="020B0609070205080204" pitchFamily="49" charset="-128"/>
                <a:cs typeface="Arial" panose="020B0604020202020204" pitchFamily="34" charset="0"/>
              </a:rPr>
              <a:t> + solar energy </a:t>
            </a:r>
            <a:r>
              <a:rPr lang="en-GB" spc="-30" dirty="0">
                <a:solidFill>
                  <a:srgbClr val="456A2C"/>
                </a:solidFill>
                <a:latin typeface="Glacial Indifference" panose="020B0604020202020204" charset="0"/>
                <a:ea typeface="MS Gothic" panose="020B0609070205080204" pitchFamily="49" charset="-128"/>
                <a:cs typeface="Arial" panose="020B0604020202020204" pitchFamily="34" charset="0"/>
                <a:sym typeface="Symbol" panose="05050102010706020507" pitchFamily="18" charset="2"/>
              </a:rPr>
              <a:t></a:t>
            </a:r>
            <a:r>
              <a:rPr lang="en-GB" spc="-30" dirty="0">
                <a:solidFill>
                  <a:srgbClr val="456A2C"/>
                </a:solidFill>
                <a:latin typeface="Glacial Indifference" panose="020B0604020202020204" charset="0"/>
                <a:ea typeface="MS Gothic" panose="020B0609070205080204" pitchFamily="49" charset="-128"/>
                <a:cs typeface="Arial" panose="020B0604020202020204" pitchFamily="34" charset="0"/>
              </a:rPr>
              <a:t> C</a:t>
            </a:r>
            <a:r>
              <a:rPr lang="en-GB" spc="-30" baseline="-25000" dirty="0">
                <a:solidFill>
                  <a:srgbClr val="456A2C"/>
                </a:solidFill>
                <a:latin typeface="Glacial Indifference" panose="020B0604020202020204" charset="0"/>
                <a:ea typeface="MS Gothic" panose="020B0609070205080204" pitchFamily="49" charset="-128"/>
                <a:cs typeface="Arial" panose="020B0604020202020204" pitchFamily="34" charset="0"/>
              </a:rPr>
              <a:t>6</a:t>
            </a:r>
            <a:r>
              <a:rPr lang="en-GB" spc="-30" dirty="0">
                <a:solidFill>
                  <a:srgbClr val="456A2C"/>
                </a:solidFill>
                <a:latin typeface="Glacial Indifference" panose="020B0604020202020204" charset="0"/>
                <a:ea typeface="MS Gothic" panose="020B0609070205080204" pitchFamily="49" charset="-128"/>
                <a:cs typeface="Arial" panose="020B0604020202020204" pitchFamily="34" charset="0"/>
              </a:rPr>
              <a:t>H</a:t>
            </a:r>
            <a:r>
              <a:rPr lang="en-GB" spc="-30" baseline="-25000" dirty="0">
                <a:solidFill>
                  <a:srgbClr val="456A2C"/>
                </a:solidFill>
                <a:latin typeface="Glacial Indifference" panose="020B0604020202020204" charset="0"/>
                <a:ea typeface="MS Gothic" panose="020B0609070205080204" pitchFamily="49" charset="-128"/>
                <a:cs typeface="Arial" panose="020B0604020202020204" pitchFamily="34" charset="0"/>
              </a:rPr>
              <a:t>12</a:t>
            </a:r>
            <a:r>
              <a:rPr lang="en-GB" spc="-30" dirty="0">
                <a:solidFill>
                  <a:srgbClr val="456A2C"/>
                </a:solidFill>
                <a:latin typeface="Glacial Indifference" panose="020B0604020202020204" charset="0"/>
                <a:ea typeface="MS Gothic" panose="020B0609070205080204" pitchFamily="49" charset="-128"/>
                <a:cs typeface="Arial" panose="020B0604020202020204" pitchFamily="34" charset="0"/>
              </a:rPr>
              <a:t>O</a:t>
            </a:r>
            <a:r>
              <a:rPr lang="en-GB" spc="-30" baseline="-25000" dirty="0">
                <a:solidFill>
                  <a:srgbClr val="456A2C"/>
                </a:solidFill>
                <a:latin typeface="Glacial Indifference" panose="020B0604020202020204" charset="0"/>
                <a:ea typeface="MS Gothic" panose="020B0609070205080204" pitchFamily="49" charset="-128"/>
                <a:cs typeface="Arial" panose="020B0604020202020204" pitchFamily="34" charset="0"/>
              </a:rPr>
              <a:t>6</a:t>
            </a:r>
            <a:r>
              <a:rPr lang="en-GB" spc="-30" dirty="0">
                <a:solidFill>
                  <a:srgbClr val="456A2C"/>
                </a:solidFill>
                <a:latin typeface="Glacial Indifference" panose="020B0604020202020204" charset="0"/>
                <a:ea typeface="MS Gothic" panose="020B0609070205080204" pitchFamily="49" charset="-128"/>
                <a:cs typeface="Arial" panose="020B0604020202020204" pitchFamily="34" charset="0"/>
              </a:rPr>
              <a:t> +n 6O</a:t>
            </a:r>
            <a:r>
              <a:rPr lang="en-GB" spc="-30" baseline="-25000" dirty="0">
                <a:solidFill>
                  <a:srgbClr val="456A2C"/>
                </a:solidFill>
                <a:latin typeface="Glacial Indifference" panose="020B0604020202020204" charset="0"/>
                <a:ea typeface="MS Gothic" panose="020B0609070205080204" pitchFamily="49" charset="-128"/>
                <a:cs typeface="Arial" panose="020B0604020202020204" pitchFamily="34" charset="0"/>
              </a:rPr>
              <a:t>2</a:t>
            </a:r>
            <a:endParaRPr lang="en-GB" dirty="0">
              <a:solidFill>
                <a:srgbClr val="456A2C"/>
              </a:solidFill>
              <a:latin typeface="Glacial Indifference" panose="020B0604020202020204" charset="0"/>
              <a:ea typeface="MS Mincho" panose="02020609040205080304" pitchFamily="49" charset="-128"/>
            </a:endParaRPr>
          </a:p>
        </p:txBody>
      </p:sp>
      <p:sp>
        <p:nvSpPr>
          <p:cNvPr id="16" name="Rectangle 2"/>
          <p:cNvSpPr>
            <a:spLocks noChangeArrowheads="1"/>
          </p:cNvSpPr>
          <p:nvPr/>
        </p:nvSpPr>
        <p:spPr bwMode="auto">
          <a:xfrm>
            <a:off x="9518698" y="3304704"/>
            <a:ext cx="2979315"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lang="en-GB" altLang="ja-JP" sz="1600" b="1" u="sng" dirty="0" err="1">
                <a:solidFill>
                  <a:srgbClr val="456A2C"/>
                </a:solidFill>
                <a:latin typeface="Glacial Indifference" panose="020B0604020202020204" charset="0"/>
                <a:ea typeface="MS Mincho" panose="02020609040205080304" pitchFamily="49" charset="-128"/>
                <a:cs typeface="Arial" panose="020B0604020202020204" pitchFamily="34" charset="0"/>
              </a:rPr>
              <a:t>Itävalta</a:t>
            </a:r>
            <a:endParaRPr kumimoji="0" lang="en-GB" altLang="ja-JP" sz="1600" b="1" i="0" u="sng" strike="noStrike" cap="none" normalizeH="0" baseline="0" dirty="0">
              <a:ln>
                <a:noFill/>
              </a:ln>
              <a:solidFill>
                <a:srgbClr val="456A2C"/>
              </a:solidFill>
              <a:effectLst/>
              <a:latin typeface="Glacial Indifference" panose="020B0604020202020204" charset="0"/>
              <a:ea typeface="MS Mincho" panose="02020609040205080304" pitchFamily="49" charset="-128"/>
              <a:cs typeface="Arial" panose="020B0604020202020204" pitchFamily="34" charset="0"/>
            </a:endParaRPr>
          </a:p>
          <a:p>
            <a:pPr lvl="0" eaLnBrk="0" fontAlgn="base" hangingPunct="0">
              <a:spcBef>
                <a:spcPct val="0"/>
              </a:spcBef>
              <a:spcAft>
                <a:spcPct val="0"/>
              </a:spcAft>
            </a:pPr>
            <a:r>
              <a:rPr lang="fi-FI" altLang="ja-JP" sz="1600" dirty="0">
                <a:solidFill>
                  <a:srgbClr val="456A2C"/>
                </a:solidFill>
                <a:latin typeface="Glacial Indifference" panose="020B0604020202020204" charset="0"/>
                <a:ea typeface="MS Mincho" panose="02020609040205080304" pitchFamily="49" charset="-128"/>
                <a:cs typeface="Arial" panose="020B0604020202020204" pitchFamily="34" charset="0"/>
              </a:rPr>
              <a:t>Metsäisyys 46,2 %</a:t>
            </a:r>
          </a:p>
          <a:p>
            <a:pPr lvl="0" eaLnBrk="0" fontAlgn="base" hangingPunct="0">
              <a:spcBef>
                <a:spcPct val="0"/>
              </a:spcBef>
              <a:spcAft>
                <a:spcPct val="0"/>
              </a:spcAft>
            </a:pPr>
            <a:r>
              <a:rPr lang="fi-FI" altLang="ja-JP" sz="1600" dirty="0">
                <a:solidFill>
                  <a:srgbClr val="456A2C"/>
                </a:solidFill>
                <a:latin typeface="Glacial Indifference" panose="020B0604020202020204" charset="0"/>
                <a:ea typeface="MS Mincho" panose="02020609040205080304" pitchFamily="49" charset="-128"/>
                <a:cs typeface="Arial" panose="020B0604020202020204" pitchFamily="34" charset="0"/>
              </a:rPr>
              <a:t>Kasvuvarasto on 972 milj. m³</a:t>
            </a:r>
          </a:p>
          <a:p>
            <a:pPr lvl="0" eaLnBrk="0" fontAlgn="base" hangingPunct="0">
              <a:spcBef>
                <a:spcPct val="0"/>
              </a:spcBef>
              <a:spcAft>
                <a:spcPct val="0"/>
              </a:spcAft>
            </a:pPr>
            <a:r>
              <a:rPr lang="fi-FI" altLang="ja-JP" sz="1600" dirty="0">
                <a:solidFill>
                  <a:srgbClr val="456A2C"/>
                </a:solidFill>
                <a:latin typeface="Glacial Indifference" panose="020B0604020202020204" charset="0"/>
                <a:ea typeface="MS Mincho" panose="02020609040205080304" pitchFamily="49" charset="-128"/>
                <a:cs typeface="Arial" panose="020B0604020202020204" pitchFamily="34" charset="0"/>
              </a:rPr>
              <a:t>Vuotuinen kasvu 31,4 milj. m³</a:t>
            </a:r>
          </a:p>
          <a:p>
            <a:pPr lvl="0" eaLnBrk="0" fontAlgn="base" hangingPunct="0">
              <a:spcBef>
                <a:spcPct val="0"/>
              </a:spcBef>
              <a:spcAft>
                <a:spcPct val="0"/>
              </a:spcAft>
            </a:pPr>
            <a:r>
              <a:rPr lang="fi-FI" altLang="ja-JP" sz="1600" dirty="0">
                <a:solidFill>
                  <a:srgbClr val="456A2C"/>
                </a:solidFill>
                <a:latin typeface="Glacial Indifference" panose="020B0604020202020204" charset="0"/>
                <a:ea typeface="MS Mincho" panose="02020609040205080304" pitchFamily="49" charset="-128"/>
                <a:cs typeface="Arial" panose="020B0604020202020204" pitchFamily="34" charset="0"/>
              </a:rPr>
              <a:t>Vuosittainen hakkuu 19,8 milj. m³</a:t>
            </a:r>
          </a:p>
          <a:p>
            <a:pPr lvl="0" eaLnBrk="0" fontAlgn="base" hangingPunct="0">
              <a:spcBef>
                <a:spcPct val="0"/>
              </a:spcBef>
              <a:spcAft>
                <a:spcPct val="0"/>
              </a:spcAft>
            </a:pPr>
            <a:r>
              <a:rPr lang="fi-FI" altLang="ja-JP" sz="1600" dirty="0">
                <a:solidFill>
                  <a:srgbClr val="456A2C"/>
                </a:solidFill>
                <a:latin typeface="Glacial Indifference" panose="020B0604020202020204" charset="0"/>
                <a:ea typeface="MS Mincho" panose="02020609040205080304" pitchFamily="49" charset="-128"/>
                <a:cs typeface="Arial" panose="020B0604020202020204" pitchFamily="34" charset="0"/>
              </a:rPr>
              <a:t>Päälajit: kuusi 59,8%, pyökki 9,5%, mänty 6,2%</a:t>
            </a:r>
            <a:endParaRPr lang="en-GB" sz="1600" dirty="0">
              <a:solidFill>
                <a:srgbClr val="456A2C"/>
              </a:solidFill>
              <a:latin typeface="Glacial Indifference" panose="020B0604020202020204" charset="0"/>
            </a:endParaRPr>
          </a:p>
        </p:txBody>
      </p:sp>
      <p:sp>
        <p:nvSpPr>
          <p:cNvPr id="17" name="Rectangle 3"/>
          <p:cNvSpPr>
            <a:spLocks noChangeArrowheads="1"/>
          </p:cNvSpPr>
          <p:nvPr/>
        </p:nvSpPr>
        <p:spPr bwMode="auto">
          <a:xfrm>
            <a:off x="0" y="68210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20" name="Rectangle 2"/>
          <p:cNvSpPr>
            <a:spLocks noChangeArrowheads="1"/>
          </p:cNvSpPr>
          <p:nvPr/>
        </p:nvSpPr>
        <p:spPr bwMode="auto">
          <a:xfrm>
            <a:off x="12458364" y="3309818"/>
            <a:ext cx="2979315"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GB" altLang="ja-JP" sz="1600" b="1" i="0" u="sng" strike="noStrike" cap="none" normalizeH="0" baseline="0" dirty="0">
                <a:ln>
                  <a:noFill/>
                </a:ln>
                <a:solidFill>
                  <a:srgbClr val="456A2C"/>
                </a:solidFill>
                <a:effectLst/>
                <a:latin typeface="Glacial Indifference" panose="020B0604020202020204" charset="0"/>
                <a:ea typeface="MS Mincho" panose="02020609040205080304" pitchFamily="49" charset="-128"/>
                <a:cs typeface="Arial" panose="020B0604020202020204" pitchFamily="34" charset="0"/>
              </a:rPr>
              <a:t>Suomi</a:t>
            </a:r>
          </a:p>
          <a:p>
            <a:pPr lvl="0" eaLnBrk="0" fontAlgn="base" hangingPunct="0">
              <a:spcBef>
                <a:spcPct val="0"/>
              </a:spcBef>
              <a:spcAft>
                <a:spcPct val="0"/>
              </a:spcAft>
            </a:pPr>
            <a:r>
              <a:rPr lang="fi-FI" altLang="ja-JP" sz="1600" dirty="0">
                <a:solidFill>
                  <a:srgbClr val="456A2C"/>
                </a:solidFill>
                <a:latin typeface="Glacial Indifference" panose="020B0604020202020204" charset="0"/>
                <a:ea typeface="MS Mincho" panose="02020609040205080304" pitchFamily="49" charset="-128"/>
                <a:cs typeface="Arial" panose="020B0604020202020204" pitchFamily="34" charset="0"/>
              </a:rPr>
              <a:t>Metsäisyys 71,6 %</a:t>
            </a:r>
          </a:p>
          <a:p>
            <a:pPr lvl="0" eaLnBrk="0" fontAlgn="base" hangingPunct="0">
              <a:spcBef>
                <a:spcPct val="0"/>
              </a:spcBef>
              <a:spcAft>
                <a:spcPct val="0"/>
              </a:spcAft>
            </a:pPr>
            <a:r>
              <a:rPr lang="fi-FI" altLang="ja-JP" sz="1600" dirty="0">
                <a:solidFill>
                  <a:srgbClr val="456A2C"/>
                </a:solidFill>
                <a:latin typeface="Glacial Indifference" panose="020B0604020202020204" charset="0"/>
                <a:ea typeface="MS Mincho" panose="02020609040205080304" pitchFamily="49" charset="-128"/>
                <a:cs typeface="Arial" panose="020B0604020202020204" pitchFamily="34" charset="0"/>
              </a:rPr>
              <a:t>Vuotuinen kasvu 110 milj. m³</a:t>
            </a:r>
          </a:p>
          <a:p>
            <a:pPr lvl="0" eaLnBrk="0" fontAlgn="base" hangingPunct="0">
              <a:spcBef>
                <a:spcPct val="0"/>
              </a:spcBef>
              <a:spcAft>
                <a:spcPct val="0"/>
              </a:spcAft>
            </a:pPr>
            <a:r>
              <a:rPr lang="fi-FI" altLang="ja-JP" sz="1600" dirty="0">
                <a:solidFill>
                  <a:srgbClr val="456A2C"/>
                </a:solidFill>
                <a:latin typeface="Glacial Indifference" panose="020B0604020202020204" charset="0"/>
                <a:ea typeface="MS Mincho" panose="02020609040205080304" pitchFamily="49" charset="-128"/>
                <a:cs typeface="Arial" panose="020B0604020202020204" pitchFamily="34" charset="0"/>
              </a:rPr>
              <a:t>Päälajit: mänty 50%, kuusi 30%, lehtipuut 20%</a:t>
            </a:r>
            <a:endParaRPr lang="en-GB" sz="1600" dirty="0">
              <a:solidFill>
                <a:srgbClr val="456A2C"/>
              </a:solidFill>
              <a:latin typeface="Glacial Indifference" panose="020B0604020202020204" charset="0"/>
            </a:endParaRPr>
          </a:p>
        </p:txBody>
      </p:sp>
      <p:sp>
        <p:nvSpPr>
          <p:cNvPr id="22" name="Rectangle 2"/>
          <p:cNvSpPr>
            <a:spLocks noChangeArrowheads="1"/>
          </p:cNvSpPr>
          <p:nvPr/>
        </p:nvSpPr>
        <p:spPr bwMode="auto">
          <a:xfrm>
            <a:off x="15398029" y="3307709"/>
            <a:ext cx="297931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lang="en-GB" altLang="ja-JP" sz="1600" b="1" u="sng" dirty="0" err="1">
                <a:solidFill>
                  <a:srgbClr val="456A2C"/>
                </a:solidFill>
                <a:latin typeface="Glacial Indifference" panose="020B0604020202020204" charset="0"/>
                <a:ea typeface="MS Mincho" panose="02020609040205080304" pitchFamily="49" charset="-128"/>
                <a:cs typeface="Arial" panose="020B0604020202020204" pitchFamily="34" charset="0"/>
              </a:rPr>
              <a:t>Kreikka</a:t>
            </a:r>
            <a:endParaRPr kumimoji="0" lang="en-GB" altLang="ja-JP" sz="1600" b="1" i="0" u="sng" strike="noStrike" cap="none" normalizeH="0" baseline="0" dirty="0">
              <a:ln>
                <a:noFill/>
              </a:ln>
              <a:solidFill>
                <a:srgbClr val="456A2C"/>
              </a:solidFill>
              <a:effectLst/>
              <a:latin typeface="Glacial Indifference" panose="020B0604020202020204" charset="0"/>
              <a:ea typeface="MS Mincho" panose="02020609040205080304" pitchFamily="49" charset="-128"/>
              <a:cs typeface="Arial" panose="020B0604020202020204" pitchFamily="34" charset="0"/>
            </a:endParaRPr>
          </a:p>
          <a:p>
            <a:pPr lvl="0" eaLnBrk="0" fontAlgn="base" hangingPunct="0">
              <a:spcBef>
                <a:spcPct val="0"/>
              </a:spcBef>
              <a:spcAft>
                <a:spcPct val="0"/>
              </a:spcAft>
            </a:pPr>
            <a:r>
              <a:rPr lang="fi-FI" altLang="ja-JP" sz="1600" dirty="0">
                <a:solidFill>
                  <a:srgbClr val="456A2C"/>
                </a:solidFill>
                <a:latin typeface="Glacial Indifference" panose="020B0604020202020204" charset="0"/>
                <a:ea typeface="MS Mincho" panose="02020609040205080304" pitchFamily="49" charset="-128"/>
                <a:cs typeface="Arial" panose="020B0604020202020204" pitchFamily="34" charset="0"/>
              </a:rPr>
              <a:t>Metsäisyys 19%</a:t>
            </a:r>
          </a:p>
          <a:p>
            <a:pPr lvl="0" eaLnBrk="0" fontAlgn="base" hangingPunct="0">
              <a:spcBef>
                <a:spcPct val="0"/>
              </a:spcBef>
              <a:spcAft>
                <a:spcPct val="0"/>
              </a:spcAft>
            </a:pPr>
            <a:r>
              <a:rPr lang="fi-FI" altLang="ja-JP" sz="1600" dirty="0">
                <a:solidFill>
                  <a:srgbClr val="456A2C"/>
                </a:solidFill>
                <a:latin typeface="Glacial Indifference" panose="020B0604020202020204" charset="0"/>
                <a:ea typeface="MS Mincho" panose="02020609040205080304" pitchFamily="49" charset="-128"/>
                <a:cs typeface="Arial" panose="020B0604020202020204" pitchFamily="34" charset="0"/>
              </a:rPr>
              <a:t>Havupuut 38%, lehtipuut 62%</a:t>
            </a:r>
            <a:endParaRPr lang="en-GB" sz="1600" dirty="0">
              <a:solidFill>
                <a:srgbClr val="456A2C"/>
              </a:solidFill>
              <a:latin typeface="Glacial Indifference" panose="020B0604020202020204" charset="0"/>
            </a:endParaRPr>
          </a:p>
        </p:txBody>
      </p:sp>
      <p:sp>
        <p:nvSpPr>
          <p:cNvPr id="23" name="Rectangle 2"/>
          <p:cNvSpPr>
            <a:spLocks noChangeArrowheads="1"/>
          </p:cNvSpPr>
          <p:nvPr/>
        </p:nvSpPr>
        <p:spPr bwMode="auto">
          <a:xfrm>
            <a:off x="15398030" y="4648230"/>
            <a:ext cx="2979315"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lang="en-GB" altLang="ja-JP" sz="1600" b="1" u="sng" dirty="0">
                <a:solidFill>
                  <a:srgbClr val="456A2C"/>
                </a:solidFill>
                <a:latin typeface="Glacial Indifference" panose="020B0604020202020204" charset="0"/>
                <a:ea typeface="MS Mincho" panose="02020609040205080304" pitchFamily="49" charset="-128"/>
                <a:cs typeface="Arial" panose="020B0604020202020204" pitchFamily="34" charset="0"/>
              </a:rPr>
              <a:t>Latvia</a:t>
            </a:r>
            <a:endParaRPr kumimoji="0" lang="en-GB" altLang="ja-JP" sz="1600" b="1" i="0" u="sng" strike="noStrike" cap="none" normalizeH="0" baseline="0" dirty="0">
              <a:ln>
                <a:noFill/>
              </a:ln>
              <a:solidFill>
                <a:srgbClr val="456A2C"/>
              </a:solidFill>
              <a:effectLst/>
              <a:latin typeface="Glacial Indifference" panose="020B0604020202020204" charset="0"/>
              <a:ea typeface="MS Mincho" panose="02020609040205080304" pitchFamily="49" charset="-128"/>
              <a:cs typeface="Arial" panose="020B0604020202020204" pitchFamily="34" charset="0"/>
            </a:endParaRPr>
          </a:p>
          <a:p>
            <a:pPr lvl="0" eaLnBrk="0" fontAlgn="base" hangingPunct="0">
              <a:spcBef>
                <a:spcPct val="0"/>
              </a:spcBef>
              <a:spcAft>
                <a:spcPct val="0"/>
              </a:spcAft>
            </a:pPr>
            <a:r>
              <a:rPr lang="fi-FI" altLang="ja-JP" sz="1600" dirty="0">
                <a:solidFill>
                  <a:srgbClr val="456A2C"/>
                </a:solidFill>
                <a:latin typeface="Glacial Indifference" panose="020B0604020202020204" charset="0"/>
                <a:ea typeface="MS Mincho" panose="02020609040205080304" pitchFamily="49" charset="-128"/>
                <a:cs typeface="Arial" panose="020B0604020202020204" pitchFamily="34" charset="0"/>
              </a:rPr>
              <a:t>Metsäpeite 53%</a:t>
            </a:r>
          </a:p>
          <a:p>
            <a:pPr lvl="0" eaLnBrk="0" fontAlgn="base" hangingPunct="0">
              <a:spcBef>
                <a:spcPct val="0"/>
              </a:spcBef>
              <a:spcAft>
                <a:spcPct val="0"/>
              </a:spcAft>
            </a:pPr>
            <a:r>
              <a:rPr lang="fi-FI" altLang="ja-JP" sz="1600" dirty="0">
                <a:solidFill>
                  <a:srgbClr val="456A2C"/>
                </a:solidFill>
                <a:latin typeface="Glacial Indifference" panose="020B0604020202020204" charset="0"/>
                <a:ea typeface="MS Mincho" panose="02020609040205080304" pitchFamily="49" charset="-128"/>
                <a:cs typeface="Arial" panose="020B0604020202020204" pitchFamily="34" charset="0"/>
              </a:rPr>
              <a:t>Vuotuinen kasvu 25 milj. m³</a:t>
            </a:r>
          </a:p>
          <a:p>
            <a:pPr lvl="0" eaLnBrk="0" fontAlgn="base" hangingPunct="0">
              <a:spcBef>
                <a:spcPct val="0"/>
              </a:spcBef>
              <a:spcAft>
                <a:spcPct val="0"/>
              </a:spcAft>
            </a:pPr>
            <a:r>
              <a:rPr lang="fi-FI" altLang="ja-JP" sz="1600" dirty="0">
                <a:solidFill>
                  <a:srgbClr val="456A2C"/>
                </a:solidFill>
                <a:latin typeface="Glacial Indifference" panose="020B0604020202020204" charset="0"/>
                <a:ea typeface="MS Mincho" panose="02020609040205080304" pitchFamily="49" charset="-128"/>
                <a:cs typeface="Arial" panose="020B0604020202020204" pitchFamily="34" charset="0"/>
              </a:rPr>
              <a:t>Vuosittainen hakkuu 11 milj. m³</a:t>
            </a:r>
          </a:p>
          <a:p>
            <a:pPr lvl="0" eaLnBrk="0" fontAlgn="base" hangingPunct="0">
              <a:spcBef>
                <a:spcPct val="0"/>
              </a:spcBef>
              <a:spcAft>
                <a:spcPct val="0"/>
              </a:spcAft>
            </a:pPr>
            <a:r>
              <a:rPr lang="fi-FI" altLang="ja-JP" sz="1600" dirty="0">
                <a:solidFill>
                  <a:srgbClr val="456A2C"/>
                </a:solidFill>
                <a:latin typeface="Glacial Indifference" panose="020B0604020202020204" charset="0"/>
                <a:ea typeface="MS Mincho" panose="02020609040205080304" pitchFamily="49" charset="-128"/>
                <a:cs typeface="Arial" panose="020B0604020202020204" pitchFamily="34" charset="0"/>
              </a:rPr>
              <a:t>Päälajit: mänty 33%, Koivu 30%, kuusi 19%, muut lehtipuut 18%</a:t>
            </a:r>
            <a:endParaRPr lang="en-GB" sz="1600" dirty="0">
              <a:solidFill>
                <a:srgbClr val="456A2C"/>
              </a:solidFill>
              <a:latin typeface="Glacial Indifference" panose="020B0604020202020204" charset="0"/>
            </a:endParaRPr>
          </a:p>
        </p:txBody>
      </p:sp>
      <p:sp>
        <p:nvSpPr>
          <p:cNvPr id="26" name="Rectangle 2"/>
          <p:cNvSpPr>
            <a:spLocks noChangeArrowheads="1"/>
          </p:cNvSpPr>
          <p:nvPr/>
        </p:nvSpPr>
        <p:spPr bwMode="auto">
          <a:xfrm>
            <a:off x="15437679" y="6707564"/>
            <a:ext cx="19050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GB" altLang="ja-JP" sz="1600" b="1" u="sng" strike="noStrike" cap="none" normalizeH="0" baseline="0" dirty="0" err="1">
                <a:ln>
                  <a:noFill/>
                </a:ln>
                <a:solidFill>
                  <a:srgbClr val="456A2C"/>
                </a:solidFill>
                <a:effectLst/>
                <a:latin typeface="Glacial Indifference" panose="020B0604020202020204" charset="0"/>
                <a:ea typeface="MS Mincho" panose="02020609040205080304" pitchFamily="49" charset="-128"/>
                <a:cs typeface="Arial" panose="020B0604020202020204" pitchFamily="34" charset="0"/>
              </a:rPr>
              <a:t>Espanja</a:t>
            </a:r>
            <a:endParaRPr kumimoji="0" lang="en-GB" altLang="ja-JP" sz="1600" b="1" u="sng" strike="noStrike" cap="none" normalizeH="0" baseline="0" dirty="0">
              <a:ln>
                <a:noFill/>
              </a:ln>
              <a:solidFill>
                <a:srgbClr val="456A2C"/>
              </a:solidFill>
              <a:effectLst/>
              <a:latin typeface="Glacial Indifference" panose="020B0604020202020204" charset="0"/>
              <a:ea typeface="MS Mincho" panose="02020609040205080304" pitchFamily="49" charset="-128"/>
              <a:cs typeface="Arial" panose="020B0604020202020204" pitchFamily="34" charset="0"/>
            </a:endParaRPr>
          </a:p>
          <a:p>
            <a:pPr lvl="0" eaLnBrk="0" fontAlgn="base" hangingPunct="0">
              <a:spcBef>
                <a:spcPct val="0"/>
              </a:spcBef>
              <a:spcAft>
                <a:spcPct val="0"/>
              </a:spcAft>
            </a:pPr>
            <a:r>
              <a:rPr lang="fi-FI" altLang="ja-JP" sz="1600" dirty="0">
                <a:solidFill>
                  <a:srgbClr val="456A2C"/>
                </a:solidFill>
                <a:latin typeface="Glacial Indifference" panose="020B0604020202020204" charset="0"/>
                <a:ea typeface="MS Mincho" panose="02020609040205080304" pitchFamily="49" charset="-128"/>
                <a:cs typeface="Arial" panose="020B0604020202020204" pitchFamily="34" charset="0"/>
              </a:rPr>
              <a:t>Metsäpeite 29%</a:t>
            </a:r>
          </a:p>
          <a:p>
            <a:pPr lvl="0" eaLnBrk="0" fontAlgn="base" hangingPunct="0">
              <a:spcBef>
                <a:spcPct val="0"/>
              </a:spcBef>
              <a:spcAft>
                <a:spcPct val="0"/>
              </a:spcAft>
            </a:pPr>
            <a:r>
              <a:rPr lang="fi-FI" altLang="ja-JP" sz="1600" dirty="0">
                <a:solidFill>
                  <a:srgbClr val="456A2C"/>
                </a:solidFill>
                <a:latin typeface="Glacial Indifference" panose="020B0604020202020204" charset="0"/>
                <a:ea typeface="MS Mincho" panose="02020609040205080304" pitchFamily="49" charset="-128"/>
                <a:cs typeface="Arial" panose="020B0604020202020204" pitchFamily="34" charset="0"/>
              </a:rPr>
              <a:t>Päälajit: männyt, Eukalyptus, tammi, pyökki ja kuusi.</a:t>
            </a:r>
            <a:endParaRPr lang="en-GB" sz="1600" dirty="0">
              <a:solidFill>
                <a:srgbClr val="456A2C"/>
              </a:solidFill>
              <a:latin typeface="Glacial Indifference" panose="020B0604020202020204" charset="0"/>
            </a:endParaRPr>
          </a:p>
        </p:txBody>
      </p:sp>
      <p:sp>
        <p:nvSpPr>
          <p:cNvPr id="24" name="Rectangle 5"/>
          <p:cNvSpPr>
            <a:spLocks noChangeArrowheads="1"/>
          </p:cNvSpPr>
          <p:nvPr/>
        </p:nvSpPr>
        <p:spPr bwMode="auto">
          <a:xfrm>
            <a:off x="9474989" y="5676900"/>
            <a:ext cx="5747673"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ja-JP" sz="1600" b="1" i="0" u="none" strike="noStrike" cap="none" normalizeH="0" baseline="0" dirty="0">
                <a:ln>
                  <a:noFill/>
                </a:ln>
                <a:solidFill>
                  <a:schemeClr val="tx1"/>
                </a:solidFill>
                <a:effectLst/>
                <a:latin typeface="Glacial Indifference" panose="020B0604020202020204" charset="0"/>
                <a:ea typeface="TimesNewRomanPSMT"/>
                <a:cs typeface="Arial" panose="020B0604020202020204" pitchFamily="34" charset="0"/>
              </a:rPr>
              <a:t>Forest Stewardship Council</a:t>
            </a:r>
          </a:p>
          <a:p>
            <a:pPr lvl="0" eaLnBrk="0" fontAlgn="base" hangingPunct="0">
              <a:spcBef>
                <a:spcPct val="0"/>
              </a:spcBef>
              <a:spcAft>
                <a:spcPct val="0"/>
              </a:spcAft>
            </a:pPr>
            <a:r>
              <a:rPr lang="fi-FI" altLang="ja-JP" sz="1600" dirty="0">
                <a:latin typeface="Glacial Indifference" panose="020B0604020202020204" charset="0"/>
                <a:ea typeface="TimesNewRomanPSMT"/>
                <a:cs typeface="Arial" panose="020B0604020202020204" pitchFamily="34" charset="0"/>
              </a:rPr>
              <a:t>FSC on riippumaton järjestö, joka on perustettu edistämään vastuullista maailman metsien hoitoa. FSC-ohjelma sisältää kahden tyyppisiä sertifikaatteja:</a:t>
            </a:r>
            <a:r>
              <a:rPr lang="en-GB" altLang="ja-JP" sz="1600" dirty="0">
                <a:latin typeface="Glacial Indifference" panose="020B0604020202020204" charset="0"/>
                <a:ea typeface="TimesNewRomanPSMT"/>
                <a:cs typeface="Arial" panose="020B0604020202020204" pitchFamily="34" charset="0"/>
              </a:rPr>
              <a:t> </a:t>
            </a:r>
          </a:p>
          <a:p>
            <a:pPr marL="285750" lvl="0" indent="-285750" eaLnBrk="0" fontAlgn="base" hangingPunct="0">
              <a:spcBef>
                <a:spcPct val="0"/>
              </a:spcBef>
              <a:spcAft>
                <a:spcPct val="0"/>
              </a:spcAft>
              <a:buFont typeface="Arial" panose="020B0604020202020204" pitchFamily="34" charset="0"/>
              <a:buChar char="•"/>
            </a:pPr>
            <a:r>
              <a:rPr lang="en-GB" altLang="ja-JP" sz="1600" dirty="0">
                <a:latin typeface="Glacial Indifference" panose="020B0604020202020204" charset="0"/>
                <a:ea typeface="TimesNewRomanPSMT"/>
                <a:cs typeface="Arial" panose="020B0604020202020204" pitchFamily="34" charset="0"/>
              </a:rPr>
              <a:t>Forest Management Certification</a:t>
            </a:r>
            <a:endParaRPr lang="en-GB" altLang="ja-JP" sz="1600" dirty="0">
              <a:latin typeface="Glacial Indifference" panose="020B0604020202020204" charset="0"/>
            </a:endParaRPr>
          </a:p>
          <a:p>
            <a:pPr marL="285750" lvl="0" indent="-285750" eaLnBrk="0" fontAlgn="base" hangingPunct="0">
              <a:spcBef>
                <a:spcPct val="0"/>
              </a:spcBef>
              <a:spcAft>
                <a:spcPct val="0"/>
              </a:spcAft>
              <a:buFont typeface="Arial" panose="020B0604020202020204" pitchFamily="34" charset="0"/>
              <a:buChar char="•"/>
            </a:pPr>
            <a:r>
              <a:rPr lang="en-GB" altLang="ja-JP" sz="1600" dirty="0">
                <a:latin typeface="Glacial Indifference" panose="020B0604020202020204" charset="0"/>
                <a:ea typeface="TimesNewRomanPSMT"/>
                <a:cs typeface="Arial" panose="020B0604020202020204" pitchFamily="34" charset="0"/>
              </a:rPr>
              <a:t>Chain-of-Custody (COC).</a:t>
            </a:r>
            <a:endParaRPr kumimoji="0" lang="en-GB" altLang="ja-JP" sz="1600" b="0" i="0" u="none" strike="noStrike" cap="none" normalizeH="0" baseline="0" dirty="0">
              <a:ln>
                <a:noFill/>
              </a:ln>
              <a:solidFill>
                <a:schemeClr val="tx1"/>
              </a:solidFill>
              <a:effectLst/>
              <a:latin typeface="Glacial Indifference" panose="020B0604020202020204" charset="0"/>
            </a:endParaRPr>
          </a:p>
        </p:txBody>
      </p:sp>
      <p:pic>
        <p:nvPicPr>
          <p:cNvPr id="102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24642" y="5535870"/>
            <a:ext cx="388494" cy="439167"/>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8"/>
          <p:cNvSpPr>
            <a:spLocks noChangeArrowheads="1"/>
          </p:cNvSpPr>
          <p:nvPr/>
        </p:nvSpPr>
        <p:spPr bwMode="auto">
          <a:xfrm>
            <a:off x="9501808" y="7360454"/>
            <a:ext cx="5856573"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ja-JP" sz="1600" b="1" i="0" u="none" strike="noStrike" cap="none" normalizeH="0" baseline="0" dirty="0">
                <a:ln>
                  <a:noFill/>
                </a:ln>
                <a:solidFill>
                  <a:schemeClr val="tx1"/>
                </a:solidFill>
                <a:effectLst/>
                <a:latin typeface="Glacial Indifference" panose="020B0604020202020204" charset="0"/>
                <a:ea typeface="Calibri" panose="020F0502020204030204" pitchFamily="34" charset="0"/>
                <a:cs typeface="Arial" panose="020B0604020202020204" pitchFamily="34" charset="0"/>
              </a:rPr>
              <a:t>Programme for the Endorsement of Forest Certification</a:t>
            </a:r>
          </a:p>
          <a:p>
            <a:pPr lvl="0" eaLnBrk="0" fontAlgn="base" hangingPunct="0">
              <a:spcBef>
                <a:spcPct val="0"/>
              </a:spcBef>
              <a:spcAft>
                <a:spcPct val="0"/>
              </a:spcAft>
            </a:pPr>
            <a:r>
              <a:rPr lang="fi-FI" altLang="ja-JP" sz="1600" dirty="0">
                <a:latin typeface="Glacial Indifference" panose="020B0604020202020204" charset="0"/>
                <a:ea typeface="TimesNewRomanPSMT"/>
                <a:cs typeface="Arial" panose="020B0604020202020204" pitchFamily="34" charset="0"/>
              </a:rPr>
              <a:t>Metsäsertifiointijärjestelmän ohjelma kehitettiin tämän ongelman ratkaisemiseksi, ja se tunnetaan sateenvarjomerkintänä, joka tarjoaa kansainvälistä tunnustusta kansallisille metsäsertifiointiohjelmille. Vuonna 1999 perustettu PEFC edustaa suurinta osaa maailman sertifioiduista metsäohjelmista ja miljoonien tonnien sertifioidun puun tuotantoa.</a:t>
            </a:r>
            <a:endParaRPr lang="en-GB" altLang="ja-JP" sz="1600" dirty="0" bmk="">
              <a:latin typeface="Glacial Indifference" panose="020B0604020202020204" charset="0"/>
            </a:endParaRPr>
          </a:p>
        </p:txBody>
      </p:sp>
      <p:pic>
        <p:nvPicPr>
          <p:cNvPr id="1031"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720105" y="7271361"/>
            <a:ext cx="360652" cy="375078"/>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35" descr="Scots pine tree package – released - Unity Forum"/>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02699" y="6637645"/>
            <a:ext cx="930275" cy="1944000"/>
          </a:xfrm>
          <a:prstGeom prst="rect">
            <a:avLst/>
          </a:prstGeom>
          <a:noFill/>
          <a:ln>
            <a:noFill/>
          </a:ln>
        </p:spPr>
      </p:pic>
      <p:pic>
        <p:nvPicPr>
          <p:cNvPr id="37" name="Picture 36" descr="Norway Spruce PNG Images &amp; PSDs for Download | PixelSquid - S105796714"/>
          <p:cNvPicPr/>
          <p:nvPr/>
        </p:nvPicPr>
        <p:blipFill rotWithShape="1">
          <a:blip r:embed="rId7" cstate="print">
            <a:extLst>
              <a:ext uri="{28A0092B-C50C-407E-A947-70E740481C1C}">
                <a14:useLocalDpi xmlns:a14="http://schemas.microsoft.com/office/drawing/2010/main" val="0"/>
              </a:ext>
            </a:extLst>
          </a:blip>
          <a:srcRect t="14701" b="7821"/>
          <a:stretch/>
        </p:blipFill>
        <p:spPr bwMode="auto">
          <a:xfrm>
            <a:off x="2976700" y="6874001"/>
            <a:ext cx="876816" cy="1705470"/>
          </a:xfrm>
          <a:prstGeom prst="rect">
            <a:avLst/>
          </a:prstGeom>
          <a:noFill/>
          <a:ln>
            <a:noFill/>
          </a:ln>
          <a:extLst>
            <a:ext uri="{53640926-AAD7-44D8-BBD7-CCE9431645EC}">
              <a14:shadowObscured xmlns:a14="http://schemas.microsoft.com/office/drawing/2010/main"/>
            </a:ext>
          </a:extLst>
        </p:spPr>
      </p:pic>
      <p:pic>
        <p:nvPicPr>
          <p:cNvPr id="38" name="Picture 37" descr="Oak Tree PNG &amp; PSD Images"/>
          <p:cNvPicPr/>
          <p:nvPr/>
        </p:nvPicPr>
        <p:blipFill rotWithShape="1">
          <a:blip r:embed="rId8" cstate="print">
            <a:extLst>
              <a:ext uri="{28A0092B-C50C-407E-A947-70E740481C1C}">
                <a14:useLocalDpi xmlns:a14="http://schemas.microsoft.com/office/drawing/2010/main" val="0"/>
              </a:ext>
            </a:extLst>
          </a:blip>
          <a:srcRect l="19472" t="24708" r="18503" b="21866"/>
          <a:stretch/>
        </p:blipFill>
        <p:spPr bwMode="auto">
          <a:xfrm>
            <a:off x="4531823" y="6891829"/>
            <a:ext cx="1363207" cy="1689146"/>
          </a:xfrm>
          <a:prstGeom prst="rect">
            <a:avLst/>
          </a:prstGeom>
          <a:noFill/>
          <a:ln>
            <a:noFill/>
          </a:ln>
          <a:extLst>
            <a:ext uri="{53640926-AAD7-44D8-BBD7-CCE9431645EC}">
              <a14:shadowObscured xmlns:a14="http://schemas.microsoft.com/office/drawing/2010/main"/>
            </a:ext>
          </a:extLst>
        </p:spPr>
      </p:pic>
      <p:pic>
        <p:nvPicPr>
          <p:cNvPr id="39" name="Picture 38" descr="European Larch Tree | Northwest garden, Larch tree, Tree"/>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502341" y="6792935"/>
            <a:ext cx="968024" cy="1786536"/>
          </a:xfrm>
          <a:prstGeom prst="rect">
            <a:avLst/>
          </a:prstGeom>
          <a:noFill/>
          <a:ln>
            <a:noFill/>
          </a:ln>
        </p:spPr>
      </p:pic>
      <p:pic>
        <p:nvPicPr>
          <p:cNvPr id="40" name="Picture 39" descr="White Birch Tree PNG Transparent White B #1362559 - PNG Images - PNGio"/>
          <p:cNvPicPr/>
          <p:nvPr/>
        </p:nvPicPr>
        <p:blipFill rotWithShape="1">
          <a:blip r:embed="rId10" cstate="print">
            <a:extLst>
              <a:ext uri="{28A0092B-C50C-407E-A947-70E740481C1C}">
                <a14:useLocalDpi xmlns:a14="http://schemas.microsoft.com/office/drawing/2010/main" val="0"/>
              </a:ext>
            </a:extLst>
          </a:blip>
          <a:srcRect l="14559" r="19613"/>
          <a:stretch/>
        </p:blipFill>
        <p:spPr bwMode="auto">
          <a:xfrm>
            <a:off x="8061846" y="6832233"/>
            <a:ext cx="1047889" cy="1747238"/>
          </a:xfrm>
          <a:prstGeom prst="rect">
            <a:avLst/>
          </a:prstGeom>
          <a:noFill/>
          <a:ln>
            <a:noFill/>
          </a:ln>
          <a:extLst>
            <a:ext uri="{53640926-AAD7-44D8-BBD7-CCE9431645EC}">
              <a14:shadowObscured xmlns:a14="http://schemas.microsoft.com/office/drawing/2010/main"/>
            </a:ext>
          </a:extLst>
        </p:spPr>
      </p:pic>
      <p:sp>
        <p:nvSpPr>
          <p:cNvPr id="1026" name="Rectangle 1025"/>
          <p:cNvSpPr/>
          <p:nvPr/>
        </p:nvSpPr>
        <p:spPr>
          <a:xfrm>
            <a:off x="1050459" y="8598937"/>
            <a:ext cx="1496243" cy="523220"/>
          </a:xfrm>
          <a:prstGeom prst="rect">
            <a:avLst/>
          </a:prstGeom>
        </p:spPr>
        <p:txBody>
          <a:bodyPr wrap="none">
            <a:spAutoFit/>
          </a:bodyPr>
          <a:lstStyle/>
          <a:p>
            <a:pPr algn="ctr"/>
            <a:r>
              <a:rPr lang="en-GB" sz="1400" b="1" u="sng" kern="1000" spc="-30" dirty="0" err="1">
                <a:solidFill>
                  <a:schemeClr val="bg1"/>
                </a:solidFill>
                <a:latin typeface="Glacial Indifference" panose="020B0604020202020204" charset="0"/>
                <a:ea typeface="Calibri" panose="020F0502020204030204" pitchFamily="34" charset="0"/>
                <a:cs typeface="Arial" panose="020B0604020202020204" pitchFamily="34" charset="0"/>
              </a:rPr>
              <a:t>Mänty</a:t>
            </a:r>
            <a:endParaRPr lang="en-GB" sz="1400" kern="1000" spc="-30" dirty="0">
              <a:solidFill>
                <a:schemeClr val="bg1"/>
              </a:solidFill>
              <a:latin typeface="Glacial Indifference" panose="020B0604020202020204" charset="0"/>
              <a:ea typeface="Calibri" panose="020F0502020204030204" pitchFamily="34" charset="0"/>
              <a:cs typeface="Arial" panose="020B0604020202020204" pitchFamily="34" charset="0"/>
            </a:endParaRPr>
          </a:p>
          <a:p>
            <a:pPr algn="ctr"/>
            <a:r>
              <a:rPr lang="en-GB" sz="1400" kern="1000" spc="-30" dirty="0">
                <a:solidFill>
                  <a:schemeClr val="bg1"/>
                </a:solidFill>
                <a:latin typeface="Glacial Indifference" panose="020B0604020202020204" charset="0"/>
                <a:ea typeface="Calibri" panose="020F0502020204030204" pitchFamily="34" charset="0"/>
                <a:cs typeface="Arial" panose="020B0604020202020204" pitchFamily="34" charset="0"/>
              </a:rPr>
              <a:t>(</a:t>
            </a:r>
            <a:r>
              <a:rPr lang="en-GB" sz="1400" i="1" kern="1000" spc="-30" dirty="0" err="1">
                <a:solidFill>
                  <a:schemeClr val="bg1"/>
                </a:solidFill>
                <a:latin typeface="Glacial Indifference" panose="020B0604020202020204" charset="0"/>
                <a:ea typeface="Calibri" panose="020F0502020204030204" pitchFamily="34" charset="0"/>
                <a:cs typeface="Arial" panose="020B0604020202020204" pitchFamily="34" charset="0"/>
              </a:rPr>
              <a:t>Pinus</a:t>
            </a:r>
            <a:r>
              <a:rPr lang="en-GB" sz="1400" i="1" kern="1000" spc="-30" dirty="0">
                <a:solidFill>
                  <a:schemeClr val="bg1"/>
                </a:solidFill>
                <a:latin typeface="Glacial Indifference" panose="020B0604020202020204" charset="0"/>
                <a:ea typeface="Calibri" panose="020F0502020204030204" pitchFamily="34" charset="0"/>
                <a:cs typeface="Arial" panose="020B0604020202020204" pitchFamily="34" charset="0"/>
              </a:rPr>
              <a:t> </a:t>
            </a:r>
            <a:r>
              <a:rPr lang="en-GB" sz="1400" i="1" kern="1000" spc="-30" dirty="0" err="1">
                <a:solidFill>
                  <a:schemeClr val="bg1"/>
                </a:solidFill>
                <a:latin typeface="Glacial Indifference" panose="020B0604020202020204" charset="0"/>
                <a:ea typeface="Calibri" panose="020F0502020204030204" pitchFamily="34" charset="0"/>
                <a:cs typeface="Arial" panose="020B0604020202020204" pitchFamily="34" charset="0"/>
              </a:rPr>
              <a:t>silvestris</a:t>
            </a:r>
            <a:r>
              <a:rPr lang="en-GB" sz="1400" kern="1000" spc="-30" dirty="0">
                <a:solidFill>
                  <a:schemeClr val="bg1"/>
                </a:solidFill>
                <a:latin typeface="Glacial Indifference" panose="020B0604020202020204" charset="0"/>
                <a:ea typeface="Calibri" panose="020F0502020204030204" pitchFamily="34" charset="0"/>
                <a:cs typeface="Arial" panose="020B0604020202020204" pitchFamily="34" charset="0"/>
              </a:rPr>
              <a:t> L.) </a:t>
            </a:r>
            <a:endParaRPr lang="en-GB" sz="1400" dirty="0">
              <a:solidFill>
                <a:schemeClr val="bg1"/>
              </a:solidFill>
              <a:latin typeface="Glacial Indifference" panose="020B0604020202020204" charset="0"/>
            </a:endParaRPr>
          </a:p>
        </p:txBody>
      </p:sp>
      <p:sp>
        <p:nvSpPr>
          <p:cNvPr id="1027" name="Rectangle 1026"/>
          <p:cNvSpPr/>
          <p:nvPr/>
        </p:nvSpPr>
        <p:spPr>
          <a:xfrm>
            <a:off x="2541653" y="8596763"/>
            <a:ext cx="1946688" cy="523220"/>
          </a:xfrm>
          <a:prstGeom prst="rect">
            <a:avLst/>
          </a:prstGeom>
        </p:spPr>
        <p:txBody>
          <a:bodyPr wrap="none">
            <a:spAutoFit/>
          </a:bodyPr>
          <a:lstStyle/>
          <a:p>
            <a:pPr algn="ctr"/>
            <a:r>
              <a:rPr lang="en-GB" sz="1400" b="1" u="sng" kern="1000" spc="-30" dirty="0" err="1">
                <a:solidFill>
                  <a:schemeClr val="bg1"/>
                </a:solidFill>
                <a:latin typeface="Glacial Indifference" panose="020B0604020202020204" charset="0"/>
                <a:ea typeface="Calibri" panose="020F0502020204030204" pitchFamily="34" charset="0"/>
                <a:cs typeface="Arial" panose="020B0604020202020204" pitchFamily="34" charset="0"/>
              </a:rPr>
              <a:t>Norjan</a:t>
            </a:r>
            <a:r>
              <a:rPr lang="en-GB" sz="1400" b="1" u="sng" kern="1000" spc="-30" dirty="0">
                <a:solidFill>
                  <a:schemeClr val="bg1"/>
                </a:solidFill>
                <a:latin typeface="Glacial Indifference" panose="020B0604020202020204" charset="0"/>
                <a:ea typeface="Calibri" panose="020F0502020204030204" pitchFamily="34" charset="0"/>
                <a:cs typeface="Arial" panose="020B0604020202020204" pitchFamily="34" charset="0"/>
              </a:rPr>
              <a:t> </a:t>
            </a:r>
            <a:r>
              <a:rPr lang="en-GB" sz="1400" b="1" u="sng" kern="1000" spc="-30" dirty="0" err="1">
                <a:solidFill>
                  <a:schemeClr val="bg1"/>
                </a:solidFill>
                <a:latin typeface="Glacial Indifference" panose="020B0604020202020204" charset="0"/>
                <a:ea typeface="Calibri" panose="020F0502020204030204" pitchFamily="34" charset="0"/>
                <a:cs typeface="Arial" panose="020B0604020202020204" pitchFamily="34" charset="0"/>
              </a:rPr>
              <a:t>kuusi</a:t>
            </a:r>
            <a:endParaRPr lang="en-GB" sz="1400" kern="1000" spc="-30" dirty="0">
              <a:solidFill>
                <a:schemeClr val="bg1"/>
              </a:solidFill>
              <a:latin typeface="Glacial Indifference" panose="020B0604020202020204" charset="0"/>
              <a:ea typeface="Calibri" panose="020F0502020204030204" pitchFamily="34" charset="0"/>
              <a:cs typeface="Arial" panose="020B0604020202020204" pitchFamily="34" charset="0"/>
            </a:endParaRPr>
          </a:p>
          <a:p>
            <a:pPr algn="ctr"/>
            <a:r>
              <a:rPr lang="en-GB" sz="1400" kern="1000" spc="-30" dirty="0">
                <a:solidFill>
                  <a:schemeClr val="bg1"/>
                </a:solidFill>
                <a:latin typeface="Glacial Indifference" panose="020B0604020202020204" charset="0"/>
                <a:ea typeface="Calibri" panose="020F0502020204030204" pitchFamily="34" charset="0"/>
                <a:cs typeface="Arial" panose="020B0604020202020204" pitchFamily="34" charset="0"/>
              </a:rPr>
              <a:t>(</a:t>
            </a:r>
            <a:r>
              <a:rPr lang="en-GB" sz="1400" i="1" kern="1000" spc="-30" dirty="0" err="1">
                <a:solidFill>
                  <a:schemeClr val="bg1"/>
                </a:solidFill>
                <a:latin typeface="Glacial Indifference" panose="020B0604020202020204" charset="0"/>
                <a:ea typeface="Calibri" panose="020F0502020204030204" pitchFamily="34" charset="0"/>
                <a:cs typeface="Arial" panose="020B0604020202020204" pitchFamily="34" charset="0"/>
              </a:rPr>
              <a:t>Pices</a:t>
            </a:r>
            <a:r>
              <a:rPr lang="en-GB" sz="1400" i="1" kern="1000" spc="-30" dirty="0">
                <a:solidFill>
                  <a:schemeClr val="bg1"/>
                </a:solidFill>
                <a:latin typeface="Glacial Indifference" panose="020B0604020202020204" charset="0"/>
                <a:ea typeface="Calibri" panose="020F0502020204030204" pitchFamily="34" charset="0"/>
                <a:cs typeface="Arial" panose="020B0604020202020204" pitchFamily="34" charset="0"/>
              </a:rPr>
              <a:t> </a:t>
            </a:r>
            <a:r>
              <a:rPr lang="en-GB" sz="1400" i="1" kern="1000" spc="-30" dirty="0" err="1">
                <a:solidFill>
                  <a:schemeClr val="bg1"/>
                </a:solidFill>
                <a:latin typeface="Glacial Indifference" panose="020B0604020202020204" charset="0"/>
                <a:ea typeface="Calibri" panose="020F0502020204030204" pitchFamily="34" charset="0"/>
                <a:cs typeface="Arial" panose="020B0604020202020204" pitchFamily="34" charset="0"/>
              </a:rPr>
              <a:t>abies</a:t>
            </a:r>
            <a:r>
              <a:rPr lang="en-GB" sz="1400" kern="1000" spc="-30" dirty="0">
                <a:solidFill>
                  <a:schemeClr val="bg1"/>
                </a:solidFill>
                <a:latin typeface="Glacial Indifference" panose="020B0604020202020204" charset="0"/>
                <a:ea typeface="Calibri" panose="020F0502020204030204" pitchFamily="34" charset="0"/>
                <a:cs typeface="Arial" panose="020B0604020202020204" pitchFamily="34" charset="0"/>
              </a:rPr>
              <a:t> L. H. Karst.) </a:t>
            </a:r>
            <a:endParaRPr lang="en-GB" sz="1400" dirty="0">
              <a:solidFill>
                <a:schemeClr val="bg1"/>
              </a:solidFill>
              <a:latin typeface="Glacial Indifference" panose="020B0604020202020204" charset="0"/>
            </a:endParaRPr>
          </a:p>
        </p:txBody>
      </p:sp>
      <p:sp>
        <p:nvSpPr>
          <p:cNvPr id="1029" name="Rectangle 1028"/>
          <p:cNvSpPr/>
          <p:nvPr/>
        </p:nvSpPr>
        <p:spPr>
          <a:xfrm>
            <a:off x="6466964" y="8590841"/>
            <a:ext cx="968535" cy="492443"/>
          </a:xfrm>
          <a:prstGeom prst="rect">
            <a:avLst/>
          </a:prstGeom>
        </p:spPr>
        <p:txBody>
          <a:bodyPr wrap="none">
            <a:spAutoFit/>
          </a:bodyPr>
          <a:lstStyle/>
          <a:p>
            <a:pPr algn="ctr"/>
            <a:r>
              <a:rPr lang="en-GB" sz="1400" b="1" u="sng" dirty="0" err="1">
                <a:solidFill>
                  <a:schemeClr val="bg1"/>
                </a:solidFill>
                <a:latin typeface="Glacial Indifference" panose="020B0604020202020204" charset="0"/>
              </a:rPr>
              <a:t>Lehtikuusi</a:t>
            </a:r>
            <a:endParaRPr lang="en-GB" sz="1400" dirty="0">
              <a:solidFill>
                <a:schemeClr val="bg1"/>
              </a:solidFill>
              <a:latin typeface="Glacial Indifference" panose="020B0604020202020204" charset="0"/>
            </a:endParaRPr>
          </a:p>
          <a:p>
            <a:pPr algn="ctr"/>
            <a:r>
              <a:rPr lang="en-GB" sz="1200" dirty="0">
                <a:solidFill>
                  <a:schemeClr val="bg1"/>
                </a:solidFill>
                <a:latin typeface="Glacial Indifference" panose="020B0604020202020204" charset="0"/>
              </a:rPr>
              <a:t>(</a:t>
            </a:r>
            <a:r>
              <a:rPr lang="en-GB" sz="1200" i="1" dirty="0" err="1">
                <a:solidFill>
                  <a:schemeClr val="bg1"/>
                </a:solidFill>
                <a:latin typeface="Glacial Indifference" panose="020B0604020202020204" charset="0"/>
              </a:rPr>
              <a:t>Larix</a:t>
            </a:r>
            <a:r>
              <a:rPr lang="en-GB" sz="1200" dirty="0">
                <a:solidFill>
                  <a:schemeClr val="bg1"/>
                </a:solidFill>
                <a:latin typeface="Glacial Indifference" panose="020B0604020202020204" charset="0"/>
              </a:rPr>
              <a:t> Mill.) </a:t>
            </a:r>
          </a:p>
        </p:txBody>
      </p:sp>
      <p:sp>
        <p:nvSpPr>
          <p:cNvPr id="1030" name="Rectangle 1029"/>
          <p:cNvSpPr/>
          <p:nvPr/>
        </p:nvSpPr>
        <p:spPr>
          <a:xfrm>
            <a:off x="4444499" y="8590841"/>
            <a:ext cx="1535036" cy="523220"/>
          </a:xfrm>
          <a:prstGeom prst="rect">
            <a:avLst/>
          </a:prstGeom>
        </p:spPr>
        <p:txBody>
          <a:bodyPr wrap="none">
            <a:spAutoFit/>
          </a:bodyPr>
          <a:lstStyle/>
          <a:p>
            <a:pPr algn="ctr"/>
            <a:r>
              <a:rPr lang="en-GB" sz="1400" b="1" u="sng" kern="1000" spc="-30" dirty="0">
                <a:solidFill>
                  <a:schemeClr val="bg1"/>
                </a:solidFill>
                <a:latin typeface="Glacial Indifference" panose="020B0604020202020204" charset="0"/>
                <a:ea typeface="Calibri" panose="020F0502020204030204" pitchFamily="34" charset="0"/>
                <a:cs typeface="Arial" panose="020B0604020202020204" pitchFamily="34" charset="0"/>
              </a:rPr>
              <a:t>Tammi</a:t>
            </a:r>
            <a:r>
              <a:rPr lang="en-GB" sz="1400" kern="1000" spc="-30" dirty="0">
                <a:solidFill>
                  <a:schemeClr val="bg1"/>
                </a:solidFill>
                <a:latin typeface="Glacial Indifference" panose="020B0604020202020204" charset="0"/>
                <a:ea typeface="Calibri" panose="020F0502020204030204" pitchFamily="34" charset="0"/>
                <a:cs typeface="Arial" panose="020B0604020202020204" pitchFamily="34" charset="0"/>
              </a:rPr>
              <a:t> </a:t>
            </a:r>
          </a:p>
          <a:p>
            <a:pPr algn="ctr"/>
            <a:r>
              <a:rPr lang="en-GB" sz="1400" kern="1000" spc="-30" dirty="0">
                <a:solidFill>
                  <a:schemeClr val="bg1"/>
                </a:solidFill>
                <a:latin typeface="Glacial Indifference" panose="020B0604020202020204" charset="0"/>
                <a:ea typeface="Calibri" panose="020F0502020204030204" pitchFamily="34" charset="0"/>
                <a:cs typeface="Arial" panose="020B0604020202020204" pitchFamily="34" charset="0"/>
              </a:rPr>
              <a:t>(</a:t>
            </a:r>
            <a:r>
              <a:rPr lang="en-GB" sz="1400" i="1" kern="1000" spc="-30" dirty="0" err="1">
                <a:solidFill>
                  <a:schemeClr val="bg1"/>
                </a:solidFill>
                <a:latin typeface="Glacial Indifference" panose="020B0604020202020204" charset="0"/>
                <a:ea typeface="Calibri" panose="020F0502020204030204" pitchFamily="34" charset="0"/>
                <a:cs typeface="Arial" panose="020B0604020202020204" pitchFamily="34" charset="0"/>
              </a:rPr>
              <a:t>Quercus</a:t>
            </a:r>
            <a:r>
              <a:rPr lang="en-GB" sz="1400" i="1" kern="1000" spc="-30" dirty="0">
                <a:solidFill>
                  <a:schemeClr val="bg1"/>
                </a:solidFill>
                <a:latin typeface="Glacial Indifference" panose="020B0604020202020204" charset="0"/>
                <a:ea typeface="Calibri" panose="020F0502020204030204" pitchFamily="34" charset="0"/>
                <a:cs typeface="Arial" panose="020B0604020202020204" pitchFamily="34" charset="0"/>
              </a:rPr>
              <a:t> </a:t>
            </a:r>
            <a:r>
              <a:rPr lang="en-GB" sz="1400" i="1" kern="1000" spc="-30" dirty="0" err="1">
                <a:solidFill>
                  <a:schemeClr val="bg1"/>
                </a:solidFill>
                <a:latin typeface="Glacial Indifference" panose="020B0604020202020204" charset="0"/>
                <a:ea typeface="Calibri" panose="020F0502020204030204" pitchFamily="34" charset="0"/>
                <a:cs typeface="Arial" panose="020B0604020202020204" pitchFamily="34" charset="0"/>
              </a:rPr>
              <a:t>robur</a:t>
            </a:r>
            <a:r>
              <a:rPr lang="en-GB" sz="1400" i="1" kern="1000" spc="-30" dirty="0">
                <a:solidFill>
                  <a:schemeClr val="bg1"/>
                </a:solidFill>
                <a:latin typeface="Glacial Indifference" panose="020B0604020202020204" charset="0"/>
                <a:ea typeface="Calibri" panose="020F0502020204030204" pitchFamily="34" charset="0"/>
                <a:cs typeface="Arial" panose="020B0604020202020204" pitchFamily="34" charset="0"/>
              </a:rPr>
              <a:t> </a:t>
            </a:r>
            <a:r>
              <a:rPr lang="en-GB" sz="1400" kern="1000" spc="-30" dirty="0">
                <a:solidFill>
                  <a:schemeClr val="bg1"/>
                </a:solidFill>
                <a:latin typeface="Glacial Indifference" panose="020B0604020202020204" charset="0"/>
                <a:ea typeface="Calibri" panose="020F0502020204030204" pitchFamily="34" charset="0"/>
                <a:cs typeface="Arial" panose="020B0604020202020204" pitchFamily="34" charset="0"/>
              </a:rPr>
              <a:t>L.) </a:t>
            </a:r>
            <a:endParaRPr lang="en-GB" sz="1400" dirty="0">
              <a:solidFill>
                <a:schemeClr val="bg1"/>
              </a:solidFill>
              <a:latin typeface="Glacial Indifference" panose="020B0604020202020204" charset="0"/>
            </a:endParaRPr>
          </a:p>
        </p:txBody>
      </p:sp>
      <p:sp>
        <p:nvSpPr>
          <p:cNvPr id="1032" name="Rectangle 1031"/>
          <p:cNvSpPr/>
          <p:nvPr/>
        </p:nvSpPr>
        <p:spPr>
          <a:xfrm>
            <a:off x="8019757" y="8590841"/>
            <a:ext cx="1129796" cy="523220"/>
          </a:xfrm>
          <a:prstGeom prst="rect">
            <a:avLst/>
          </a:prstGeom>
        </p:spPr>
        <p:txBody>
          <a:bodyPr wrap="none">
            <a:spAutoFit/>
          </a:bodyPr>
          <a:lstStyle/>
          <a:p>
            <a:pPr algn="ctr"/>
            <a:r>
              <a:rPr lang="en-GB" sz="1400" b="1" u="sng" kern="1000" spc="-30" dirty="0">
                <a:solidFill>
                  <a:schemeClr val="bg1"/>
                </a:solidFill>
                <a:latin typeface="Glacial Indifference" panose="020B0604020202020204" charset="0"/>
                <a:ea typeface="TimesNewRomanPSMT"/>
                <a:cs typeface="Arial" panose="020B0604020202020204" pitchFamily="34" charset="0"/>
              </a:rPr>
              <a:t>Koivu</a:t>
            </a:r>
            <a:r>
              <a:rPr lang="en-GB" sz="1400" kern="1000" spc="-30" dirty="0">
                <a:solidFill>
                  <a:schemeClr val="bg1"/>
                </a:solidFill>
                <a:latin typeface="Glacial Indifference" panose="020B0604020202020204" charset="0"/>
                <a:ea typeface="TimesNewRomanPSMT"/>
                <a:cs typeface="Arial" panose="020B0604020202020204" pitchFamily="34" charset="0"/>
              </a:rPr>
              <a:t> </a:t>
            </a:r>
          </a:p>
          <a:p>
            <a:pPr algn="ctr"/>
            <a:r>
              <a:rPr lang="en-GB" sz="1400" kern="1000" spc="-30" dirty="0">
                <a:solidFill>
                  <a:schemeClr val="bg1"/>
                </a:solidFill>
                <a:latin typeface="Glacial Indifference" panose="020B0604020202020204" charset="0"/>
                <a:ea typeface="TimesNewRomanPSMT"/>
                <a:cs typeface="Arial" panose="020B0604020202020204" pitchFamily="34" charset="0"/>
              </a:rPr>
              <a:t>(</a:t>
            </a:r>
            <a:r>
              <a:rPr lang="en-GB" sz="1400" i="1" kern="1000" spc="-30" dirty="0" err="1">
                <a:solidFill>
                  <a:schemeClr val="bg1"/>
                </a:solidFill>
                <a:latin typeface="Glacial Indifference" panose="020B0604020202020204" charset="0"/>
                <a:ea typeface="TimesNewRomanPSMT"/>
                <a:cs typeface="Arial" panose="020B0604020202020204" pitchFamily="34" charset="0"/>
              </a:rPr>
              <a:t>Betula</a:t>
            </a:r>
            <a:r>
              <a:rPr lang="en-GB" sz="1400" kern="1000" spc="-30" dirty="0">
                <a:solidFill>
                  <a:schemeClr val="bg1"/>
                </a:solidFill>
                <a:latin typeface="Glacial Indifference" panose="020B0604020202020204" charset="0"/>
                <a:ea typeface="TimesNewRomanPSMT"/>
                <a:cs typeface="Arial" panose="020B0604020202020204" pitchFamily="34" charset="0"/>
              </a:rPr>
              <a:t> ... L.) </a:t>
            </a:r>
            <a:endParaRPr lang="en-GB" sz="1400" dirty="0">
              <a:solidFill>
                <a:schemeClr val="bg1"/>
              </a:solidFill>
              <a:latin typeface="Glacial Indifference" panose="020B0604020202020204" charset="0"/>
            </a:endParaRPr>
          </a:p>
        </p:txBody>
      </p:sp>
      <p:sp>
        <p:nvSpPr>
          <p:cNvPr id="1033" name="Rectangle 1032"/>
          <p:cNvSpPr/>
          <p:nvPr/>
        </p:nvSpPr>
        <p:spPr>
          <a:xfrm>
            <a:off x="1037108" y="9237375"/>
            <a:ext cx="9144000" cy="1077218"/>
          </a:xfrm>
          <a:prstGeom prst="rect">
            <a:avLst/>
          </a:prstGeom>
        </p:spPr>
        <p:txBody>
          <a:bodyPr>
            <a:spAutoFit/>
          </a:bodyPr>
          <a:lstStyle/>
          <a:p>
            <a:pPr algn="just">
              <a:spcAft>
                <a:spcPts val="0"/>
              </a:spcAft>
            </a:pPr>
            <a:r>
              <a:rPr lang="en-GB" sz="800" kern="1000" dirty="0">
                <a:solidFill>
                  <a:schemeClr val="bg1"/>
                </a:solidFill>
                <a:latin typeface="Glacial Indifference" panose="020B0604020202020204" charset="0"/>
                <a:ea typeface="Calibri" panose="020F0502020204030204" pitchFamily="34" charset="0"/>
                <a:cs typeface="Arial" panose="020B0604020202020204" pitchFamily="34" charset="0"/>
              </a:rPr>
              <a:t>https://www.swedishwood.com</a:t>
            </a:r>
          </a:p>
          <a:p>
            <a:pPr algn="just">
              <a:spcAft>
                <a:spcPts val="0"/>
              </a:spcAft>
            </a:pPr>
            <a:r>
              <a:rPr lang="en-GB" sz="800" dirty="0">
                <a:solidFill>
                  <a:schemeClr val="bg1"/>
                </a:solidFill>
                <a:latin typeface="Glacial Indifference" panose="020B0604020202020204" charset="0"/>
              </a:rPr>
              <a:t>http://www.fao.org/3/w3722E/w3722e05.htm</a:t>
            </a:r>
          </a:p>
          <a:p>
            <a:r>
              <a:rPr lang="en-GB" sz="800" dirty="0">
                <a:solidFill>
                  <a:schemeClr val="bg1"/>
                </a:solidFill>
                <a:latin typeface="Glacial Indifference" panose="020B0604020202020204" charset="0"/>
              </a:rPr>
              <a:t>https://www.forestindustries.fi/statistics/forest-resources-and-wood-raw-material/</a:t>
            </a:r>
          </a:p>
          <a:p>
            <a:r>
              <a:rPr lang="en-GB" sz="800" dirty="0">
                <a:solidFill>
                  <a:schemeClr val="bg1"/>
                </a:solidFill>
                <a:latin typeface="Glacial Indifference" panose="020B0604020202020204" charset="0"/>
              </a:rPr>
              <a:t>https://www.climatechangepost.com/greece/forestry-and-peatlands/</a:t>
            </a:r>
          </a:p>
          <a:p>
            <a:r>
              <a:rPr lang="en-GB" sz="800" dirty="0">
                <a:solidFill>
                  <a:schemeClr val="bg1"/>
                </a:solidFill>
                <a:latin typeface="Glacial Indifference" panose="020B0604020202020204" charset="0"/>
              </a:rPr>
              <a:t>https://www.zm.gov.lv/public/ck/files/ZM/mezhi/skaitlifakti_ENG20.pdf</a:t>
            </a:r>
          </a:p>
          <a:p>
            <a:r>
              <a:rPr lang="en-GB" sz="800" dirty="0">
                <a:solidFill>
                  <a:schemeClr val="bg1"/>
                </a:solidFill>
                <a:latin typeface="Glacial Indifference" panose="020B0604020202020204" charset="0"/>
              </a:rPr>
              <a:t>http://www.fao.org/forestry/country/57478/en/esp/</a:t>
            </a:r>
          </a:p>
          <a:p>
            <a:r>
              <a:rPr lang="en-GB" sz="800" dirty="0">
                <a:solidFill>
                  <a:schemeClr val="bg1"/>
                </a:solidFill>
                <a:latin typeface="Glacial Indifference" panose="020B0604020202020204" charset="0"/>
              </a:rPr>
              <a:t>www.fsc.org; https://www.pefc.org/; www.unece.org </a:t>
            </a:r>
          </a:p>
          <a:p>
            <a:r>
              <a:rPr lang="en-GB" sz="800" dirty="0">
                <a:solidFill>
                  <a:schemeClr val="bg1"/>
                </a:solidFill>
                <a:latin typeface="Glacial Indifference" panose="020B0604020202020204" charset="0"/>
              </a:rPr>
              <a:t>https://ec.europa.eu/environment/forests/timber_regulation.htm</a:t>
            </a:r>
          </a:p>
        </p:txBody>
      </p:sp>
      <p:sp>
        <p:nvSpPr>
          <p:cNvPr id="47" name="Rectangle 46"/>
          <p:cNvSpPr/>
          <p:nvPr/>
        </p:nvSpPr>
        <p:spPr>
          <a:xfrm>
            <a:off x="9496625" y="5309796"/>
            <a:ext cx="4526047" cy="369332"/>
          </a:xfrm>
          <a:prstGeom prst="rect">
            <a:avLst/>
          </a:prstGeom>
        </p:spPr>
        <p:txBody>
          <a:bodyPr wrap="none">
            <a:spAutoFit/>
          </a:bodyPr>
          <a:lstStyle/>
          <a:p>
            <a:r>
              <a:rPr lang="en-GB" spc="185" dirty="0">
                <a:solidFill>
                  <a:srgbClr val="456A2C"/>
                </a:solidFill>
                <a:latin typeface="Arial Black" panose="020B0A04020102020204" pitchFamily="34" charset="0"/>
              </a:rPr>
              <a:t>SERTIFIOINTIJÄRJESTELMÄT</a:t>
            </a:r>
          </a:p>
        </p:txBody>
      </p:sp>
      <p:sp>
        <p:nvSpPr>
          <p:cNvPr id="48" name="Rectangle 47"/>
          <p:cNvSpPr/>
          <p:nvPr/>
        </p:nvSpPr>
        <p:spPr>
          <a:xfrm>
            <a:off x="4121025" y="6417885"/>
            <a:ext cx="1669688" cy="369332"/>
          </a:xfrm>
          <a:prstGeom prst="rect">
            <a:avLst/>
          </a:prstGeom>
        </p:spPr>
        <p:txBody>
          <a:bodyPr wrap="none">
            <a:spAutoFit/>
          </a:bodyPr>
          <a:lstStyle/>
          <a:p>
            <a:r>
              <a:rPr lang="en-GB" spc="185" dirty="0">
                <a:solidFill>
                  <a:schemeClr val="bg1"/>
                </a:solidFill>
                <a:latin typeface="Arial Black" panose="020B0A04020102020204" pitchFamily="34" charset="0"/>
              </a:rPr>
              <a:t>PUULAJIT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AutoShape 3"/>
          <p:cNvSpPr/>
          <p:nvPr/>
        </p:nvSpPr>
        <p:spPr>
          <a:xfrm>
            <a:off x="1028700" y="-335920"/>
            <a:ext cx="8385423" cy="10958840"/>
          </a:xfrm>
          <a:prstGeom prst="rect">
            <a:avLst/>
          </a:prstGeom>
          <a:solidFill>
            <a:srgbClr val="456A2C"/>
          </a:solidFill>
        </p:spPr>
        <p:txBody>
          <a:bodyPr/>
          <a:lstStyle/>
          <a:p>
            <a:endParaRPr lang="en-US" dirty="0"/>
          </a:p>
        </p:txBody>
      </p:sp>
      <p:sp>
        <p:nvSpPr>
          <p:cNvPr id="6" name="AutoShape 6"/>
          <p:cNvSpPr/>
          <p:nvPr/>
        </p:nvSpPr>
        <p:spPr>
          <a:xfrm>
            <a:off x="1028700" y="9252585"/>
            <a:ext cx="16230600" cy="38100"/>
          </a:xfrm>
          <a:prstGeom prst="rect">
            <a:avLst/>
          </a:prstGeom>
          <a:solidFill>
            <a:srgbClr val="52584D"/>
          </a:solidFill>
        </p:spPr>
      </p:sp>
      <p:grpSp>
        <p:nvGrpSpPr>
          <p:cNvPr id="7" name="Group 7"/>
          <p:cNvGrpSpPr/>
          <p:nvPr/>
        </p:nvGrpSpPr>
        <p:grpSpPr>
          <a:xfrm>
            <a:off x="1728762" y="957263"/>
            <a:ext cx="7491438" cy="4431983"/>
            <a:chOff x="-48591" y="-95249"/>
            <a:chExt cx="9988583" cy="5909312"/>
          </a:xfrm>
        </p:grpSpPr>
        <p:sp>
          <p:nvSpPr>
            <p:cNvPr id="8" name="TextBox 8"/>
            <p:cNvSpPr txBox="1"/>
            <p:nvPr/>
          </p:nvSpPr>
          <p:spPr>
            <a:xfrm>
              <a:off x="0" y="-95249"/>
              <a:ext cx="9216551" cy="2831545"/>
            </a:xfrm>
            <a:prstGeom prst="rect">
              <a:avLst/>
            </a:prstGeom>
          </p:spPr>
          <p:txBody>
            <a:bodyPr lIns="0" tIns="0" rIns="0" bIns="0" rtlCol="0" anchor="t">
              <a:spAutoFit/>
            </a:bodyPr>
            <a:lstStyle/>
            <a:p>
              <a:pPr algn="l">
                <a:lnSpc>
                  <a:spcPts val="8370"/>
                </a:lnSpc>
              </a:pPr>
              <a:r>
                <a:rPr lang="en-US" sz="4800" spc="310" dirty="0">
                  <a:solidFill>
                    <a:schemeClr val="bg1"/>
                  </a:solidFill>
                  <a:latin typeface="Arial Black" panose="020B0A04020102020204" pitchFamily="34" charset="0"/>
                </a:rPr>
                <a:t>RAKENNUSMATERIAALIT</a:t>
              </a:r>
            </a:p>
          </p:txBody>
        </p:sp>
        <p:sp>
          <p:nvSpPr>
            <p:cNvPr id="9" name="TextBox 9"/>
            <p:cNvSpPr txBox="1"/>
            <p:nvPr/>
          </p:nvSpPr>
          <p:spPr>
            <a:xfrm>
              <a:off x="-48591" y="4172588"/>
              <a:ext cx="9988583" cy="1641475"/>
            </a:xfrm>
            <a:prstGeom prst="rect">
              <a:avLst/>
            </a:prstGeom>
          </p:spPr>
          <p:txBody>
            <a:bodyPr wrap="square" lIns="0" tIns="0" rIns="0" bIns="0" rtlCol="0" anchor="t">
              <a:spAutoFit/>
            </a:bodyPr>
            <a:lstStyle/>
            <a:p>
              <a:pPr algn="l">
                <a:lnSpc>
                  <a:spcPts val="4810"/>
                </a:lnSpc>
              </a:pPr>
              <a:r>
                <a:rPr lang="en-US" sz="3700" spc="185" dirty="0" err="1">
                  <a:solidFill>
                    <a:schemeClr val="bg1"/>
                  </a:solidFill>
                  <a:latin typeface="Arial Black" panose="020B0A04020102020204" pitchFamily="34" charset="0"/>
                </a:rPr>
                <a:t>Yleisesti</a:t>
              </a:r>
              <a:endParaRPr lang="en-US" sz="3700" spc="185" dirty="0">
                <a:solidFill>
                  <a:schemeClr val="bg1"/>
                </a:solidFill>
                <a:latin typeface="Arial Black" panose="020B0A04020102020204" pitchFamily="34" charset="0"/>
              </a:endParaRPr>
            </a:p>
            <a:p>
              <a:pPr algn="l">
                <a:lnSpc>
                  <a:spcPts val="4810"/>
                </a:lnSpc>
              </a:pPr>
              <a:endParaRPr lang="en-US" sz="3700" spc="185" dirty="0">
                <a:solidFill>
                  <a:schemeClr val="bg1"/>
                </a:solidFill>
                <a:latin typeface="League Spartan"/>
              </a:endParaRPr>
            </a:p>
          </p:txBody>
        </p:sp>
      </p:grpSp>
      <p:sp>
        <p:nvSpPr>
          <p:cNvPr id="13" name="Θέση αριθμού διαφάνειας 12">
            <a:extLst>
              <a:ext uri="{FF2B5EF4-FFF2-40B4-BE49-F238E27FC236}">
                <a16:creationId xmlns:a16="http://schemas.microsoft.com/office/drawing/2014/main" id="{7EFA6B45-4A81-43D2-9CF3-2C413345447A}"/>
              </a:ext>
            </a:extLst>
          </p:cNvPr>
          <p:cNvSpPr txBox="1">
            <a:spLocks/>
          </p:cNvSpPr>
          <p:nvPr/>
        </p:nvSpPr>
        <p:spPr>
          <a:xfrm>
            <a:off x="15240" y="97759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D9D9D9"/>
                </a:solidFill>
                <a:latin typeface="Glacial Indifference"/>
              </a:rPr>
              <a:pPr algn="l"/>
              <a:t>4</a:t>
            </a:fld>
            <a:endParaRPr lang="en-US" sz="2400" spc="120" dirty="0">
              <a:solidFill>
                <a:srgbClr val="D9D9D9"/>
              </a:solidFill>
              <a:latin typeface="Glacial Indifference"/>
            </a:endParaRPr>
          </a:p>
        </p:txBody>
      </p:sp>
      <p:sp>
        <p:nvSpPr>
          <p:cNvPr id="11" name="TextBox 9"/>
          <p:cNvSpPr txBox="1"/>
          <p:nvPr/>
        </p:nvSpPr>
        <p:spPr>
          <a:xfrm>
            <a:off x="11125200" y="9690564"/>
            <a:ext cx="7162800" cy="399725"/>
          </a:xfrm>
          <a:prstGeom prst="rect">
            <a:avLst/>
          </a:prstGeom>
        </p:spPr>
        <p:txBody>
          <a:bodyPr wrap="square" lIns="0" tIns="0" rIns="0" bIns="0" rtlCol="0" anchor="t">
            <a:spAutoFit/>
          </a:bodyPr>
          <a:lstStyle/>
          <a:p>
            <a:pPr>
              <a:lnSpc>
                <a:spcPts val="3645"/>
              </a:lnSpc>
            </a:pPr>
            <a:r>
              <a:rPr lang="en-US" sz="1600" spc="80" dirty="0" err="1">
                <a:solidFill>
                  <a:srgbClr val="52584D"/>
                </a:solidFill>
                <a:latin typeface="Glacial Indifference"/>
              </a:rPr>
              <a:t>Luento</a:t>
            </a:r>
            <a:r>
              <a:rPr lang="en-US" sz="1600" spc="80" dirty="0">
                <a:solidFill>
                  <a:srgbClr val="52584D"/>
                </a:solidFill>
                <a:latin typeface="Glacial Indifference"/>
              </a:rPr>
              <a:t> 3</a:t>
            </a:r>
            <a:r>
              <a:rPr lang="en-US" sz="1600" spc="80" dirty="0">
                <a:latin typeface="Glacial Indifference"/>
              </a:rPr>
              <a:t>: </a:t>
            </a:r>
            <a:r>
              <a:rPr lang="en-US" sz="1600" dirty="0" err="1"/>
              <a:t>Puun</a:t>
            </a:r>
            <a:r>
              <a:rPr lang="en-US" sz="1600" dirty="0"/>
              <a:t> </a:t>
            </a:r>
            <a:r>
              <a:rPr lang="en-US" sz="1600" dirty="0" err="1"/>
              <a:t>saatavuus</a:t>
            </a:r>
            <a:r>
              <a:rPr lang="en-US" sz="1600" dirty="0"/>
              <a:t> ja </a:t>
            </a:r>
            <a:r>
              <a:rPr lang="en-US" sz="1600" dirty="0" err="1"/>
              <a:t>ympäristöystävällisyys</a:t>
            </a:r>
            <a:r>
              <a:rPr lang="en-US" sz="1600" dirty="0"/>
              <a:t> </a:t>
            </a:r>
            <a:r>
              <a:rPr lang="en-US" sz="1600" dirty="0" err="1"/>
              <a:t>rakennusmateriaalina</a:t>
            </a:r>
            <a:endParaRPr lang="en-US" sz="1600" spc="135" dirty="0">
              <a:latin typeface="Glacial Indifference"/>
            </a:endParaRPr>
          </a:p>
        </p:txBody>
      </p:sp>
      <p:sp>
        <p:nvSpPr>
          <p:cNvPr id="12" name="Rectangle 11"/>
          <p:cNvSpPr/>
          <p:nvPr/>
        </p:nvSpPr>
        <p:spPr>
          <a:xfrm>
            <a:off x="9450566" y="162973"/>
            <a:ext cx="8763000" cy="2862322"/>
          </a:xfrm>
          <a:prstGeom prst="rect">
            <a:avLst/>
          </a:prstGeom>
        </p:spPr>
        <p:txBody>
          <a:bodyPr wrap="square">
            <a:spAutoFit/>
          </a:bodyPr>
          <a:lstStyle/>
          <a:p>
            <a:pPr algn="just">
              <a:spcAft>
                <a:spcPts val="0"/>
              </a:spcAft>
            </a:pPr>
            <a:r>
              <a:rPr lang="fi-FI" b="1" u="sng" spc="-30" dirty="0">
                <a:solidFill>
                  <a:srgbClr val="456A2C"/>
                </a:solidFill>
                <a:latin typeface="Glacial Indifference" panose="020B0604020202020204" charset="0"/>
                <a:ea typeface="MS Mincho" panose="02020609040205080304" pitchFamily="49" charset="-128"/>
                <a:cs typeface="Arial" panose="020B0604020202020204" pitchFamily="34" charset="0"/>
              </a:rPr>
              <a:t>Puu on 2000-luvun trendi koska</a:t>
            </a:r>
            <a:r>
              <a:rPr lang="en-US" spc="-30" dirty="0">
                <a:solidFill>
                  <a:srgbClr val="456A2C"/>
                </a:solidFill>
                <a:latin typeface="Glacial Indifference" panose="020B0604020202020204" charset="0"/>
                <a:ea typeface="MS Mincho" panose="02020609040205080304" pitchFamily="49" charset="-128"/>
                <a:cs typeface="Arial" panose="020B0604020202020204" pitchFamily="34" charset="0"/>
              </a:rPr>
              <a:t>:</a:t>
            </a:r>
            <a:endParaRPr lang="en-US" dirty="0">
              <a:solidFill>
                <a:srgbClr val="456A2C"/>
              </a:solidFill>
              <a:latin typeface="Glacial Indifference" panose="020B0604020202020204" charset="0"/>
              <a:ea typeface="MS Mincho" panose="02020609040205080304" pitchFamily="49" charset="-128"/>
            </a:endParaRPr>
          </a:p>
          <a:p>
            <a:pPr marL="342900" lvl="0" indent="-342900" algn="just">
              <a:spcAft>
                <a:spcPts val="0"/>
              </a:spcAft>
              <a:buFont typeface="Symbol" panose="05050102010706020507" pitchFamily="18" charset="2"/>
              <a:buChar char=""/>
              <a:tabLst>
                <a:tab pos="457200" algn="l"/>
              </a:tabLst>
            </a:pPr>
            <a:r>
              <a:rPr lang="fi-FI" spc="-30" dirty="0">
                <a:solidFill>
                  <a:srgbClr val="456A2C"/>
                </a:solidFill>
                <a:latin typeface="Glacial Indifference" panose="020B0604020202020204" charset="0"/>
                <a:ea typeface="MS Mincho" panose="02020609040205080304" pitchFamily="49" charset="-128"/>
                <a:cs typeface="Arial" panose="020B0604020202020204" pitchFamily="34" charset="0"/>
              </a:rPr>
              <a:t>puu on uusiutuvaa ja kalliimpaa tuottaa kuin teräs ja betoni,</a:t>
            </a:r>
          </a:p>
          <a:p>
            <a:pPr marL="342900" lvl="0" indent="-342900" algn="just">
              <a:spcAft>
                <a:spcPts val="0"/>
              </a:spcAft>
              <a:buFont typeface="Symbol" panose="05050102010706020507" pitchFamily="18" charset="2"/>
              <a:buChar char=""/>
              <a:tabLst>
                <a:tab pos="457200" algn="l"/>
              </a:tabLst>
            </a:pPr>
            <a:r>
              <a:rPr lang="fi-FI" spc="-30" dirty="0">
                <a:solidFill>
                  <a:srgbClr val="456A2C"/>
                </a:solidFill>
                <a:latin typeface="Glacial Indifference" panose="020B0604020202020204" charset="0"/>
                <a:ea typeface="MS Mincho" panose="02020609040205080304" pitchFamily="49" charset="-128"/>
                <a:cs typeface="Arial" panose="020B0604020202020204" pitchFamily="34" charset="0"/>
              </a:rPr>
              <a:t>puu varastoi hiiltä, ei vaadi tuotantoon suuria määriä energiaa,</a:t>
            </a:r>
          </a:p>
          <a:p>
            <a:pPr marL="342900" lvl="0" indent="-342900" algn="just">
              <a:spcAft>
                <a:spcPts val="0"/>
              </a:spcAft>
              <a:buFont typeface="Symbol" panose="05050102010706020507" pitchFamily="18" charset="2"/>
              <a:buChar char=""/>
              <a:tabLst>
                <a:tab pos="457200" algn="l"/>
              </a:tabLst>
            </a:pPr>
            <a:r>
              <a:rPr lang="fi-FI" spc="-30" dirty="0">
                <a:solidFill>
                  <a:srgbClr val="456A2C"/>
                </a:solidFill>
                <a:latin typeface="Glacial Indifference" panose="020B0604020202020204" charset="0"/>
                <a:ea typeface="MS Mincho" panose="02020609040205080304" pitchFamily="49" charset="-128"/>
                <a:cs typeface="Arial" panose="020B0604020202020204" pitchFamily="34" charset="0"/>
              </a:rPr>
              <a:t>puulla on erinomaiset akustiset ja lämpöominaisuudet,</a:t>
            </a:r>
          </a:p>
          <a:p>
            <a:pPr marL="342900" lvl="0" indent="-342900" algn="just">
              <a:spcAft>
                <a:spcPts val="0"/>
              </a:spcAft>
              <a:buFont typeface="Symbol" panose="05050102010706020507" pitchFamily="18" charset="2"/>
              <a:buChar char=""/>
              <a:tabLst>
                <a:tab pos="457200" algn="l"/>
              </a:tabLst>
            </a:pPr>
            <a:r>
              <a:rPr lang="fi-FI" spc="-30" dirty="0">
                <a:solidFill>
                  <a:srgbClr val="456A2C"/>
                </a:solidFill>
                <a:latin typeface="Glacial Indifference" panose="020B0604020202020204" charset="0"/>
                <a:ea typeface="MS Mincho" panose="02020609040205080304" pitchFamily="49" charset="-128"/>
                <a:cs typeface="Arial" panose="020B0604020202020204" pitchFamily="34" charset="0"/>
              </a:rPr>
              <a:t>puurakennustekniikat mahdollistavat korkeat ja modernit rakennukset,</a:t>
            </a:r>
          </a:p>
          <a:p>
            <a:pPr marL="342900" lvl="0" indent="-342900" algn="just">
              <a:spcAft>
                <a:spcPts val="0"/>
              </a:spcAft>
              <a:buFont typeface="Symbol" panose="05050102010706020507" pitchFamily="18" charset="2"/>
              <a:buChar char=""/>
              <a:tabLst>
                <a:tab pos="457200" algn="l"/>
              </a:tabLst>
            </a:pPr>
            <a:r>
              <a:rPr lang="fi-FI" spc="-30" dirty="0">
                <a:solidFill>
                  <a:srgbClr val="456A2C"/>
                </a:solidFill>
                <a:latin typeface="Glacial Indifference" panose="020B0604020202020204" charset="0"/>
                <a:ea typeface="MS Mincho" panose="02020609040205080304" pitchFamily="49" charset="-128"/>
                <a:cs typeface="Arial" panose="020B0604020202020204" pitchFamily="34" charset="0"/>
              </a:rPr>
              <a:t>suojattu puu kestää satoja vuosia ja se voidaan korjata, viimeistellä ja kierrättää,</a:t>
            </a:r>
          </a:p>
          <a:p>
            <a:pPr marL="342900" lvl="0" indent="-342900" algn="just">
              <a:spcAft>
                <a:spcPts val="0"/>
              </a:spcAft>
              <a:buFont typeface="Symbol" panose="05050102010706020507" pitchFamily="18" charset="2"/>
              <a:buChar char=""/>
              <a:tabLst>
                <a:tab pos="457200" algn="l"/>
              </a:tabLst>
            </a:pPr>
            <a:r>
              <a:rPr lang="fi-FI" spc="-30" dirty="0">
                <a:solidFill>
                  <a:srgbClr val="456A2C"/>
                </a:solidFill>
                <a:latin typeface="Glacial Indifference" panose="020B0604020202020204" charset="0"/>
                <a:ea typeface="MS Mincho" panose="02020609040205080304" pitchFamily="49" charset="-128"/>
                <a:cs typeface="Arial" panose="020B0604020202020204" pitchFamily="34" charset="0"/>
              </a:rPr>
              <a:t>tuotannon jätettä voidaan käyttää myös puupohjaisten levyjen valmistukseen tai moniin muihin,</a:t>
            </a:r>
          </a:p>
          <a:p>
            <a:pPr marL="342900" lvl="0" indent="-342900" algn="just">
              <a:spcAft>
                <a:spcPts val="0"/>
              </a:spcAft>
              <a:buFont typeface="Symbol" panose="05050102010706020507" pitchFamily="18" charset="2"/>
              <a:buChar char=""/>
              <a:tabLst>
                <a:tab pos="457200" algn="l"/>
              </a:tabLst>
            </a:pPr>
            <a:r>
              <a:rPr lang="fi-FI" spc="-30" dirty="0">
                <a:solidFill>
                  <a:srgbClr val="456A2C"/>
                </a:solidFill>
                <a:latin typeface="Glacial Indifference" panose="020B0604020202020204" charset="0"/>
                <a:ea typeface="MS Mincho" panose="02020609040205080304" pitchFamily="49" charset="-128"/>
                <a:cs typeface="Arial" panose="020B0604020202020204" pitchFamily="34" charset="0"/>
              </a:rPr>
              <a:t>puun käyttöiän päätyttyä se on 100 % biohajoavaa ja sitä voidaan käyttää polttoaineena.</a:t>
            </a:r>
            <a:endParaRPr lang="en-US" dirty="0">
              <a:solidFill>
                <a:srgbClr val="456A2C"/>
              </a:solidFill>
              <a:effectLst/>
              <a:latin typeface="Glacial Indifference" panose="020B0604020202020204" charset="0"/>
              <a:ea typeface="MS Mincho" panose="02020609040205080304" pitchFamily="49" charset="-128"/>
            </a:endParaRPr>
          </a:p>
        </p:txBody>
      </p:sp>
      <p:sp>
        <p:nvSpPr>
          <p:cNvPr id="14" name="Rectangle 13"/>
          <p:cNvSpPr/>
          <p:nvPr/>
        </p:nvSpPr>
        <p:spPr>
          <a:xfrm>
            <a:off x="9372600" y="3414413"/>
            <a:ext cx="2284408" cy="369332"/>
          </a:xfrm>
          <a:prstGeom prst="rect">
            <a:avLst/>
          </a:prstGeom>
        </p:spPr>
        <p:txBody>
          <a:bodyPr wrap="none">
            <a:spAutoFit/>
          </a:bodyPr>
          <a:lstStyle/>
          <a:p>
            <a:r>
              <a:rPr lang="en-US" spc="185" dirty="0">
                <a:solidFill>
                  <a:srgbClr val="456A2C"/>
                </a:solidFill>
                <a:latin typeface="Arial Black" panose="020B0A04020102020204" pitchFamily="34" charset="0"/>
              </a:rPr>
              <a:t>TERÄSBETONI</a:t>
            </a:r>
          </a:p>
        </p:txBody>
      </p:sp>
      <p:sp>
        <p:nvSpPr>
          <p:cNvPr id="15" name="Rectangle 14"/>
          <p:cNvSpPr/>
          <p:nvPr/>
        </p:nvSpPr>
        <p:spPr>
          <a:xfrm>
            <a:off x="12954000" y="3414413"/>
            <a:ext cx="2598147" cy="369332"/>
          </a:xfrm>
          <a:prstGeom prst="rect">
            <a:avLst/>
          </a:prstGeom>
        </p:spPr>
        <p:txBody>
          <a:bodyPr wrap="none">
            <a:spAutoFit/>
          </a:bodyPr>
          <a:lstStyle/>
          <a:p>
            <a:r>
              <a:rPr lang="en-US" spc="185" dirty="0">
                <a:solidFill>
                  <a:srgbClr val="456A2C"/>
                </a:solidFill>
                <a:latin typeface="Arial Black" panose="020B0A04020102020204" pitchFamily="34" charset="0"/>
              </a:rPr>
              <a:t>RAKENNETERÄS</a:t>
            </a:r>
          </a:p>
        </p:txBody>
      </p:sp>
      <p:sp>
        <p:nvSpPr>
          <p:cNvPr id="16" name="Rectangle 15"/>
          <p:cNvSpPr/>
          <p:nvPr/>
        </p:nvSpPr>
        <p:spPr>
          <a:xfrm>
            <a:off x="15925800" y="3441239"/>
            <a:ext cx="807272" cy="369332"/>
          </a:xfrm>
          <a:prstGeom prst="rect">
            <a:avLst/>
          </a:prstGeom>
        </p:spPr>
        <p:txBody>
          <a:bodyPr wrap="none">
            <a:spAutoFit/>
          </a:bodyPr>
          <a:lstStyle/>
          <a:p>
            <a:r>
              <a:rPr lang="en-US" spc="185" dirty="0">
                <a:solidFill>
                  <a:srgbClr val="456A2C"/>
                </a:solidFill>
                <a:latin typeface="Arial Black" panose="020B0A04020102020204" pitchFamily="34" charset="0"/>
              </a:rPr>
              <a:t>PUU</a:t>
            </a:r>
          </a:p>
        </p:txBody>
      </p:sp>
      <p:pic>
        <p:nvPicPr>
          <p:cNvPr id="17" name="Picture 16" descr="Fiber-Reinforced Concrete | CivilDigital |"/>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84360" y="3792349"/>
            <a:ext cx="1259840" cy="1008000"/>
          </a:xfrm>
          <a:prstGeom prst="rect">
            <a:avLst/>
          </a:prstGeom>
          <a:noFill/>
          <a:ln>
            <a:noFill/>
          </a:ln>
        </p:spPr>
      </p:pic>
      <p:pic>
        <p:nvPicPr>
          <p:cNvPr id="18" name="Picture 17" descr="UPB Group - From agreement until completion in 13th months | Facebook"/>
          <p:cNvPicPr/>
          <p:nvPr/>
        </p:nvPicPr>
        <p:blipFill>
          <a:blip r:embed="rId3">
            <a:extLst>
              <a:ext uri="{28A0092B-C50C-407E-A947-70E740481C1C}">
                <a14:useLocalDpi xmlns:a14="http://schemas.microsoft.com/office/drawing/2010/main" val="0"/>
              </a:ext>
            </a:extLst>
          </a:blip>
          <a:srcRect/>
          <a:stretch>
            <a:fillRect/>
          </a:stretch>
        </p:blipFill>
        <p:spPr bwMode="auto">
          <a:xfrm>
            <a:off x="13030200" y="3810571"/>
            <a:ext cx="1439545" cy="1008000"/>
          </a:xfrm>
          <a:prstGeom prst="rect">
            <a:avLst/>
          </a:prstGeom>
          <a:noFill/>
          <a:ln>
            <a:noFill/>
          </a:ln>
        </p:spPr>
      </p:pic>
      <p:pic>
        <p:nvPicPr>
          <p:cNvPr id="19" name="Picture 18" descr="Peilāns: We plan to develop large-sized wooden construction in Latvia and  around Europe"/>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078200" y="3783745"/>
            <a:ext cx="1439545" cy="1008000"/>
          </a:xfrm>
          <a:prstGeom prst="rect">
            <a:avLst/>
          </a:prstGeom>
          <a:noFill/>
          <a:ln>
            <a:noFill/>
          </a:ln>
        </p:spPr>
      </p:pic>
      <p:sp>
        <p:nvSpPr>
          <p:cNvPr id="20" name="Rectangle 19"/>
          <p:cNvSpPr/>
          <p:nvPr/>
        </p:nvSpPr>
        <p:spPr>
          <a:xfrm>
            <a:off x="9448800" y="4870520"/>
            <a:ext cx="3161173" cy="3108543"/>
          </a:xfrm>
          <a:prstGeom prst="rect">
            <a:avLst/>
          </a:prstGeom>
        </p:spPr>
        <p:txBody>
          <a:bodyPr wrap="square">
            <a:spAutoFit/>
          </a:bodyPr>
          <a:lstStyle/>
          <a:p>
            <a:pPr>
              <a:spcAft>
                <a:spcPts val="0"/>
              </a:spcAft>
            </a:pPr>
            <a:r>
              <a:rPr lang="en-US" sz="1400" u="sng" kern="1000" spc="-30" dirty="0" err="1">
                <a:solidFill>
                  <a:srgbClr val="456A2C"/>
                </a:solidFill>
                <a:latin typeface="Glacial Indifference" panose="020B0604020202020204" charset="0"/>
                <a:ea typeface="Calibri" panose="020F0502020204030204" pitchFamily="34" charset="0"/>
                <a:cs typeface="Arial" panose="020B0604020202020204" pitchFamily="34" charset="0"/>
              </a:rPr>
              <a:t>Hyödyt</a:t>
            </a:r>
            <a:r>
              <a:rPr lang="en-US" sz="1400" u="sng" kern="1000" spc="-30" dirty="0">
                <a:solidFill>
                  <a:srgbClr val="456A2C"/>
                </a:solidFill>
                <a:latin typeface="Glacial Indifference" panose="020B0604020202020204" charset="0"/>
                <a:ea typeface="Calibri" panose="020F0502020204030204" pitchFamily="34" charset="0"/>
                <a:cs typeface="Arial" panose="020B0604020202020204" pitchFamily="34" charset="0"/>
              </a:rPr>
              <a:t>:</a:t>
            </a:r>
            <a:endParaRPr lang="en-US" sz="1400" u="sng" kern="1000" dirty="0">
              <a:solidFill>
                <a:srgbClr val="456A2C"/>
              </a:solidFill>
              <a:latin typeface="Glacial Indifference" panose="020B0604020202020204" charset="0"/>
              <a:ea typeface="Calibri" panose="020F0502020204030204" pitchFamily="34" charset="0"/>
              <a:cs typeface="Angsana New" panose="02020603050405020304" pitchFamily="18" charset="-34"/>
            </a:endParaRPr>
          </a:p>
          <a:p>
            <a:pPr marL="185738" lvl="0" indent="-185738">
              <a:spcAft>
                <a:spcPts val="0"/>
              </a:spcAft>
              <a:buFont typeface="Symbol" panose="05050102010706020507" pitchFamily="18" charset="2"/>
              <a:buChar char=""/>
            </a:pPr>
            <a:r>
              <a:rPr lang="fi-FI" sz="1400" kern="1000" spc="-30" dirty="0">
                <a:solidFill>
                  <a:srgbClr val="456A2C"/>
                </a:solidFill>
                <a:latin typeface="Glacial Indifference" panose="020B0604020202020204" charset="0"/>
                <a:ea typeface="Calibri" panose="020F0502020204030204" pitchFamily="34" charset="0"/>
                <a:cs typeface="Arial" panose="020B0604020202020204" pitchFamily="34" charset="0"/>
              </a:rPr>
              <a:t>puristus- ja vetolujuus,</a:t>
            </a:r>
          </a:p>
          <a:p>
            <a:pPr marL="185738" lvl="0" indent="-185738">
              <a:spcAft>
                <a:spcPts val="0"/>
              </a:spcAft>
              <a:buFont typeface="Symbol" panose="05050102010706020507" pitchFamily="18" charset="2"/>
              <a:buChar char=""/>
            </a:pPr>
            <a:r>
              <a:rPr lang="fi-FI" sz="1400" kern="1000" spc="-30" dirty="0">
                <a:solidFill>
                  <a:srgbClr val="456A2C"/>
                </a:solidFill>
                <a:latin typeface="Glacial Indifference" panose="020B0604020202020204" charset="0"/>
                <a:ea typeface="Calibri" panose="020F0502020204030204" pitchFamily="34" charset="0"/>
                <a:cs typeface="Arial" panose="020B0604020202020204" pitchFamily="34" charset="0"/>
              </a:rPr>
              <a:t>Tulenkestävä,</a:t>
            </a:r>
          </a:p>
          <a:p>
            <a:pPr marL="185738" lvl="0" indent="-185738">
              <a:spcAft>
                <a:spcPts val="0"/>
              </a:spcAft>
              <a:buFont typeface="Symbol" panose="05050102010706020507" pitchFamily="18" charset="2"/>
              <a:buChar char=""/>
            </a:pPr>
            <a:r>
              <a:rPr lang="fi-FI" sz="1400" kern="1000" spc="-30" dirty="0">
                <a:solidFill>
                  <a:srgbClr val="456A2C"/>
                </a:solidFill>
                <a:latin typeface="Glacial Indifference" panose="020B0604020202020204" charset="0"/>
                <a:ea typeface="Calibri" panose="020F0502020204030204" pitchFamily="34" charset="0"/>
                <a:cs typeface="Arial" panose="020B0604020202020204" pitchFamily="34" charset="0"/>
              </a:rPr>
              <a:t>Kestävyys,</a:t>
            </a:r>
          </a:p>
          <a:p>
            <a:pPr marL="185738" lvl="0" indent="-185738">
              <a:spcAft>
                <a:spcPts val="0"/>
              </a:spcAft>
              <a:buFont typeface="Symbol" panose="05050102010706020507" pitchFamily="18" charset="2"/>
              <a:buChar char=""/>
            </a:pPr>
            <a:r>
              <a:rPr lang="fi-FI" sz="1400" kern="1000" spc="-30" dirty="0">
                <a:solidFill>
                  <a:srgbClr val="456A2C"/>
                </a:solidFill>
                <a:latin typeface="Glacial Indifference" panose="020B0604020202020204" charset="0"/>
                <a:ea typeface="Calibri" panose="020F0502020204030204" pitchFamily="34" charset="0"/>
                <a:cs typeface="Arial" panose="020B0604020202020204" pitchFamily="34" charset="0"/>
              </a:rPr>
              <a:t>rakenteissa, kuten perustukset, padot, laiturit jne. taloudellisin rakennusmateriaali,</a:t>
            </a:r>
          </a:p>
          <a:p>
            <a:pPr marL="185738" lvl="0" indent="-185738">
              <a:spcAft>
                <a:spcPts val="0"/>
              </a:spcAft>
              <a:buFont typeface="Symbol" panose="05050102010706020507" pitchFamily="18" charset="2"/>
              <a:buChar char=""/>
            </a:pPr>
            <a:r>
              <a:rPr lang="fi-FI" sz="1400" kern="1000" spc="-30" dirty="0">
                <a:solidFill>
                  <a:srgbClr val="456A2C"/>
                </a:solidFill>
                <a:latin typeface="Glacial Indifference" panose="020B0604020202020204" charset="0"/>
                <a:ea typeface="Calibri" panose="020F0502020204030204" pitchFamily="34" charset="0"/>
                <a:cs typeface="Arial" panose="020B0604020202020204" pitchFamily="34" charset="0"/>
              </a:rPr>
              <a:t>käyttäjäystävällisyys.</a:t>
            </a:r>
            <a:r>
              <a:rPr lang="en-US" sz="1400" kern="1000" spc="-30" dirty="0">
                <a:solidFill>
                  <a:srgbClr val="456A2C"/>
                </a:solidFill>
                <a:latin typeface="Glacial Indifference" panose="020B0604020202020204" charset="0"/>
                <a:ea typeface="Calibri" panose="020F0502020204030204" pitchFamily="34" charset="0"/>
                <a:cs typeface="Arial" panose="020B0604020202020204" pitchFamily="34" charset="0"/>
              </a:rPr>
              <a:t> </a:t>
            </a:r>
          </a:p>
          <a:p>
            <a:pPr lvl="0">
              <a:spcAft>
                <a:spcPts val="0"/>
              </a:spcAft>
            </a:pPr>
            <a:r>
              <a:rPr lang="en-US" sz="1400" u="sng" kern="1000" spc="-30" dirty="0" err="1">
                <a:solidFill>
                  <a:srgbClr val="456A2C"/>
                </a:solidFill>
                <a:latin typeface="Glacial Indifference" panose="020B0604020202020204" charset="0"/>
                <a:ea typeface="Calibri" panose="020F0502020204030204" pitchFamily="34" charset="0"/>
                <a:cs typeface="Arial" panose="020B0604020202020204" pitchFamily="34" charset="0"/>
              </a:rPr>
              <a:t>Haitat</a:t>
            </a:r>
            <a:r>
              <a:rPr lang="en-US" sz="1400" u="sng" kern="1000" spc="-30" dirty="0">
                <a:solidFill>
                  <a:srgbClr val="456A2C"/>
                </a:solidFill>
                <a:latin typeface="Glacial Indifference" panose="020B0604020202020204" charset="0"/>
                <a:ea typeface="Calibri" panose="020F0502020204030204" pitchFamily="34" charset="0"/>
                <a:cs typeface="Arial" panose="020B0604020202020204" pitchFamily="34" charset="0"/>
              </a:rPr>
              <a:t>:</a:t>
            </a:r>
            <a:endParaRPr lang="en-US" sz="1400" u="sng" kern="1000" dirty="0">
              <a:solidFill>
                <a:srgbClr val="456A2C"/>
              </a:solidFill>
              <a:latin typeface="Glacial Indifference" panose="020B0604020202020204" charset="0"/>
              <a:ea typeface="Calibri" panose="020F0502020204030204" pitchFamily="34" charset="0"/>
              <a:cs typeface="Angsana New" panose="02020603050405020304" pitchFamily="18" charset="-34"/>
            </a:endParaRPr>
          </a:p>
          <a:p>
            <a:pPr marL="185738" lvl="0" indent="-185738">
              <a:spcAft>
                <a:spcPts val="0"/>
              </a:spcAft>
              <a:buFont typeface="Symbol" panose="05050102010706020507" pitchFamily="18" charset="2"/>
              <a:buChar char=""/>
            </a:pPr>
            <a:r>
              <a:rPr lang="fi-FI" sz="1400" kern="1000" spc="-30" dirty="0">
                <a:solidFill>
                  <a:srgbClr val="456A2C"/>
                </a:solidFill>
                <a:latin typeface="Glacial Indifference" panose="020B0604020202020204" charset="0"/>
                <a:ea typeface="Calibri" panose="020F0502020204030204" pitchFamily="34" charset="0"/>
                <a:cs typeface="Arial" panose="020B0604020202020204" pitchFamily="34" charset="0"/>
              </a:rPr>
              <a:t>pitkäaikaissäilytys,</a:t>
            </a:r>
          </a:p>
          <a:p>
            <a:pPr marL="185738" lvl="0" indent="-185738">
              <a:spcAft>
                <a:spcPts val="0"/>
              </a:spcAft>
              <a:buFont typeface="Symbol" panose="05050102010706020507" pitchFamily="18" charset="2"/>
              <a:buChar char=""/>
            </a:pPr>
            <a:r>
              <a:rPr lang="fi-FI" sz="1400" kern="1000" spc="-30" dirty="0">
                <a:solidFill>
                  <a:srgbClr val="456A2C"/>
                </a:solidFill>
                <a:latin typeface="Glacial Indifference" panose="020B0604020202020204" charset="0"/>
                <a:ea typeface="Calibri" panose="020F0502020204030204" pitchFamily="34" charset="0"/>
                <a:cs typeface="Arial" panose="020B0604020202020204" pitchFamily="34" charset="0"/>
              </a:rPr>
              <a:t>kovettumisaika,</a:t>
            </a:r>
          </a:p>
          <a:p>
            <a:pPr marL="185738" lvl="0" indent="-185738">
              <a:spcAft>
                <a:spcPts val="0"/>
              </a:spcAft>
              <a:buFont typeface="Symbol" panose="05050102010706020507" pitchFamily="18" charset="2"/>
              <a:buChar char=""/>
            </a:pPr>
            <a:r>
              <a:rPr lang="fi-FI" sz="1400" kern="1000" spc="-30" dirty="0">
                <a:solidFill>
                  <a:srgbClr val="456A2C"/>
                </a:solidFill>
                <a:latin typeface="Glacial Indifference" panose="020B0604020202020204" charset="0"/>
                <a:ea typeface="Calibri" panose="020F0502020204030204" pitchFamily="34" charset="0"/>
                <a:cs typeface="Arial" panose="020B0604020202020204" pitchFamily="34" charset="0"/>
              </a:rPr>
              <a:t>kustannukset,</a:t>
            </a:r>
          </a:p>
          <a:p>
            <a:pPr marL="185738" lvl="0" indent="-185738">
              <a:spcAft>
                <a:spcPts val="0"/>
              </a:spcAft>
              <a:buFont typeface="Symbol" panose="05050102010706020507" pitchFamily="18" charset="2"/>
              <a:buChar char=""/>
            </a:pPr>
            <a:r>
              <a:rPr lang="fi-FI" sz="1400" kern="1000" spc="-30" dirty="0">
                <a:solidFill>
                  <a:srgbClr val="456A2C"/>
                </a:solidFill>
                <a:latin typeface="Glacial Indifference" panose="020B0604020202020204" charset="0"/>
                <a:ea typeface="Calibri" panose="020F0502020204030204" pitchFamily="34" charset="0"/>
                <a:cs typeface="Arial" panose="020B0604020202020204" pitchFamily="34" charset="0"/>
              </a:rPr>
              <a:t>kutistuminen (aiheuttaa halkeamien kehittymistä ja lujuuden menetystä).</a:t>
            </a:r>
          </a:p>
        </p:txBody>
      </p:sp>
      <p:sp>
        <p:nvSpPr>
          <p:cNvPr id="21" name="Rectangle 20"/>
          <p:cNvSpPr/>
          <p:nvPr/>
        </p:nvSpPr>
        <p:spPr>
          <a:xfrm>
            <a:off x="12954000" y="4904244"/>
            <a:ext cx="2785264" cy="2246769"/>
          </a:xfrm>
          <a:prstGeom prst="rect">
            <a:avLst/>
          </a:prstGeom>
        </p:spPr>
        <p:txBody>
          <a:bodyPr wrap="square">
            <a:spAutoFit/>
          </a:bodyPr>
          <a:lstStyle/>
          <a:p>
            <a:pPr>
              <a:spcAft>
                <a:spcPts val="0"/>
              </a:spcAft>
            </a:pPr>
            <a:r>
              <a:rPr lang="en-US" sz="1400" u="sng" kern="1000" spc="-30" dirty="0" err="1">
                <a:solidFill>
                  <a:srgbClr val="456A2C"/>
                </a:solidFill>
                <a:latin typeface="Glacial Indifference" panose="020B0604020202020204" charset="0"/>
                <a:ea typeface="Calibri" panose="020F0502020204030204" pitchFamily="34" charset="0"/>
                <a:cs typeface="Arial" panose="020B0604020202020204" pitchFamily="34" charset="0"/>
              </a:rPr>
              <a:t>Hyödyt</a:t>
            </a:r>
            <a:r>
              <a:rPr lang="en-US" sz="1400" u="sng" kern="1000" spc="-30" dirty="0">
                <a:solidFill>
                  <a:srgbClr val="456A2C"/>
                </a:solidFill>
                <a:latin typeface="Glacial Indifference" panose="020B0604020202020204" charset="0"/>
                <a:ea typeface="Calibri" panose="020F0502020204030204" pitchFamily="34" charset="0"/>
                <a:cs typeface="Arial" panose="020B0604020202020204" pitchFamily="34" charset="0"/>
              </a:rPr>
              <a:t>:</a:t>
            </a:r>
            <a:endParaRPr lang="en-US" sz="1400" u="sng" kern="1000" dirty="0">
              <a:solidFill>
                <a:srgbClr val="456A2C"/>
              </a:solidFill>
              <a:latin typeface="Glacial Indifference" panose="020B0604020202020204" charset="0"/>
              <a:ea typeface="Calibri" panose="020F0502020204030204" pitchFamily="34" charset="0"/>
              <a:cs typeface="Angsana New" panose="02020603050405020304" pitchFamily="18" charset="-34"/>
            </a:endParaRPr>
          </a:p>
          <a:p>
            <a:pPr marL="185738" lvl="0" indent="-185738">
              <a:spcAft>
                <a:spcPts val="0"/>
              </a:spcAft>
              <a:buFont typeface="Symbol" panose="05050102010706020507" pitchFamily="18" charset="2"/>
              <a:buChar char=""/>
            </a:pPr>
            <a:r>
              <a:rPr lang="en-US" sz="1400" kern="1000" spc="-30" dirty="0" err="1">
                <a:solidFill>
                  <a:srgbClr val="456A2C"/>
                </a:solidFill>
                <a:latin typeface="Glacial Indifference" panose="020B0604020202020204" charset="0"/>
                <a:ea typeface="Calibri" panose="020F0502020204030204" pitchFamily="34" charset="0"/>
                <a:cs typeface="Arial" panose="020B0604020202020204" pitchFamily="34" charset="0"/>
              </a:rPr>
              <a:t>teräksellä</a:t>
            </a:r>
            <a:r>
              <a:rPr lang="en-US" sz="1400" kern="1000" spc="-30" dirty="0">
                <a:solidFill>
                  <a:srgbClr val="456A2C"/>
                </a:solidFill>
                <a:latin typeface="Glacial Indifference" panose="020B0604020202020204" charset="0"/>
                <a:ea typeface="Calibri" panose="020F0502020204030204" pitchFamily="34" charset="0"/>
                <a:cs typeface="Arial" panose="020B0604020202020204" pitchFamily="34" charset="0"/>
              </a:rPr>
              <a:t> on </a:t>
            </a:r>
            <a:r>
              <a:rPr lang="en-US" sz="1400" kern="1000" spc="-30" dirty="0" err="1">
                <a:solidFill>
                  <a:srgbClr val="456A2C"/>
                </a:solidFill>
                <a:latin typeface="Glacial Indifference" panose="020B0604020202020204" charset="0"/>
                <a:ea typeface="Calibri" panose="020F0502020204030204" pitchFamily="34" charset="0"/>
                <a:cs typeface="Arial" panose="020B0604020202020204" pitchFamily="34" charset="0"/>
              </a:rPr>
              <a:t>korkea</a:t>
            </a:r>
            <a:r>
              <a:rPr lang="en-US" sz="1400" kern="1000" spc="-30" dirty="0">
                <a:solidFill>
                  <a:srgbClr val="456A2C"/>
                </a:solidFill>
                <a:latin typeface="Glacial Indifference" panose="020B0604020202020204" charset="0"/>
                <a:ea typeface="Calibri" panose="020F0502020204030204" pitchFamily="34" charset="0"/>
                <a:cs typeface="Arial" panose="020B0604020202020204" pitchFamily="34" charset="0"/>
              </a:rPr>
              <a:t> </a:t>
            </a:r>
            <a:r>
              <a:rPr lang="en-US" sz="1400" kern="1000" spc="-30" dirty="0" err="1">
                <a:solidFill>
                  <a:srgbClr val="456A2C"/>
                </a:solidFill>
                <a:latin typeface="Glacial Indifference" panose="020B0604020202020204" charset="0"/>
                <a:ea typeface="Calibri" panose="020F0502020204030204" pitchFamily="34" charset="0"/>
                <a:cs typeface="Arial" panose="020B0604020202020204" pitchFamily="34" charset="0"/>
              </a:rPr>
              <a:t>lujuussuhde</a:t>
            </a:r>
            <a:r>
              <a:rPr lang="en-US" sz="1400" kern="1000" spc="-30" dirty="0">
                <a:solidFill>
                  <a:srgbClr val="456A2C"/>
                </a:solidFill>
                <a:latin typeface="Glacial Indifference" panose="020B0604020202020204" charset="0"/>
                <a:ea typeface="Calibri" panose="020F0502020204030204" pitchFamily="34" charset="0"/>
                <a:cs typeface="Arial" panose="020B0604020202020204" pitchFamily="34" charset="0"/>
              </a:rPr>
              <a:t>,</a:t>
            </a:r>
          </a:p>
          <a:p>
            <a:pPr marL="185738" lvl="0" indent="-185738">
              <a:spcAft>
                <a:spcPts val="0"/>
              </a:spcAft>
              <a:buFont typeface="Symbol" panose="05050102010706020507" pitchFamily="18" charset="2"/>
              <a:buChar char=""/>
            </a:pPr>
            <a:r>
              <a:rPr lang="en-US" sz="1400" kern="1000" spc="-30" dirty="0" err="1">
                <a:solidFill>
                  <a:srgbClr val="456A2C"/>
                </a:solidFill>
                <a:latin typeface="Glacial Indifference" panose="020B0604020202020204" charset="0"/>
                <a:ea typeface="Calibri" panose="020F0502020204030204" pitchFamily="34" charset="0"/>
                <a:cs typeface="Arial" panose="020B0604020202020204" pitchFamily="34" charset="0"/>
              </a:rPr>
              <a:t>sitkeys</a:t>
            </a:r>
            <a:r>
              <a:rPr lang="en-US" sz="1400" kern="1000" spc="-30" dirty="0">
                <a:solidFill>
                  <a:srgbClr val="456A2C"/>
                </a:solidFill>
                <a:latin typeface="Glacial Indifference" panose="020B0604020202020204" charset="0"/>
                <a:ea typeface="Calibri" panose="020F0502020204030204" pitchFamily="34" charset="0"/>
                <a:cs typeface="Arial" panose="020B0604020202020204" pitchFamily="34" charset="0"/>
              </a:rPr>
              <a:t>,</a:t>
            </a:r>
          </a:p>
          <a:p>
            <a:pPr marL="185738" lvl="0" indent="-185738">
              <a:spcAft>
                <a:spcPts val="0"/>
              </a:spcAft>
              <a:buFont typeface="Symbol" panose="05050102010706020507" pitchFamily="18" charset="2"/>
              <a:buChar char=""/>
            </a:pPr>
            <a:r>
              <a:rPr lang="en-US" sz="1400" kern="1000" spc="-30" dirty="0" err="1">
                <a:solidFill>
                  <a:srgbClr val="456A2C"/>
                </a:solidFill>
                <a:latin typeface="Glacial Indifference" panose="020B0604020202020204" charset="0"/>
                <a:ea typeface="Calibri" panose="020F0502020204030204" pitchFamily="34" charset="0"/>
                <a:cs typeface="Arial" panose="020B0604020202020204" pitchFamily="34" charset="0"/>
              </a:rPr>
              <a:t>korjauksen</a:t>
            </a:r>
            <a:r>
              <a:rPr lang="en-US" sz="1400" kern="1000" spc="-30" dirty="0">
                <a:solidFill>
                  <a:srgbClr val="456A2C"/>
                </a:solidFill>
                <a:latin typeface="Glacial Indifference" panose="020B0604020202020204" charset="0"/>
                <a:ea typeface="Calibri" panose="020F0502020204030204" pitchFamily="34" charset="0"/>
                <a:cs typeface="Arial" panose="020B0604020202020204" pitchFamily="34" charset="0"/>
              </a:rPr>
              <a:t> </a:t>
            </a:r>
            <a:r>
              <a:rPr lang="en-US" sz="1400" kern="1000" spc="-30" dirty="0" err="1">
                <a:solidFill>
                  <a:srgbClr val="456A2C"/>
                </a:solidFill>
                <a:latin typeface="Glacial Indifference" panose="020B0604020202020204" charset="0"/>
                <a:ea typeface="Calibri" panose="020F0502020204030204" pitchFamily="34" charset="0"/>
                <a:cs typeface="Arial" panose="020B0604020202020204" pitchFamily="34" charset="0"/>
              </a:rPr>
              <a:t>helppous</a:t>
            </a:r>
            <a:r>
              <a:rPr lang="en-US" sz="1400" kern="1000" spc="-30" dirty="0">
                <a:solidFill>
                  <a:srgbClr val="456A2C"/>
                </a:solidFill>
                <a:latin typeface="Glacial Indifference" panose="020B0604020202020204" charset="0"/>
                <a:ea typeface="Calibri" panose="020F0502020204030204" pitchFamily="34" charset="0"/>
                <a:cs typeface="Arial" panose="020B0604020202020204" pitchFamily="34" charset="0"/>
              </a:rPr>
              <a:t>,</a:t>
            </a:r>
          </a:p>
          <a:p>
            <a:pPr marL="185738" lvl="0" indent="-185738">
              <a:spcAft>
                <a:spcPts val="0"/>
              </a:spcAft>
              <a:buFont typeface="Symbol" panose="05050102010706020507" pitchFamily="18" charset="2"/>
              <a:buChar char=""/>
            </a:pPr>
            <a:r>
              <a:rPr lang="en-US" sz="1400" kern="1000" spc="-30" dirty="0" err="1">
                <a:solidFill>
                  <a:srgbClr val="456A2C"/>
                </a:solidFill>
                <a:latin typeface="Glacial Indifference" panose="020B0604020202020204" charset="0"/>
                <a:ea typeface="Calibri" panose="020F0502020204030204" pitchFamily="34" charset="0"/>
                <a:cs typeface="Arial" panose="020B0604020202020204" pitchFamily="34" charset="0"/>
              </a:rPr>
              <a:t>olemassa</a:t>
            </a:r>
            <a:r>
              <a:rPr lang="en-US" sz="1400" kern="1000" spc="-30" dirty="0">
                <a:solidFill>
                  <a:srgbClr val="456A2C"/>
                </a:solidFill>
                <a:latin typeface="Glacial Indifference" panose="020B0604020202020204" charset="0"/>
                <a:ea typeface="Calibri" panose="020F0502020204030204" pitchFamily="34" charset="0"/>
                <a:cs typeface="Arial" panose="020B0604020202020204" pitchFamily="34" charset="0"/>
              </a:rPr>
              <a:t> </a:t>
            </a:r>
            <a:r>
              <a:rPr lang="en-US" sz="1400" kern="1000" spc="-30" dirty="0" err="1">
                <a:solidFill>
                  <a:srgbClr val="456A2C"/>
                </a:solidFill>
                <a:latin typeface="Glacial Indifference" panose="020B0604020202020204" charset="0"/>
                <a:ea typeface="Calibri" panose="020F0502020204030204" pitchFamily="34" charset="0"/>
                <a:cs typeface="Arial" panose="020B0604020202020204" pitchFamily="34" charset="0"/>
              </a:rPr>
              <a:t>olevien</a:t>
            </a:r>
            <a:r>
              <a:rPr lang="en-US" sz="1400" kern="1000" spc="-30" dirty="0">
                <a:solidFill>
                  <a:srgbClr val="456A2C"/>
                </a:solidFill>
                <a:latin typeface="Glacial Indifference" panose="020B0604020202020204" charset="0"/>
                <a:ea typeface="Calibri" panose="020F0502020204030204" pitchFamily="34" charset="0"/>
                <a:cs typeface="Arial" panose="020B0604020202020204" pitchFamily="34" charset="0"/>
              </a:rPr>
              <a:t> </a:t>
            </a:r>
            <a:r>
              <a:rPr lang="en-US" sz="1400" kern="1000" spc="-30" dirty="0" err="1">
                <a:solidFill>
                  <a:srgbClr val="456A2C"/>
                </a:solidFill>
                <a:latin typeface="Glacial Indifference" panose="020B0604020202020204" charset="0"/>
                <a:ea typeface="Calibri" panose="020F0502020204030204" pitchFamily="34" charset="0"/>
                <a:cs typeface="Arial" panose="020B0604020202020204" pitchFamily="34" charset="0"/>
              </a:rPr>
              <a:t>rakenteiden</a:t>
            </a:r>
            <a:r>
              <a:rPr lang="en-US" sz="1400" kern="1000" spc="-30" dirty="0">
                <a:solidFill>
                  <a:srgbClr val="456A2C"/>
                </a:solidFill>
                <a:latin typeface="Glacial Indifference" panose="020B0604020202020204" charset="0"/>
                <a:ea typeface="Calibri" panose="020F0502020204030204" pitchFamily="34" charset="0"/>
                <a:cs typeface="Arial" panose="020B0604020202020204" pitchFamily="34" charset="0"/>
              </a:rPr>
              <a:t> </a:t>
            </a:r>
            <a:r>
              <a:rPr lang="en-US" sz="1400" kern="1000" spc="-30" dirty="0" err="1">
                <a:solidFill>
                  <a:srgbClr val="456A2C"/>
                </a:solidFill>
                <a:latin typeface="Glacial Indifference" panose="020B0604020202020204" charset="0"/>
                <a:ea typeface="Calibri" panose="020F0502020204030204" pitchFamily="34" charset="0"/>
                <a:cs typeface="Arial" panose="020B0604020202020204" pitchFamily="34" charset="0"/>
              </a:rPr>
              <a:t>laajentaminen</a:t>
            </a:r>
            <a:r>
              <a:rPr lang="en-US" sz="1400" kern="1000" spc="-30" dirty="0">
                <a:solidFill>
                  <a:srgbClr val="456A2C"/>
                </a:solidFill>
                <a:latin typeface="Glacial Indifference" panose="020B0604020202020204" charset="0"/>
                <a:ea typeface="Calibri" panose="020F0502020204030204" pitchFamily="34" charset="0"/>
                <a:cs typeface="Arial" panose="020B0604020202020204" pitchFamily="34" charset="0"/>
              </a:rPr>
              <a:t>.</a:t>
            </a:r>
            <a:endParaRPr lang="en-US" sz="1400" kern="1000" dirty="0">
              <a:solidFill>
                <a:srgbClr val="456A2C"/>
              </a:solidFill>
              <a:latin typeface="Glacial Indifference" panose="020B0604020202020204" charset="0"/>
              <a:ea typeface="Calibri" panose="020F0502020204030204" pitchFamily="34" charset="0"/>
              <a:cs typeface="Angsana New" panose="02020603050405020304" pitchFamily="18" charset="-34"/>
            </a:endParaRPr>
          </a:p>
          <a:p>
            <a:pPr>
              <a:spcAft>
                <a:spcPts val="0"/>
              </a:spcAft>
            </a:pPr>
            <a:r>
              <a:rPr lang="en-US" sz="1400" u="sng" kern="1000" spc="-30" dirty="0" err="1">
                <a:solidFill>
                  <a:srgbClr val="456A2C"/>
                </a:solidFill>
                <a:latin typeface="Glacial Indifference" panose="020B0604020202020204" charset="0"/>
                <a:ea typeface="Calibri" panose="020F0502020204030204" pitchFamily="34" charset="0"/>
                <a:cs typeface="Arial" panose="020B0604020202020204" pitchFamily="34" charset="0"/>
              </a:rPr>
              <a:t>Haitat</a:t>
            </a:r>
            <a:r>
              <a:rPr lang="en-US" sz="1400" u="sng" kern="1000" spc="-30" dirty="0">
                <a:solidFill>
                  <a:srgbClr val="456A2C"/>
                </a:solidFill>
                <a:latin typeface="Glacial Indifference" panose="020B0604020202020204" charset="0"/>
                <a:ea typeface="Calibri" panose="020F0502020204030204" pitchFamily="34" charset="0"/>
                <a:cs typeface="Arial" panose="020B0604020202020204" pitchFamily="34" charset="0"/>
              </a:rPr>
              <a:t>:</a:t>
            </a:r>
            <a:endParaRPr lang="en-US" sz="1400" u="sng" kern="1000" dirty="0">
              <a:solidFill>
                <a:srgbClr val="456A2C"/>
              </a:solidFill>
              <a:latin typeface="Glacial Indifference" panose="020B0604020202020204" charset="0"/>
              <a:ea typeface="Calibri" panose="020F0502020204030204" pitchFamily="34" charset="0"/>
              <a:cs typeface="Angsana New" panose="02020603050405020304" pitchFamily="18" charset="-34"/>
            </a:endParaRPr>
          </a:p>
          <a:p>
            <a:pPr marL="185738" lvl="0" indent="-185738">
              <a:spcAft>
                <a:spcPts val="0"/>
              </a:spcAft>
              <a:buFont typeface="Symbol" panose="05050102010706020507" pitchFamily="18" charset="2"/>
              <a:buChar char=""/>
              <a:tabLst>
                <a:tab pos="457200" algn="l"/>
              </a:tabLst>
            </a:pPr>
            <a:r>
              <a:rPr lang="en-US" sz="1400" kern="1000" spc="-30" dirty="0" err="1">
                <a:solidFill>
                  <a:srgbClr val="456A2C"/>
                </a:solidFill>
                <a:latin typeface="Glacial Indifference" panose="020B0604020202020204" charset="0"/>
                <a:ea typeface="Calibri" panose="020F0502020204030204" pitchFamily="34" charset="0"/>
                <a:cs typeface="Arial" panose="020B0604020202020204" pitchFamily="34" charset="0"/>
              </a:rPr>
              <a:t>yleiset</a:t>
            </a:r>
            <a:r>
              <a:rPr lang="en-US" sz="1400" kern="1000" spc="-30" dirty="0">
                <a:solidFill>
                  <a:srgbClr val="456A2C"/>
                </a:solidFill>
                <a:latin typeface="Glacial Indifference" panose="020B0604020202020204" charset="0"/>
                <a:ea typeface="Calibri" panose="020F0502020204030204" pitchFamily="34" charset="0"/>
                <a:cs typeface="Arial" panose="020B0604020202020204" pitchFamily="34" charset="0"/>
              </a:rPr>
              <a:t> </a:t>
            </a:r>
            <a:r>
              <a:rPr lang="en-US" sz="1400" kern="1000" spc="-30" dirty="0" err="1">
                <a:solidFill>
                  <a:srgbClr val="456A2C"/>
                </a:solidFill>
                <a:latin typeface="Glacial Indifference" panose="020B0604020202020204" charset="0"/>
                <a:ea typeface="Calibri" panose="020F0502020204030204" pitchFamily="34" charset="0"/>
                <a:cs typeface="Arial" panose="020B0604020202020204" pitchFamily="34" charset="0"/>
              </a:rPr>
              <a:t>kustannukset</a:t>
            </a:r>
            <a:endParaRPr lang="en-US" sz="1400" kern="1000" spc="-30" dirty="0">
              <a:solidFill>
                <a:srgbClr val="456A2C"/>
              </a:solidFill>
              <a:latin typeface="Glacial Indifference" panose="020B0604020202020204" charset="0"/>
              <a:ea typeface="Calibri" panose="020F0502020204030204" pitchFamily="34" charset="0"/>
              <a:cs typeface="Arial" panose="020B0604020202020204" pitchFamily="34" charset="0"/>
            </a:endParaRPr>
          </a:p>
          <a:p>
            <a:pPr marL="185738" lvl="0" indent="-185738">
              <a:spcAft>
                <a:spcPts val="0"/>
              </a:spcAft>
              <a:buFont typeface="Symbol" panose="05050102010706020507" pitchFamily="18" charset="2"/>
              <a:buChar char=""/>
              <a:tabLst>
                <a:tab pos="457200" algn="l"/>
              </a:tabLst>
            </a:pPr>
            <a:r>
              <a:rPr lang="en-US" sz="1400" kern="1000" spc="-30" dirty="0" err="1">
                <a:solidFill>
                  <a:srgbClr val="456A2C"/>
                </a:solidFill>
                <a:latin typeface="Glacial Indifference" panose="020B0604020202020204" charset="0"/>
                <a:cs typeface="Arial" panose="020B0604020202020204" pitchFamily="34" charset="0"/>
              </a:rPr>
              <a:t>palonkestävyys</a:t>
            </a:r>
            <a:r>
              <a:rPr lang="en-US" sz="1400" kern="1000" spc="-30" dirty="0">
                <a:solidFill>
                  <a:srgbClr val="456A2C"/>
                </a:solidFill>
                <a:latin typeface="Glacial Indifference" panose="020B0604020202020204" charset="0"/>
                <a:cs typeface="Arial" panose="020B0604020202020204" pitchFamily="34" charset="0"/>
              </a:rPr>
              <a:t>,</a:t>
            </a:r>
          </a:p>
          <a:p>
            <a:pPr marL="185738" lvl="0" indent="-185738">
              <a:spcAft>
                <a:spcPts val="0"/>
              </a:spcAft>
              <a:buFont typeface="Symbol" panose="05050102010706020507" pitchFamily="18" charset="2"/>
              <a:buChar char=""/>
              <a:tabLst>
                <a:tab pos="457200" algn="l"/>
              </a:tabLst>
            </a:pPr>
            <a:r>
              <a:rPr lang="en-US" sz="1400" kern="1000" spc="-30" dirty="0" err="1">
                <a:solidFill>
                  <a:srgbClr val="456A2C"/>
                </a:solidFill>
                <a:latin typeface="Glacial Indifference" panose="020B0604020202020204" charset="0"/>
                <a:cs typeface="Arial" panose="020B0604020202020204" pitchFamily="34" charset="0"/>
              </a:rPr>
              <a:t>huolto</a:t>
            </a:r>
            <a:r>
              <a:rPr lang="en-US" sz="1400" kern="1000" spc="-30" dirty="0">
                <a:solidFill>
                  <a:srgbClr val="456A2C"/>
                </a:solidFill>
                <a:latin typeface="Glacial Indifference" panose="020B0604020202020204" charset="0"/>
                <a:cs typeface="Arial" panose="020B0604020202020204" pitchFamily="34" charset="0"/>
              </a:rPr>
              <a:t>.</a:t>
            </a:r>
            <a:endParaRPr lang="en-US" sz="1400" dirty="0">
              <a:solidFill>
                <a:srgbClr val="456A2C"/>
              </a:solidFill>
              <a:latin typeface="Glacial Indifference" panose="020B0604020202020204" charset="0"/>
            </a:endParaRPr>
          </a:p>
        </p:txBody>
      </p:sp>
      <p:sp>
        <p:nvSpPr>
          <p:cNvPr id="22" name="Rectangle 21"/>
          <p:cNvSpPr/>
          <p:nvPr/>
        </p:nvSpPr>
        <p:spPr>
          <a:xfrm>
            <a:off x="16002000" y="4922505"/>
            <a:ext cx="1957362" cy="3156120"/>
          </a:xfrm>
          <a:prstGeom prst="rect">
            <a:avLst/>
          </a:prstGeom>
        </p:spPr>
        <p:txBody>
          <a:bodyPr wrap="square">
            <a:spAutoFit/>
          </a:bodyPr>
          <a:lstStyle/>
          <a:p>
            <a:pPr algn="just">
              <a:spcAft>
                <a:spcPts val="0"/>
              </a:spcAft>
            </a:pPr>
            <a:r>
              <a:rPr lang="en-US" sz="1400" u="sng" kern="1000" spc="-30" dirty="0" err="1">
                <a:solidFill>
                  <a:srgbClr val="456A2C"/>
                </a:solidFill>
                <a:latin typeface="Glacial Indifference" panose="020B0604020202020204" charset="0"/>
                <a:ea typeface="Calibri" panose="020F0502020204030204" pitchFamily="34" charset="0"/>
                <a:cs typeface="Arial" panose="020B0604020202020204" pitchFamily="34" charset="0"/>
              </a:rPr>
              <a:t>Hyödyt</a:t>
            </a:r>
            <a:r>
              <a:rPr lang="en-US" sz="1400" u="sng" kern="1000" spc="-30" dirty="0">
                <a:solidFill>
                  <a:srgbClr val="456A2C"/>
                </a:solidFill>
                <a:latin typeface="Glacial Indifference" panose="020B0604020202020204" charset="0"/>
                <a:ea typeface="Calibri" panose="020F0502020204030204" pitchFamily="34" charset="0"/>
                <a:cs typeface="Arial" panose="020B0604020202020204" pitchFamily="34" charset="0"/>
              </a:rPr>
              <a:t>:</a:t>
            </a:r>
            <a:endParaRPr lang="en-US" sz="1400" u="sng" kern="1000" dirty="0">
              <a:solidFill>
                <a:srgbClr val="456A2C"/>
              </a:solidFill>
              <a:latin typeface="Glacial Indifference" panose="020B0604020202020204" charset="0"/>
              <a:ea typeface="Calibri" panose="020F0502020204030204" pitchFamily="34" charset="0"/>
              <a:cs typeface="Angsana New" panose="02020603050405020304" pitchFamily="18" charset="-34"/>
            </a:endParaRPr>
          </a:p>
          <a:p>
            <a:pPr marL="185738" lvl="0" indent="-185738" algn="just">
              <a:spcAft>
                <a:spcPts val="0"/>
              </a:spcAft>
              <a:buFont typeface="Symbol" panose="05050102010706020507" pitchFamily="18" charset="2"/>
              <a:buChar char=""/>
              <a:tabLst>
                <a:tab pos="457200" algn="l"/>
              </a:tabLst>
            </a:pPr>
            <a:r>
              <a:rPr lang="en-US" sz="1400" kern="1000" spc="-30" dirty="0" err="1">
                <a:solidFill>
                  <a:srgbClr val="456A2C"/>
                </a:solidFill>
                <a:latin typeface="Glacial Indifference" panose="020B0604020202020204" charset="0"/>
                <a:ea typeface="Calibri" panose="020F0502020204030204" pitchFamily="34" charset="0"/>
                <a:cs typeface="Arial" panose="020B0604020202020204" pitchFamily="34" charset="0"/>
              </a:rPr>
              <a:t>vetolujuus</a:t>
            </a:r>
            <a:r>
              <a:rPr lang="en-US" sz="1400" kern="1000" spc="-30" dirty="0">
                <a:solidFill>
                  <a:srgbClr val="456A2C"/>
                </a:solidFill>
                <a:latin typeface="Glacial Indifference" panose="020B0604020202020204" charset="0"/>
                <a:ea typeface="Calibri" panose="020F0502020204030204" pitchFamily="34" charset="0"/>
                <a:cs typeface="Arial" panose="020B0604020202020204" pitchFamily="34" charset="0"/>
              </a:rPr>
              <a:t> </a:t>
            </a:r>
            <a:r>
              <a:rPr lang="en-US" sz="1400" kern="1000" spc="-30" dirty="0" err="1">
                <a:solidFill>
                  <a:srgbClr val="456A2C"/>
                </a:solidFill>
                <a:latin typeface="Glacial Indifference" panose="020B0604020202020204" charset="0"/>
                <a:ea typeface="Calibri" panose="020F0502020204030204" pitchFamily="34" charset="0"/>
                <a:cs typeface="Arial" panose="020B0604020202020204" pitchFamily="34" charset="0"/>
              </a:rPr>
              <a:t>syiden</a:t>
            </a:r>
            <a:r>
              <a:rPr lang="en-US" sz="1400" kern="1000" spc="-30" dirty="0">
                <a:solidFill>
                  <a:srgbClr val="456A2C"/>
                </a:solidFill>
                <a:latin typeface="Glacial Indifference" panose="020B0604020202020204" charset="0"/>
                <a:ea typeface="Calibri" panose="020F0502020204030204" pitchFamily="34" charset="0"/>
                <a:cs typeface="Arial" panose="020B0604020202020204" pitchFamily="34" charset="0"/>
              </a:rPr>
              <a:t> </a:t>
            </a:r>
            <a:r>
              <a:rPr lang="en-US" sz="1400" kern="1000" spc="-30" dirty="0" err="1">
                <a:solidFill>
                  <a:srgbClr val="456A2C"/>
                </a:solidFill>
                <a:latin typeface="Glacial Indifference" panose="020B0604020202020204" charset="0"/>
                <a:ea typeface="Calibri" panose="020F0502020204030204" pitchFamily="34" charset="0"/>
                <a:cs typeface="Arial" panose="020B0604020202020204" pitchFamily="34" charset="0"/>
              </a:rPr>
              <a:t>suunnassa</a:t>
            </a:r>
            <a:r>
              <a:rPr lang="en-US" sz="1400" kern="1000" spc="-30" dirty="0">
                <a:solidFill>
                  <a:srgbClr val="456A2C"/>
                </a:solidFill>
                <a:latin typeface="Glacial Indifference" panose="020B0604020202020204" charset="0"/>
                <a:ea typeface="Calibri" panose="020F0502020204030204" pitchFamily="34" charset="0"/>
                <a:cs typeface="Arial" panose="020B0604020202020204" pitchFamily="34" charset="0"/>
              </a:rPr>
              <a:t>,</a:t>
            </a:r>
          </a:p>
          <a:p>
            <a:pPr marL="185738" lvl="0" indent="-185738" algn="just">
              <a:spcAft>
                <a:spcPts val="0"/>
              </a:spcAft>
              <a:buFont typeface="Symbol" panose="05050102010706020507" pitchFamily="18" charset="2"/>
              <a:buChar char=""/>
              <a:tabLst>
                <a:tab pos="457200" algn="l"/>
              </a:tabLst>
            </a:pPr>
            <a:r>
              <a:rPr lang="en-US" sz="1400" kern="1000" spc="-30" dirty="0" err="1">
                <a:solidFill>
                  <a:srgbClr val="456A2C"/>
                </a:solidFill>
                <a:latin typeface="Glacial Indifference" panose="020B0604020202020204" charset="0"/>
                <a:ea typeface="Calibri" panose="020F0502020204030204" pitchFamily="34" charset="0"/>
                <a:cs typeface="Arial" panose="020B0604020202020204" pitchFamily="34" charset="0"/>
              </a:rPr>
              <a:t>sähkö</a:t>
            </a:r>
            <a:r>
              <a:rPr lang="en-US" sz="1400" kern="1000" spc="-30" dirty="0">
                <a:solidFill>
                  <a:srgbClr val="456A2C"/>
                </a:solidFill>
                <a:latin typeface="Glacial Indifference" panose="020B0604020202020204" charset="0"/>
                <a:ea typeface="Calibri" panose="020F0502020204030204" pitchFamily="34" charset="0"/>
                <a:cs typeface="Arial" panose="020B0604020202020204" pitchFamily="34" charset="0"/>
              </a:rPr>
              <a:t>- ja </a:t>
            </a:r>
            <a:r>
              <a:rPr lang="en-US" sz="1400" kern="1000" spc="-30" dirty="0" err="1">
                <a:solidFill>
                  <a:srgbClr val="456A2C"/>
                </a:solidFill>
                <a:latin typeface="Glacial Indifference" panose="020B0604020202020204" charset="0"/>
                <a:ea typeface="Calibri" panose="020F0502020204030204" pitchFamily="34" charset="0"/>
                <a:cs typeface="Arial" panose="020B0604020202020204" pitchFamily="34" charset="0"/>
              </a:rPr>
              <a:t>lämmönkestävyys</a:t>
            </a:r>
            <a:r>
              <a:rPr lang="en-US" sz="1400" kern="1000" spc="-30" dirty="0">
                <a:solidFill>
                  <a:srgbClr val="456A2C"/>
                </a:solidFill>
                <a:latin typeface="Glacial Indifference" panose="020B0604020202020204" charset="0"/>
                <a:ea typeface="Calibri" panose="020F0502020204030204" pitchFamily="34" charset="0"/>
                <a:cs typeface="Arial" panose="020B0604020202020204" pitchFamily="34" charset="0"/>
              </a:rPr>
              <a:t>,</a:t>
            </a:r>
          </a:p>
          <a:p>
            <a:pPr marL="185738" lvl="0" indent="-185738" algn="just">
              <a:spcAft>
                <a:spcPts val="0"/>
              </a:spcAft>
              <a:buFont typeface="Symbol" panose="05050102010706020507" pitchFamily="18" charset="2"/>
              <a:buChar char=""/>
              <a:tabLst>
                <a:tab pos="457200" algn="l"/>
              </a:tabLst>
            </a:pPr>
            <a:r>
              <a:rPr lang="en-US" sz="1400" kern="1000" spc="-30" dirty="0" err="1">
                <a:solidFill>
                  <a:srgbClr val="456A2C"/>
                </a:solidFill>
                <a:latin typeface="Glacial Indifference" panose="020B0604020202020204" charset="0"/>
                <a:ea typeface="Calibri" panose="020F0502020204030204" pitchFamily="34" charset="0"/>
                <a:cs typeface="Arial" panose="020B0604020202020204" pitchFamily="34" charset="0"/>
              </a:rPr>
              <a:t>äänen</a:t>
            </a:r>
            <a:r>
              <a:rPr lang="en-US" sz="1400" kern="1000" spc="-30" dirty="0">
                <a:solidFill>
                  <a:srgbClr val="456A2C"/>
                </a:solidFill>
                <a:latin typeface="Glacial Indifference" panose="020B0604020202020204" charset="0"/>
                <a:ea typeface="Calibri" panose="020F0502020204030204" pitchFamily="34" charset="0"/>
                <a:cs typeface="Arial" panose="020B0604020202020204" pitchFamily="34" charset="0"/>
              </a:rPr>
              <a:t> </a:t>
            </a:r>
            <a:r>
              <a:rPr lang="en-US" sz="1400" kern="1000" spc="-30" dirty="0" err="1">
                <a:solidFill>
                  <a:srgbClr val="456A2C"/>
                </a:solidFill>
                <a:latin typeface="Glacial Indifference" panose="020B0604020202020204" charset="0"/>
                <a:ea typeface="Calibri" panose="020F0502020204030204" pitchFamily="34" charset="0"/>
                <a:cs typeface="Arial" panose="020B0604020202020204" pitchFamily="34" charset="0"/>
              </a:rPr>
              <a:t>vaimentaminen</a:t>
            </a:r>
            <a:r>
              <a:rPr lang="en-US" sz="1400" kern="1000" spc="-30" dirty="0">
                <a:solidFill>
                  <a:srgbClr val="456A2C"/>
                </a:solidFill>
                <a:latin typeface="Glacial Indifference" panose="020B0604020202020204" charset="0"/>
                <a:ea typeface="Calibri" panose="020F0502020204030204" pitchFamily="34" charset="0"/>
                <a:cs typeface="Arial" panose="020B0604020202020204" pitchFamily="34" charset="0"/>
              </a:rPr>
              <a:t>,</a:t>
            </a:r>
          </a:p>
          <a:p>
            <a:pPr marL="185738" lvl="0" indent="-185738" algn="just">
              <a:spcAft>
                <a:spcPts val="0"/>
              </a:spcAft>
              <a:buFont typeface="Symbol" panose="05050102010706020507" pitchFamily="18" charset="2"/>
              <a:buChar char=""/>
              <a:tabLst>
                <a:tab pos="457200" algn="l"/>
              </a:tabLst>
            </a:pPr>
            <a:r>
              <a:rPr lang="en-US" sz="1400" kern="1000" spc="-30" dirty="0" err="1">
                <a:solidFill>
                  <a:srgbClr val="456A2C"/>
                </a:solidFill>
                <a:latin typeface="Glacial Indifference" panose="020B0604020202020204" charset="0"/>
                <a:ea typeface="Calibri" panose="020F0502020204030204" pitchFamily="34" charset="0"/>
                <a:cs typeface="Arial" panose="020B0604020202020204" pitchFamily="34" charset="0"/>
              </a:rPr>
              <a:t>paikallisesti</a:t>
            </a:r>
            <a:r>
              <a:rPr lang="en-US" sz="1400" kern="1000" spc="-30" dirty="0">
                <a:solidFill>
                  <a:srgbClr val="456A2C"/>
                </a:solidFill>
                <a:latin typeface="Glacial Indifference" panose="020B0604020202020204" charset="0"/>
                <a:ea typeface="Calibri" panose="020F0502020204030204" pitchFamily="34" charset="0"/>
                <a:cs typeface="Arial" panose="020B0604020202020204" pitchFamily="34" charset="0"/>
              </a:rPr>
              <a:t> </a:t>
            </a:r>
            <a:r>
              <a:rPr lang="en-US" sz="1400" kern="1000" spc="-30" dirty="0" err="1">
                <a:solidFill>
                  <a:srgbClr val="456A2C"/>
                </a:solidFill>
                <a:latin typeface="Glacial Indifference" panose="020B0604020202020204" charset="0"/>
                <a:ea typeface="Calibri" panose="020F0502020204030204" pitchFamily="34" charset="0"/>
                <a:cs typeface="Arial" panose="020B0604020202020204" pitchFamily="34" charset="0"/>
              </a:rPr>
              <a:t>hankittu</a:t>
            </a:r>
            <a:r>
              <a:rPr lang="en-US" sz="1400" kern="1000" spc="-30" dirty="0">
                <a:solidFill>
                  <a:srgbClr val="456A2C"/>
                </a:solidFill>
                <a:latin typeface="Glacial Indifference" panose="020B0604020202020204" charset="0"/>
                <a:ea typeface="Calibri" panose="020F0502020204030204" pitchFamily="34" charset="0"/>
                <a:cs typeface="Arial" panose="020B0604020202020204" pitchFamily="34" charset="0"/>
              </a:rPr>
              <a:t>,</a:t>
            </a:r>
          </a:p>
          <a:p>
            <a:pPr marL="185738" lvl="0" indent="-185738" algn="just">
              <a:spcAft>
                <a:spcPts val="0"/>
              </a:spcAft>
              <a:buFont typeface="Symbol" panose="05050102010706020507" pitchFamily="18" charset="2"/>
              <a:buChar char=""/>
              <a:tabLst>
                <a:tab pos="457200" algn="l"/>
              </a:tabLst>
            </a:pPr>
            <a:r>
              <a:rPr lang="en-US" sz="1400" kern="1000" spc="-30" dirty="0" err="1">
                <a:solidFill>
                  <a:srgbClr val="456A2C"/>
                </a:solidFill>
                <a:latin typeface="Glacial Indifference" panose="020B0604020202020204" charset="0"/>
                <a:ea typeface="Calibri" panose="020F0502020204030204" pitchFamily="34" charset="0"/>
                <a:cs typeface="Arial" panose="020B0604020202020204" pitchFamily="34" charset="0"/>
              </a:rPr>
              <a:t>ympäristöyställinen</a:t>
            </a:r>
            <a:r>
              <a:rPr lang="en-US" sz="1400" kern="1000" spc="-30" dirty="0">
                <a:solidFill>
                  <a:srgbClr val="456A2C"/>
                </a:solidFill>
                <a:latin typeface="Glacial Indifference" panose="020B0604020202020204" charset="0"/>
                <a:ea typeface="Calibri" panose="020F0502020204030204" pitchFamily="34" charset="0"/>
                <a:cs typeface="Arial" panose="020B0604020202020204" pitchFamily="34" charset="0"/>
              </a:rPr>
              <a:t>.</a:t>
            </a:r>
            <a:endParaRPr lang="en-US" sz="1400" kern="1000" dirty="0">
              <a:solidFill>
                <a:srgbClr val="456A2C"/>
              </a:solidFill>
              <a:latin typeface="Glacial Indifference" panose="020B0604020202020204" charset="0"/>
              <a:ea typeface="Calibri" panose="020F0502020204030204" pitchFamily="34" charset="0"/>
              <a:cs typeface="Angsana New" panose="02020603050405020304" pitchFamily="18" charset="-34"/>
            </a:endParaRPr>
          </a:p>
          <a:p>
            <a:pPr algn="just">
              <a:spcAft>
                <a:spcPts val="0"/>
              </a:spcAft>
            </a:pPr>
            <a:r>
              <a:rPr lang="en-US" sz="1400" u="sng" kern="1000" spc="-30" dirty="0" err="1">
                <a:solidFill>
                  <a:srgbClr val="456A2C"/>
                </a:solidFill>
                <a:latin typeface="Glacial Indifference" panose="020B0604020202020204" charset="0"/>
                <a:ea typeface="Calibri" panose="020F0502020204030204" pitchFamily="34" charset="0"/>
                <a:cs typeface="Arial" panose="020B0604020202020204" pitchFamily="34" charset="0"/>
              </a:rPr>
              <a:t>Haitat</a:t>
            </a:r>
            <a:r>
              <a:rPr lang="en-US" sz="1400" u="sng" kern="1000" spc="-30" dirty="0">
                <a:solidFill>
                  <a:srgbClr val="456A2C"/>
                </a:solidFill>
                <a:latin typeface="Glacial Indifference" panose="020B0604020202020204" charset="0"/>
                <a:ea typeface="Calibri" panose="020F0502020204030204" pitchFamily="34" charset="0"/>
                <a:cs typeface="Arial" panose="020B0604020202020204" pitchFamily="34" charset="0"/>
              </a:rPr>
              <a:t>:</a:t>
            </a:r>
            <a:endParaRPr lang="en-US" sz="1400" u="sng" kern="1000" dirty="0">
              <a:solidFill>
                <a:srgbClr val="456A2C"/>
              </a:solidFill>
              <a:latin typeface="Glacial Indifference" panose="020B0604020202020204" charset="0"/>
              <a:ea typeface="Calibri" panose="020F0502020204030204" pitchFamily="34" charset="0"/>
              <a:cs typeface="Angsana New" panose="02020603050405020304" pitchFamily="18" charset="-34"/>
            </a:endParaRPr>
          </a:p>
          <a:p>
            <a:pPr marL="185738" lvl="0" indent="-185738" algn="just">
              <a:lnSpc>
                <a:spcPct val="107000"/>
              </a:lnSpc>
              <a:spcAft>
                <a:spcPts val="0"/>
              </a:spcAft>
              <a:buFont typeface="Symbol" panose="05050102010706020507" pitchFamily="18" charset="2"/>
              <a:buChar char=""/>
              <a:tabLst>
                <a:tab pos="457200" algn="l"/>
              </a:tabLst>
            </a:pPr>
            <a:r>
              <a:rPr lang="en-US" sz="1400" spc="-30" dirty="0" err="1">
                <a:solidFill>
                  <a:srgbClr val="456A2C"/>
                </a:solidFill>
                <a:latin typeface="Glacial Indifference" panose="020B0604020202020204" charset="0"/>
                <a:ea typeface="Calibri" panose="020F0502020204030204" pitchFamily="34" charset="0"/>
                <a:cs typeface="Arial" panose="020B0604020202020204" pitchFamily="34" charset="0"/>
              </a:rPr>
              <a:t>kutistuminen</a:t>
            </a:r>
            <a:r>
              <a:rPr lang="en-US" sz="1400" spc="-30" dirty="0">
                <a:solidFill>
                  <a:srgbClr val="456A2C"/>
                </a:solidFill>
                <a:latin typeface="Glacial Indifference" panose="020B0604020202020204" charset="0"/>
                <a:ea typeface="Calibri" panose="020F0502020204030204" pitchFamily="34" charset="0"/>
                <a:cs typeface="Arial" panose="020B0604020202020204" pitchFamily="34" charset="0"/>
              </a:rPr>
              <a:t> ja </a:t>
            </a:r>
            <a:r>
              <a:rPr lang="en-US" sz="1400" spc="-30" dirty="0" err="1">
                <a:solidFill>
                  <a:srgbClr val="456A2C"/>
                </a:solidFill>
                <a:latin typeface="Glacial Indifference" panose="020B0604020202020204" charset="0"/>
                <a:ea typeface="Calibri" panose="020F0502020204030204" pitchFamily="34" charset="0"/>
                <a:cs typeface="Arial" panose="020B0604020202020204" pitchFamily="34" charset="0"/>
              </a:rPr>
              <a:t>turpoaminen</a:t>
            </a:r>
            <a:r>
              <a:rPr lang="en-US" sz="1400" spc="-30" dirty="0">
                <a:solidFill>
                  <a:srgbClr val="456A2C"/>
                </a:solidFill>
                <a:latin typeface="Glacial Indifference" panose="020B0604020202020204" charset="0"/>
                <a:ea typeface="Calibri" panose="020F0502020204030204" pitchFamily="34" charset="0"/>
                <a:cs typeface="Arial" panose="020B0604020202020204" pitchFamily="34" charset="0"/>
              </a:rPr>
              <a:t>,</a:t>
            </a:r>
          </a:p>
          <a:p>
            <a:pPr marL="185738" lvl="0" indent="-185738" algn="just">
              <a:lnSpc>
                <a:spcPct val="107000"/>
              </a:lnSpc>
              <a:spcAft>
                <a:spcPts val="0"/>
              </a:spcAft>
              <a:buFont typeface="Symbol" panose="05050102010706020507" pitchFamily="18" charset="2"/>
              <a:buChar char=""/>
              <a:tabLst>
                <a:tab pos="457200" algn="l"/>
              </a:tabLst>
            </a:pPr>
            <a:r>
              <a:rPr lang="en-US" sz="1400" spc="-30" dirty="0" err="1">
                <a:solidFill>
                  <a:srgbClr val="456A2C"/>
                </a:solidFill>
                <a:latin typeface="Glacial Indifference" panose="020B0604020202020204" charset="0"/>
                <a:ea typeface="Calibri" panose="020F0502020204030204" pitchFamily="34" charset="0"/>
                <a:cs typeface="Arial" panose="020B0604020202020204" pitchFamily="34" charset="0"/>
              </a:rPr>
              <a:t>h</a:t>
            </a:r>
            <a:r>
              <a:rPr lang="en-US" sz="1400" spc="-30" dirty="0" err="1">
                <a:solidFill>
                  <a:srgbClr val="456A2C"/>
                </a:solidFill>
                <a:effectLst/>
                <a:latin typeface="Glacial Indifference" panose="020B0604020202020204" charset="0"/>
                <a:ea typeface="Calibri" panose="020F0502020204030204" pitchFamily="34" charset="0"/>
                <a:cs typeface="Arial" panose="020B0604020202020204" pitchFamily="34" charset="0"/>
              </a:rPr>
              <a:t>ygroskooppisuus</a:t>
            </a:r>
            <a:r>
              <a:rPr lang="en-US" sz="1400" spc="-30" dirty="0">
                <a:solidFill>
                  <a:srgbClr val="456A2C"/>
                </a:solidFill>
                <a:effectLst/>
                <a:latin typeface="Glacial Indifference" panose="020B0604020202020204" charset="0"/>
                <a:ea typeface="Calibri" panose="020F0502020204030204" pitchFamily="34" charset="0"/>
                <a:cs typeface="Arial" panose="020B0604020202020204" pitchFamily="34" charset="0"/>
              </a:rPr>
              <a:t>,</a:t>
            </a:r>
          </a:p>
          <a:p>
            <a:pPr marL="185738" lvl="0" indent="-185738" algn="just">
              <a:lnSpc>
                <a:spcPct val="107000"/>
              </a:lnSpc>
              <a:spcAft>
                <a:spcPts val="0"/>
              </a:spcAft>
              <a:buFont typeface="Symbol" panose="05050102010706020507" pitchFamily="18" charset="2"/>
              <a:buChar char=""/>
              <a:tabLst>
                <a:tab pos="457200" algn="l"/>
              </a:tabLst>
            </a:pPr>
            <a:r>
              <a:rPr lang="en-US" sz="1400" spc="-30" dirty="0" err="1">
                <a:solidFill>
                  <a:srgbClr val="456A2C"/>
                </a:solidFill>
                <a:latin typeface="Glacial Indifference" panose="020B0604020202020204" charset="0"/>
                <a:ea typeface="Calibri" panose="020F0502020204030204" pitchFamily="34" charset="0"/>
                <a:cs typeface="Arial" panose="020B0604020202020204" pitchFamily="34" charset="0"/>
              </a:rPr>
              <a:t>b</a:t>
            </a:r>
            <a:r>
              <a:rPr lang="en-US" sz="1400" spc="-30" dirty="0" err="1">
                <a:solidFill>
                  <a:srgbClr val="456A2C"/>
                </a:solidFill>
                <a:effectLst/>
                <a:latin typeface="Glacial Indifference" panose="020B0604020202020204" charset="0"/>
                <a:ea typeface="Calibri" panose="020F0502020204030204" pitchFamily="34" charset="0"/>
                <a:cs typeface="Arial" panose="020B0604020202020204" pitchFamily="34" charset="0"/>
              </a:rPr>
              <a:t>iologiset</a:t>
            </a:r>
            <a:r>
              <a:rPr lang="en-US" sz="1400" spc="-30" dirty="0">
                <a:solidFill>
                  <a:srgbClr val="456A2C"/>
                </a:solidFill>
                <a:effectLst/>
                <a:latin typeface="Glacial Indifference" panose="020B0604020202020204" charset="0"/>
                <a:ea typeface="Calibri" panose="020F0502020204030204" pitchFamily="34" charset="0"/>
                <a:cs typeface="Arial" panose="020B0604020202020204" pitchFamily="34" charset="0"/>
              </a:rPr>
              <a:t> </a:t>
            </a:r>
            <a:r>
              <a:rPr lang="en-US" sz="1400" spc="-30" dirty="0" err="1">
                <a:solidFill>
                  <a:srgbClr val="456A2C"/>
                </a:solidFill>
                <a:effectLst/>
                <a:latin typeface="Glacial Indifference" panose="020B0604020202020204" charset="0"/>
                <a:ea typeface="Calibri" panose="020F0502020204030204" pitchFamily="34" charset="0"/>
                <a:cs typeface="Arial" panose="020B0604020202020204" pitchFamily="34" charset="0"/>
              </a:rPr>
              <a:t>tekijät</a:t>
            </a:r>
            <a:r>
              <a:rPr lang="en-US" sz="1400" spc="-30" dirty="0">
                <a:solidFill>
                  <a:srgbClr val="456A2C"/>
                </a:solidFill>
                <a:effectLst/>
                <a:latin typeface="Glacial Indifference" panose="020B0604020202020204" charset="0"/>
                <a:ea typeface="Calibri" panose="020F0502020204030204" pitchFamily="34" charset="0"/>
                <a:cs typeface="Arial" panose="020B0604020202020204" pitchFamily="34" charset="0"/>
              </a:rPr>
              <a:t>.</a:t>
            </a:r>
            <a:endParaRPr lang="en-US" sz="1400" dirty="0">
              <a:solidFill>
                <a:srgbClr val="456A2C"/>
              </a:solidFill>
              <a:effectLst/>
              <a:latin typeface="Glacial Indifference" panose="020B0604020202020204" charset="0"/>
              <a:ea typeface="Calibri" panose="020F0502020204030204" pitchFamily="34" charset="0"/>
              <a:cs typeface="Angsana New" panose="02020603050405020304" pitchFamily="18" charset="-34"/>
            </a:endParaRPr>
          </a:p>
        </p:txBody>
      </p:sp>
      <p:pic>
        <p:nvPicPr>
          <p:cNvPr id="23" name="Picture 22" descr="C:\Users\Uldis\Pictures\klkl;.jpg"/>
          <p:cNvPicPr/>
          <p:nvPr/>
        </p:nvPicPr>
        <p:blipFill>
          <a:blip r:embed="rId5">
            <a:extLst>
              <a:ext uri="{28A0092B-C50C-407E-A947-70E740481C1C}">
                <a14:useLocalDpi xmlns:a14="http://schemas.microsoft.com/office/drawing/2010/main" val="0"/>
              </a:ext>
            </a:extLst>
          </a:blip>
          <a:srcRect/>
          <a:stretch>
            <a:fillRect/>
          </a:stretch>
        </p:blipFill>
        <p:spPr bwMode="auto">
          <a:xfrm>
            <a:off x="11479019" y="8305165"/>
            <a:ext cx="3715385" cy="1486535"/>
          </a:xfrm>
          <a:prstGeom prst="rect">
            <a:avLst/>
          </a:prstGeom>
          <a:noFill/>
          <a:ln>
            <a:noFill/>
          </a:ln>
        </p:spPr>
      </p:pic>
      <p:sp>
        <p:nvSpPr>
          <p:cNvPr id="24" name="Rectangle 23"/>
          <p:cNvSpPr/>
          <p:nvPr/>
        </p:nvSpPr>
        <p:spPr>
          <a:xfrm>
            <a:off x="11554332" y="8047910"/>
            <a:ext cx="3564758" cy="307777"/>
          </a:xfrm>
          <a:prstGeom prst="rect">
            <a:avLst/>
          </a:prstGeom>
        </p:spPr>
        <p:txBody>
          <a:bodyPr wrap="none">
            <a:spAutoFit/>
          </a:bodyPr>
          <a:lstStyle/>
          <a:p>
            <a:r>
              <a:rPr lang="en-US" sz="1400" b="1" kern="1000" spc="-30" dirty="0" err="1">
                <a:latin typeface="Glacial Indifference" panose="020B0604020202020204" charset="0"/>
                <a:ea typeface="Calibri" panose="020F0502020204030204" pitchFamily="34" charset="0"/>
                <a:cs typeface="Arial" panose="020B0604020202020204" pitchFamily="34" charset="0"/>
              </a:rPr>
              <a:t>Rakennusmateriaalien</a:t>
            </a:r>
            <a:r>
              <a:rPr lang="en-US" sz="1400" b="1" kern="1000" spc="-30" dirty="0">
                <a:latin typeface="Glacial Indifference" panose="020B0604020202020204" charset="0"/>
                <a:ea typeface="Calibri" panose="020F0502020204030204" pitchFamily="34" charset="0"/>
                <a:cs typeface="Arial" panose="020B0604020202020204" pitchFamily="34" charset="0"/>
              </a:rPr>
              <a:t> </a:t>
            </a:r>
            <a:r>
              <a:rPr lang="en-US" sz="1400" b="1" kern="1000" spc="-30" dirty="0" err="1">
                <a:latin typeface="Glacial Indifference" panose="020B0604020202020204" charset="0"/>
                <a:ea typeface="Calibri" panose="020F0502020204030204" pitchFamily="34" charset="0"/>
                <a:cs typeface="Arial" panose="020B0604020202020204" pitchFamily="34" charset="0"/>
              </a:rPr>
              <a:t>valmistuksen</a:t>
            </a:r>
            <a:r>
              <a:rPr lang="en-US" sz="1400" b="1" kern="1000" spc="-30" dirty="0">
                <a:latin typeface="Glacial Indifference" panose="020B0604020202020204" charset="0"/>
                <a:ea typeface="Calibri" panose="020F0502020204030204" pitchFamily="34" charset="0"/>
                <a:cs typeface="Arial" panose="020B0604020202020204" pitchFamily="34" charset="0"/>
              </a:rPr>
              <a:t> </a:t>
            </a:r>
            <a:r>
              <a:rPr lang="en-US" sz="1400" b="1" kern="1000" spc="-30" dirty="0" err="1">
                <a:latin typeface="Glacial Indifference" panose="020B0604020202020204" charset="0"/>
                <a:ea typeface="Calibri" panose="020F0502020204030204" pitchFamily="34" charset="0"/>
                <a:cs typeface="Arial" panose="020B0604020202020204" pitchFamily="34" charset="0"/>
              </a:rPr>
              <a:t>päästöt</a:t>
            </a:r>
            <a:endParaRPr lang="en-US" sz="1400" dirty="0">
              <a:latin typeface="Glacial Indifference" panose="020B0604020202020204" charset="0"/>
            </a:endParaRPr>
          </a:p>
        </p:txBody>
      </p:sp>
      <p:sp>
        <p:nvSpPr>
          <p:cNvPr id="25" name="Rectangle 24"/>
          <p:cNvSpPr/>
          <p:nvPr/>
        </p:nvSpPr>
        <p:spPr>
          <a:xfrm>
            <a:off x="1082040" y="9380093"/>
            <a:ext cx="9144000" cy="707886"/>
          </a:xfrm>
          <a:prstGeom prst="rect">
            <a:avLst/>
          </a:prstGeom>
        </p:spPr>
        <p:txBody>
          <a:bodyPr>
            <a:spAutoFit/>
          </a:bodyPr>
          <a:lstStyle/>
          <a:p>
            <a:pPr algn="just">
              <a:spcAft>
                <a:spcPts val="0"/>
              </a:spcAft>
            </a:pPr>
            <a:r>
              <a:rPr lang="en-US" sz="1000" kern="1000" dirty="0">
                <a:solidFill>
                  <a:schemeClr val="bg1"/>
                </a:solidFill>
                <a:latin typeface="Glacial Indifference" panose="020B0604020202020204" charset="0"/>
                <a:ea typeface="Calibri" panose="020F0502020204030204" pitchFamily="34" charset="0"/>
                <a:cs typeface="Arial" panose="020B0604020202020204" pitchFamily="34" charset="0"/>
              </a:rPr>
              <a:t>https://civildigital.com/fiber-reinforced-concrete/</a:t>
            </a:r>
            <a:endParaRPr lang="en-US" sz="1000" kern="1000" dirty="0">
              <a:solidFill>
                <a:schemeClr val="bg1"/>
              </a:solidFill>
              <a:latin typeface="Glacial Indifference" panose="020B0604020202020204" charset="0"/>
              <a:ea typeface="Calibri" panose="020F0502020204030204" pitchFamily="34" charset="0"/>
              <a:cs typeface="Angsana New" panose="02020603050405020304" pitchFamily="18" charset="-34"/>
            </a:endParaRPr>
          </a:p>
          <a:p>
            <a:r>
              <a:rPr lang="en-US" sz="1000" kern="1000" dirty="0">
                <a:solidFill>
                  <a:schemeClr val="bg1"/>
                </a:solidFill>
                <a:latin typeface="Glacial Indifference" panose="020B0604020202020204" charset="0"/>
                <a:ea typeface="Calibri" panose="020F0502020204030204" pitchFamily="34" charset="0"/>
                <a:cs typeface="Arial" panose="020B0604020202020204" pitchFamily="34" charset="0"/>
              </a:rPr>
              <a:t>www.upb.lv</a:t>
            </a:r>
            <a:r>
              <a:rPr lang="en-US" sz="1000" kern="1000" dirty="0">
                <a:solidFill>
                  <a:schemeClr val="bg1"/>
                </a:solidFill>
                <a:latin typeface="Glacial Indifference" panose="020B0604020202020204" charset="0"/>
                <a:ea typeface="Calibri" panose="020F0502020204030204" pitchFamily="34" charset="0"/>
                <a:cs typeface="Angsana New" panose="02020603050405020304" pitchFamily="18" charset="-34"/>
              </a:rPr>
              <a:t> </a:t>
            </a:r>
          </a:p>
          <a:p>
            <a:r>
              <a:rPr lang="en-US" sz="1000" dirty="0">
                <a:solidFill>
                  <a:schemeClr val="bg1"/>
                </a:solidFill>
                <a:latin typeface="Glacial Indifference" panose="020B0604020202020204" charset="0"/>
              </a:rPr>
              <a:t>www.iktk.lv</a:t>
            </a:r>
          </a:p>
          <a:p>
            <a:r>
              <a:rPr lang="en-US" sz="1000" dirty="0">
                <a:solidFill>
                  <a:schemeClr val="bg1"/>
                </a:solidFill>
                <a:latin typeface="Glacial Indifference" panose="020B0604020202020204" charset="0"/>
              </a:rPr>
              <a:t>https://www.swedishwood.com/wood-facts/about-wood/wood-and-the-environment/wood-is-a-sustainable-construction-material/</a:t>
            </a:r>
          </a:p>
        </p:txBody>
      </p:sp>
    </p:spTree>
    <p:extLst>
      <p:ext uri="{BB962C8B-B14F-4D97-AF65-F5344CB8AC3E}">
        <p14:creationId xmlns:p14="http://schemas.microsoft.com/office/powerpoint/2010/main" val="21123355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AutoShape 3"/>
          <p:cNvSpPr/>
          <p:nvPr/>
        </p:nvSpPr>
        <p:spPr>
          <a:xfrm>
            <a:off x="1028700" y="-335920"/>
            <a:ext cx="8385423" cy="10958840"/>
          </a:xfrm>
          <a:prstGeom prst="rect">
            <a:avLst/>
          </a:prstGeom>
          <a:solidFill>
            <a:srgbClr val="456A2C"/>
          </a:solidFill>
        </p:spPr>
        <p:txBody>
          <a:bodyPr/>
          <a:lstStyle/>
          <a:p>
            <a:endParaRPr lang="en-US" dirty="0"/>
          </a:p>
        </p:txBody>
      </p:sp>
      <p:sp>
        <p:nvSpPr>
          <p:cNvPr id="6" name="AutoShape 6"/>
          <p:cNvSpPr/>
          <p:nvPr/>
        </p:nvSpPr>
        <p:spPr>
          <a:xfrm>
            <a:off x="1028700" y="9252585"/>
            <a:ext cx="16230600" cy="38100"/>
          </a:xfrm>
          <a:prstGeom prst="rect">
            <a:avLst/>
          </a:prstGeom>
          <a:solidFill>
            <a:srgbClr val="52584D"/>
          </a:solidFill>
        </p:spPr>
      </p:sp>
      <p:grpSp>
        <p:nvGrpSpPr>
          <p:cNvPr id="7" name="Group 7"/>
          <p:cNvGrpSpPr/>
          <p:nvPr/>
        </p:nvGrpSpPr>
        <p:grpSpPr>
          <a:xfrm>
            <a:off x="1765204" y="957263"/>
            <a:ext cx="7491438" cy="5395808"/>
            <a:chOff x="-2" y="-95249"/>
            <a:chExt cx="9988583" cy="7194412"/>
          </a:xfrm>
        </p:grpSpPr>
        <p:sp>
          <p:nvSpPr>
            <p:cNvPr id="8" name="TextBox 8"/>
            <p:cNvSpPr txBox="1"/>
            <p:nvPr/>
          </p:nvSpPr>
          <p:spPr>
            <a:xfrm>
              <a:off x="-2" y="-95249"/>
              <a:ext cx="9736794" cy="4267835"/>
            </a:xfrm>
            <a:prstGeom prst="rect">
              <a:avLst/>
            </a:prstGeom>
          </p:spPr>
          <p:txBody>
            <a:bodyPr wrap="square" lIns="0" tIns="0" rIns="0" bIns="0" rtlCol="0" anchor="t">
              <a:spAutoFit/>
            </a:bodyPr>
            <a:lstStyle/>
            <a:p>
              <a:pPr algn="l">
                <a:lnSpc>
                  <a:spcPts val="8370"/>
                </a:lnSpc>
              </a:pPr>
              <a:r>
                <a:rPr lang="en-US" sz="4800" spc="310" dirty="0">
                  <a:solidFill>
                    <a:schemeClr val="bg1"/>
                  </a:solidFill>
                  <a:latin typeface="Arial Black" panose="020B0A04020102020204" pitchFamily="34" charset="0"/>
                </a:rPr>
                <a:t>LIIMATUT PUURAKENNEMATERIAALIT</a:t>
              </a:r>
            </a:p>
          </p:txBody>
        </p:sp>
        <p:sp>
          <p:nvSpPr>
            <p:cNvPr id="9" name="TextBox 9"/>
            <p:cNvSpPr txBox="1"/>
            <p:nvPr/>
          </p:nvSpPr>
          <p:spPr>
            <a:xfrm>
              <a:off x="-2" y="5457688"/>
              <a:ext cx="9988583" cy="1641475"/>
            </a:xfrm>
            <a:prstGeom prst="rect">
              <a:avLst/>
            </a:prstGeom>
          </p:spPr>
          <p:txBody>
            <a:bodyPr wrap="square" lIns="0" tIns="0" rIns="0" bIns="0" rtlCol="0" anchor="t">
              <a:spAutoFit/>
            </a:bodyPr>
            <a:lstStyle/>
            <a:p>
              <a:pPr algn="l">
                <a:lnSpc>
                  <a:spcPts val="4810"/>
                </a:lnSpc>
              </a:pPr>
              <a:r>
                <a:rPr lang="en-US" sz="3700" spc="185" dirty="0" err="1">
                  <a:solidFill>
                    <a:schemeClr val="bg1"/>
                  </a:solidFill>
                  <a:latin typeface="Arial Black" panose="020B0A04020102020204" pitchFamily="34" charset="0"/>
                </a:rPr>
                <a:t>Yleiskatsaus</a:t>
              </a:r>
              <a:endParaRPr lang="en-US" sz="3700" spc="185" dirty="0">
                <a:solidFill>
                  <a:schemeClr val="bg1"/>
                </a:solidFill>
                <a:latin typeface="Arial Black" panose="020B0A04020102020204" pitchFamily="34" charset="0"/>
              </a:endParaRPr>
            </a:p>
            <a:p>
              <a:pPr algn="l">
                <a:lnSpc>
                  <a:spcPts val="4810"/>
                </a:lnSpc>
              </a:pPr>
              <a:endParaRPr lang="en-US" sz="3700" spc="185" dirty="0">
                <a:solidFill>
                  <a:schemeClr val="bg1"/>
                </a:solidFill>
                <a:latin typeface="League Spartan"/>
              </a:endParaRPr>
            </a:p>
          </p:txBody>
        </p:sp>
      </p:grpSp>
      <p:sp>
        <p:nvSpPr>
          <p:cNvPr id="13" name="Θέση αριθμού διαφάνειας 12">
            <a:extLst>
              <a:ext uri="{FF2B5EF4-FFF2-40B4-BE49-F238E27FC236}">
                <a16:creationId xmlns:a16="http://schemas.microsoft.com/office/drawing/2014/main" id="{7EFA6B45-4A81-43D2-9CF3-2C413345447A}"/>
              </a:ext>
            </a:extLst>
          </p:cNvPr>
          <p:cNvSpPr txBox="1">
            <a:spLocks/>
          </p:cNvSpPr>
          <p:nvPr/>
        </p:nvSpPr>
        <p:spPr>
          <a:xfrm>
            <a:off x="15240" y="97759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D9D9D9"/>
                </a:solidFill>
                <a:latin typeface="Glacial Indifference"/>
              </a:rPr>
              <a:pPr algn="l"/>
              <a:t>5</a:t>
            </a:fld>
            <a:endParaRPr lang="en-US" sz="2400" spc="120" dirty="0">
              <a:solidFill>
                <a:srgbClr val="D9D9D9"/>
              </a:solidFill>
              <a:latin typeface="Glacial Indifference"/>
            </a:endParaRPr>
          </a:p>
        </p:txBody>
      </p:sp>
      <p:sp>
        <p:nvSpPr>
          <p:cNvPr id="11" name="TextBox 9"/>
          <p:cNvSpPr txBox="1"/>
          <p:nvPr/>
        </p:nvSpPr>
        <p:spPr>
          <a:xfrm>
            <a:off x="11125200" y="9690564"/>
            <a:ext cx="7162800" cy="399725"/>
          </a:xfrm>
          <a:prstGeom prst="rect">
            <a:avLst/>
          </a:prstGeom>
        </p:spPr>
        <p:txBody>
          <a:bodyPr wrap="square" lIns="0" tIns="0" rIns="0" bIns="0" rtlCol="0" anchor="t">
            <a:spAutoFit/>
          </a:bodyPr>
          <a:lstStyle/>
          <a:p>
            <a:pPr>
              <a:lnSpc>
                <a:spcPts val="3645"/>
              </a:lnSpc>
            </a:pPr>
            <a:r>
              <a:rPr lang="en-US" sz="1600" spc="80" dirty="0" err="1">
                <a:solidFill>
                  <a:srgbClr val="52584D"/>
                </a:solidFill>
                <a:latin typeface="Glacial Indifference"/>
              </a:rPr>
              <a:t>Luento</a:t>
            </a:r>
            <a:r>
              <a:rPr lang="en-US" sz="1600" spc="80" dirty="0">
                <a:solidFill>
                  <a:srgbClr val="52584D"/>
                </a:solidFill>
                <a:latin typeface="Glacial Indifference"/>
              </a:rPr>
              <a:t> 3</a:t>
            </a:r>
            <a:r>
              <a:rPr lang="en-US" sz="1600" spc="80" dirty="0">
                <a:latin typeface="Glacial Indifference"/>
              </a:rPr>
              <a:t>: </a:t>
            </a:r>
            <a:r>
              <a:rPr lang="en-US" sz="1600" dirty="0" err="1"/>
              <a:t>Puun</a:t>
            </a:r>
            <a:r>
              <a:rPr lang="en-US" sz="1600" dirty="0"/>
              <a:t> </a:t>
            </a:r>
            <a:r>
              <a:rPr lang="en-US" sz="1600" dirty="0" err="1"/>
              <a:t>saatavuus</a:t>
            </a:r>
            <a:r>
              <a:rPr lang="en-US" sz="1600" dirty="0"/>
              <a:t> ja </a:t>
            </a:r>
            <a:r>
              <a:rPr lang="en-US" sz="1600" dirty="0" err="1"/>
              <a:t>ympäristöystävällisyys</a:t>
            </a:r>
            <a:r>
              <a:rPr lang="en-US" sz="1600" dirty="0"/>
              <a:t> </a:t>
            </a:r>
            <a:r>
              <a:rPr lang="en-US" sz="1600" dirty="0" err="1"/>
              <a:t>rakennusmateriaalina</a:t>
            </a:r>
            <a:endParaRPr lang="en-US" sz="1600" spc="135" dirty="0">
              <a:latin typeface="Glacial Indifference"/>
            </a:endParaRPr>
          </a:p>
        </p:txBody>
      </p:sp>
      <p:sp>
        <p:nvSpPr>
          <p:cNvPr id="12" name="Rectangle 24"/>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pSp>
        <p:nvGrpSpPr>
          <p:cNvPr id="17" name="Organization Chart 15"/>
          <p:cNvGrpSpPr>
            <a:grpSpLocks noChangeAspect="1"/>
          </p:cNvGrpSpPr>
          <p:nvPr/>
        </p:nvGrpSpPr>
        <p:grpSpPr bwMode="auto">
          <a:xfrm>
            <a:off x="10030551" y="419100"/>
            <a:ext cx="7641020" cy="2474235"/>
            <a:chOff x="1634" y="4771"/>
            <a:chExt cx="7216" cy="2216"/>
          </a:xfrm>
        </p:grpSpPr>
        <p:cxnSp>
          <p:nvCxnSpPr>
            <p:cNvPr id="2070" name="_s2070"/>
            <p:cNvCxnSpPr>
              <a:cxnSpLocks noChangeShapeType="1"/>
              <a:stCxn id="21" idx="0"/>
              <a:endCxn id="18" idx="2"/>
            </p:cNvCxnSpPr>
            <p:nvPr/>
          </p:nvCxnSpPr>
          <p:spPr bwMode="auto">
            <a:xfrm rot="5400000" flipH="1">
              <a:off x="6322" y="4021"/>
              <a:ext cx="367" cy="2528"/>
            </a:xfrm>
            <a:prstGeom prst="bentConnector3">
              <a:avLst>
                <a:gd name="adj1" fmla="val 37500"/>
              </a:avLst>
            </a:prstGeom>
            <a:noFill/>
            <a:ln w="28575">
              <a:solidFill>
                <a:srgbClr val="000000"/>
              </a:solidFill>
              <a:miter lim="800000"/>
              <a:headEnd/>
              <a:tailEnd/>
            </a:ln>
            <a:extLst>
              <a:ext uri="{909E8E84-426E-40DD-AFC4-6F175D3DCCD1}">
                <a14:hiddenFill xmlns:a14="http://schemas.microsoft.com/office/drawing/2010/main">
                  <a:noFill/>
                </a14:hiddenFill>
              </a:ext>
            </a:extLst>
          </p:spPr>
        </p:cxnSp>
        <p:cxnSp>
          <p:nvCxnSpPr>
            <p:cNvPr id="2069" name="_s2069"/>
            <p:cNvCxnSpPr>
              <a:cxnSpLocks noChangeShapeType="1"/>
              <a:stCxn id="20" idx="0"/>
              <a:endCxn id="18" idx="2"/>
            </p:cNvCxnSpPr>
            <p:nvPr/>
          </p:nvCxnSpPr>
          <p:spPr bwMode="auto">
            <a:xfrm rot="16200000">
              <a:off x="5059" y="5284"/>
              <a:ext cx="367" cy="1"/>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2068" name="_s2068"/>
            <p:cNvCxnSpPr>
              <a:cxnSpLocks noChangeShapeType="1"/>
              <a:stCxn id="19" idx="0"/>
              <a:endCxn id="18" idx="2"/>
            </p:cNvCxnSpPr>
            <p:nvPr/>
          </p:nvCxnSpPr>
          <p:spPr bwMode="auto">
            <a:xfrm rot="16200000">
              <a:off x="3795" y="4021"/>
              <a:ext cx="367" cy="2527"/>
            </a:xfrm>
            <a:prstGeom prst="bentConnector3">
              <a:avLst>
                <a:gd name="adj1" fmla="val 37500"/>
              </a:avLst>
            </a:prstGeom>
            <a:noFill/>
            <a:ln w="28575">
              <a:solidFill>
                <a:srgbClr val="000000"/>
              </a:solidFill>
              <a:miter lim="800000"/>
              <a:headEnd/>
              <a:tailEnd/>
            </a:ln>
            <a:extLst>
              <a:ext uri="{909E8E84-426E-40DD-AFC4-6F175D3DCCD1}">
                <a14:hiddenFill xmlns:a14="http://schemas.microsoft.com/office/drawing/2010/main">
                  <a:noFill/>
                </a14:hiddenFill>
              </a:ext>
            </a:extLst>
          </p:spPr>
        </p:cxnSp>
        <p:sp>
          <p:nvSpPr>
            <p:cNvPr id="18" name="_s2067"/>
            <p:cNvSpPr>
              <a:spLocks noChangeArrowheads="1"/>
            </p:cNvSpPr>
            <p:nvPr/>
          </p:nvSpPr>
          <p:spPr bwMode="auto">
            <a:xfrm>
              <a:off x="4162" y="4771"/>
              <a:ext cx="2160" cy="330"/>
            </a:xfrm>
            <a:prstGeom prst="roundRect">
              <a:avLst>
                <a:gd name="adj" fmla="val 16667"/>
              </a:avLst>
            </a:prstGeom>
            <a:solidFill>
              <a:srgbClr val="C5E0B3"/>
            </a:solidFill>
            <a:ln w="9525">
              <a:solidFill>
                <a:srgbClr val="538135"/>
              </a:solidFill>
              <a:round/>
              <a:headEnd/>
              <a:tailEnd/>
            </a:ln>
          </p:spPr>
          <p:txBody>
            <a:bodyPr vert="horz" wrap="squar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err="1">
                  <a:ln>
                    <a:noFill/>
                  </a:ln>
                  <a:solidFill>
                    <a:schemeClr val="tx1"/>
                  </a:solidFill>
                  <a:effectLst/>
                  <a:latin typeface="Glacial Indifference" panose="020B0604020202020204" charset="0"/>
                  <a:ea typeface="Calibri" panose="020F0502020204030204" pitchFamily="34" charset="0"/>
                  <a:cs typeface="Angsana New" panose="02020603050405020304" pitchFamily="18" charset="-34"/>
                </a:rPr>
                <a:t>Puupohjaisten</a:t>
              </a:r>
              <a:r>
                <a:rPr kumimoji="0" lang="en-US" altLang="ja-JP" sz="1200" b="0" i="0" u="none" strike="noStrike" cap="none" normalizeH="0" baseline="0" dirty="0">
                  <a:ln>
                    <a:noFill/>
                  </a:ln>
                  <a:solidFill>
                    <a:schemeClr val="tx1"/>
                  </a:solidFill>
                  <a:effectLst/>
                  <a:latin typeface="Glacial Indifference" panose="020B0604020202020204" charset="0"/>
                  <a:ea typeface="Calibri" panose="020F0502020204030204" pitchFamily="34" charset="0"/>
                  <a:cs typeface="Angsana New" panose="02020603050405020304" pitchFamily="18" charset="-34"/>
                </a:rPr>
                <a:t> </a:t>
              </a:r>
              <a:r>
                <a:rPr kumimoji="0" lang="en-US" altLang="ja-JP" sz="1200" b="0" i="0" u="none" strike="noStrike" cap="none" normalizeH="0" baseline="0" dirty="0" err="1">
                  <a:ln>
                    <a:noFill/>
                  </a:ln>
                  <a:solidFill>
                    <a:schemeClr val="tx1"/>
                  </a:solidFill>
                  <a:effectLst/>
                  <a:latin typeface="Glacial Indifference" panose="020B0604020202020204" charset="0"/>
                  <a:ea typeface="Calibri" panose="020F0502020204030204" pitchFamily="34" charset="0"/>
                  <a:cs typeface="Angsana New" panose="02020603050405020304" pitchFamily="18" charset="-34"/>
                </a:rPr>
                <a:t>materiaalien</a:t>
              </a:r>
              <a:r>
                <a:rPr kumimoji="0" lang="en-US" altLang="ja-JP" sz="1200" b="0" i="0" u="none" strike="noStrike" cap="none" normalizeH="0" baseline="0" dirty="0">
                  <a:ln>
                    <a:noFill/>
                  </a:ln>
                  <a:solidFill>
                    <a:schemeClr val="tx1"/>
                  </a:solidFill>
                  <a:effectLst/>
                  <a:latin typeface="Glacial Indifference" panose="020B0604020202020204" charset="0"/>
                  <a:ea typeface="Calibri" panose="020F0502020204030204" pitchFamily="34" charset="0"/>
                  <a:cs typeface="Angsana New" panose="02020603050405020304" pitchFamily="18" charset="-34"/>
                </a:rPr>
                <a:t> </a:t>
              </a:r>
              <a:r>
                <a:rPr kumimoji="0" lang="en-US" altLang="ja-JP" sz="1200" b="0" i="0" u="none" strike="noStrike" cap="none" normalizeH="0" baseline="0" dirty="0" err="1">
                  <a:ln>
                    <a:noFill/>
                  </a:ln>
                  <a:solidFill>
                    <a:schemeClr val="tx1"/>
                  </a:solidFill>
                  <a:effectLst/>
                  <a:latin typeface="Glacial Indifference" panose="020B0604020202020204" charset="0"/>
                  <a:ea typeface="Calibri" panose="020F0502020204030204" pitchFamily="34" charset="0"/>
                  <a:cs typeface="Angsana New" panose="02020603050405020304" pitchFamily="18" charset="-34"/>
                </a:rPr>
                <a:t>sisältö</a:t>
              </a:r>
              <a:endParaRPr kumimoji="0" lang="en-US" altLang="ja-JP" sz="1200" b="0" i="0" u="none" strike="noStrike" cap="none" normalizeH="0" baseline="0" dirty="0">
                <a:ln>
                  <a:noFill/>
                </a:ln>
                <a:solidFill>
                  <a:schemeClr val="tx1"/>
                </a:solidFill>
                <a:effectLst/>
                <a:latin typeface="Glacial Indifference" panose="020B0604020202020204" charset="0"/>
              </a:endParaRPr>
            </a:p>
          </p:txBody>
        </p:sp>
        <p:sp>
          <p:nvSpPr>
            <p:cNvPr id="19" name="_s2066"/>
            <p:cNvSpPr>
              <a:spLocks noChangeArrowheads="1"/>
            </p:cNvSpPr>
            <p:nvPr/>
          </p:nvSpPr>
          <p:spPr bwMode="auto">
            <a:xfrm>
              <a:off x="1634" y="5469"/>
              <a:ext cx="2160" cy="729"/>
            </a:xfrm>
            <a:prstGeom prst="roundRect">
              <a:avLst>
                <a:gd name="adj" fmla="val 16667"/>
              </a:avLst>
            </a:prstGeom>
            <a:solidFill>
              <a:srgbClr val="C5E0B3"/>
            </a:solidFill>
            <a:ln w="9525">
              <a:solidFill>
                <a:srgbClr val="538135"/>
              </a:solidFill>
              <a:round/>
              <a:headEnd/>
              <a:tailEnd/>
            </a:ln>
          </p:spPr>
          <p:txBody>
            <a:bodyPr vert="horz" wrap="squar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err="1">
                  <a:ln>
                    <a:noFill/>
                  </a:ln>
                  <a:solidFill>
                    <a:schemeClr val="tx1"/>
                  </a:solidFill>
                  <a:effectLst/>
                  <a:latin typeface="Glacial Indifference" panose="020B0604020202020204" charset="0"/>
                  <a:ea typeface="Calibri" panose="020F0502020204030204" pitchFamily="34" charset="0"/>
                  <a:cs typeface="Angsana New" panose="02020603050405020304" pitchFamily="18" charset="-34"/>
                </a:rPr>
                <a:t>Puu</a:t>
              </a:r>
              <a:r>
                <a:rPr kumimoji="0" lang="en-US" altLang="ja-JP" sz="1200" b="0" i="0" u="none" strike="noStrike" cap="none" normalizeH="0" baseline="0" dirty="0">
                  <a:ln>
                    <a:noFill/>
                  </a:ln>
                  <a:solidFill>
                    <a:schemeClr val="tx1"/>
                  </a:solidFill>
                  <a:effectLst/>
                  <a:latin typeface="Glacial Indifference" panose="020B0604020202020204" charset="0"/>
                  <a:ea typeface="Calibri" panose="020F0502020204030204" pitchFamily="34" charset="0"/>
                  <a:cs typeface="Angsana New" panose="02020603050405020304" pitchFamily="18" charset="-34"/>
                </a:rPr>
                <a:t> tai </a:t>
              </a:r>
              <a:r>
                <a:rPr kumimoji="0" lang="en-US" altLang="ja-JP" sz="1200" b="0" i="0" u="none" strike="noStrike" cap="none" normalizeH="0" baseline="0" dirty="0" err="1">
                  <a:ln>
                    <a:noFill/>
                  </a:ln>
                  <a:solidFill>
                    <a:schemeClr val="tx1"/>
                  </a:solidFill>
                  <a:effectLst/>
                  <a:latin typeface="Glacial Indifference" panose="020B0604020202020204" charset="0"/>
                  <a:ea typeface="Calibri" panose="020F0502020204030204" pitchFamily="34" charset="0"/>
                  <a:cs typeface="Angsana New" panose="02020603050405020304" pitchFamily="18" charset="-34"/>
                </a:rPr>
                <a:t>muut</a:t>
              </a:r>
              <a:r>
                <a:rPr kumimoji="0" lang="en-US" altLang="ja-JP" sz="1200" b="0" i="0" u="none" strike="noStrike" cap="none" normalizeH="0" baseline="0" dirty="0">
                  <a:ln>
                    <a:noFill/>
                  </a:ln>
                  <a:solidFill>
                    <a:schemeClr val="tx1"/>
                  </a:solidFill>
                  <a:effectLst/>
                  <a:latin typeface="Glacial Indifference" panose="020B0604020202020204" charset="0"/>
                  <a:ea typeface="Calibri" panose="020F0502020204030204" pitchFamily="34" charset="0"/>
                  <a:cs typeface="Angsana New" panose="02020603050405020304" pitchFamily="18" charset="-34"/>
                </a:rPr>
                <a:t> </a:t>
              </a:r>
              <a:r>
                <a:rPr kumimoji="0" lang="en-US" altLang="ja-JP" sz="1200" b="0" i="0" u="none" strike="noStrike" cap="none" normalizeH="0" baseline="0" dirty="0" err="1">
                  <a:ln>
                    <a:noFill/>
                  </a:ln>
                  <a:solidFill>
                    <a:schemeClr val="tx1"/>
                  </a:solidFill>
                  <a:effectLst/>
                  <a:latin typeface="Glacial Indifference" panose="020B0604020202020204" charset="0"/>
                  <a:ea typeface="Calibri" panose="020F0502020204030204" pitchFamily="34" charset="0"/>
                  <a:cs typeface="Angsana New" panose="02020603050405020304" pitchFamily="18" charset="-34"/>
                </a:rPr>
                <a:t>puumateriaalit</a:t>
              </a:r>
              <a:endParaRPr kumimoji="0" lang="en-US" altLang="ja-JP" sz="1200" b="0" i="0" u="none" strike="noStrike" cap="none" normalizeH="0" baseline="0" dirty="0">
                <a:ln>
                  <a:noFill/>
                </a:ln>
                <a:solidFill>
                  <a:schemeClr val="tx1"/>
                </a:solidFill>
                <a:effectLst/>
                <a:latin typeface="Glacial Indifference" panose="020B0604020202020204" charset="0"/>
              </a:endParaRPr>
            </a:p>
          </p:txBody>
        </p:sp>
        <p:sp>
          <p:nvSpPr>
            <p:cNvPr id="20" name="_s2065"/>
            <p:cNvSpPr>
              <a:spLocks noChangeArrowheads="1"/>
            </p:cNvSpPr>
            <p:nvPr/>
          </p:nvSpPr>
          <p:spPr bwMode="auto">
            <a:xfrm>
              <a:off x="4158" y="5469"/>
              <a:ext cx="2168" cy="1518"/>
            </a:xfrm>
            <a:prstGeom prst="roundRect">
              <a:avLst>
                <a:gd name="adj" fmla="val 16667"/>
              </a:avLst>
            </a:prstGeom>
            <a:solidFill>
              <a:srgbClr val="C5E0B3"/>
            </a:solidFill>
            <a:ln w="9525">
              <a:solidFill>
                <a:srgbClr val="538135"/>
              </a:solidFill>
              <a:round/>
              <a:headEnd/>
              <a:tailEnd/>
            </a:ln>
          </p:spPr>
          <p:txBody>
            <a:bodyPr vert="horz" wrap="squar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err="1">
                  <a:ln>
                    <a:noFill/>
                  </a:ln>
                  <a:solidFill>
                    <a:schemeClr val="tx1"/>
                  </a:solidFill>
                  <a:effectLst/>
                  <a:latin typeface="Glacial Indifference" panose="020B0604020202020204" charset="0"/>
                  <a:ea typeface="Calibri" panose="020F0502020204030204" pitchFamily="34" charset="0"/>
                  <a:cs typeface="Angsana New" panose="02020603050405020304" pitchFamily="18" charset="-34"/>
                </a:rPr>
                <a:t>Liimat</a:t>
              </a:r>
              <a:endParaRPr kumimoji="0" lang="en-US" altLang="ja-JP" sz="1200" b="0" i="0" u="none" strike="noStrike" cap="none" normalizeH="0" baseline="0" dirty="0">
                <a:ln>
                  <a:noFill/>
                </a:ln>
                <a:solidFill>
                  <a:schemeClr val="tx1"/>
                </a:solidFill>
                <a:effectLst/>
                <a:latin typeface="Glacial Indifference" panose="020B0604020202020204" charset="0"/>
                <a:ea typeface="Calibri" panose="020F0502020204030204" pitchFamily="34" charset="0"/>
                <a:cs typeface="Angsana New" panose="02020603050405020304" pitchFamily="18" charset="-34"/>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err="1">
                  <a:ln>
                    <a:noFill/>
                  </a:ln>
                  <a:solidFill>
                    <a:schemeClr val="tx1"/>
                  </a:solidFill>
                  <a:effectLst/>
                  <a:latin typeface="Glacial Indifference" panose="020B0604020202020204" charset="0"/>
                  <a:ea typeface="Calibri" panose="020F0502020204030204" pitchFamily="34" charset="0"/>
                  <a:cs typeface="Angsana New" panose="02020603050405020304" pitchFamily="18" charset="-34"/>
                </a:rPr>
                <a:t>Synteettiset</a:t>
              </a:r>
              <a:r>
                <a:rPr kumimoji="0" lang="en-US" altLang="ja-JP" sz="1200" b="0" i="0" u="none" strike="noStrike" cap="none" normalizeH="0" baseline="0" dirty="0">
                  <a:ln>
                    <a:noFill/>
                  </a:ln>
                  <a:solidFill>
                    <a:schemeClr val="tx1"/>
                  </a:solidFill>
                  <a:effectLst/>
                  <a:latin typeface="Glacial Indifference" panose="020B0604020202020204" charset="0"/>
                  <a:ea typeface="Calibri" panose="020F0502020204030204" pitchFamily="34" charset="0"/>
                  <a:cs typeface="Angsana New" panose="02020603050405020304" pitchFamily="18" charset="-34"/>
                </a:rPr>
                <a:t> </a:t>
              </a:r>
              <a:r>
                <a:rPr kumimoji="0" lang="en-US" altLang="ja-JP" sz="1200" b="0" i="0" u="none" strike="noStrike" cap="none" normalizeH="0" baseline="0" dirty="0" err="1">
                  <a:ln>
                    <a:noFill/>
                  </a:ln>
                  <a:solidFill>
                    <a:schemeClr val="tx1"/>
                  </a:solidFill>
                  <a:effectLst/>
                  <a:latin typeface="Glacial Indifference" panose="020B0604020202020204" charset="0"/>
                  <a:ea typeface="Calibri" panose="020F0502020204030204" pitchFamily="34" charset="0"/>
                  <a:cs typeface="Angsana New" panose="02020603050405020304" pitchFamily="18" charset="-34"/>
                </a:rPr>
                <a:t>liimat</a:t>
              </a:r>
              <a:r>
                <a:rPr kumimoji="0" lang="en-US" altLang="ja-JP" sz="1200" b="0" i="0" u="none" strike="noStrike" cap="none" normalizeH="0" baseline="0" dirty="0">
                  <a:ln>
                    <a:noFill/>
                  </a:ln>
                  <a:solidFill>
                    <a:schemeClr val="tx1"/>
                  </a:solidFill>
                  <a:effectLst/>
                  <a:latin typeface="Glacial Indifference" panose="020B0604020202020204" charset="0"/>
                  <a:ea typeface="Calibri" panose="020F0502020204030204" pitchFamily="34" charset="0"/>
                  <a:cs typeface="Angsana New" panose="02020603050405020304" pitchFamily="18" charset="-34"/>
                </a:rPr>
                <a:t>, urea (</a:t>
              </a:r>
              <a:r>
                <a:rPr kumimoji="0" lang="en-US" altLang="ja-JP" sz="1200" b="0" i="0" u="none" strike="noStrike" cap="none" normalizeH="0" baseline="0" dirty="0" err="1">
                  <a:ln>
                    <a:noFill/>
                  </a:ln>
                  <a:solidFill>
                    <a:schemeClr val="tx1"/>
                  </a:solidFill>
                  <a:effectLst/>
                  <a:latin typeface="Glacial Indifference" panose="020B0604020202020204" charset="0"/>
                  <a:ea typeface="Calibri" panose="020F0502020204030204" pitchFamily="34" charset="0"/>
                  <a:cs typeface="Angsana New" panose="02020603050405020304" pitchFamily="18" charset="-34"/>
                </a:rPr>
                <a:t>formaldehydihartsi</a:t>
              </a:r>
              <a:r>
                <a:rPr kumimoji="0" lang="en-US" altLang="ja-JP" sz="1200" b="0" i="0" u="none" strike="noStrike" cap="none" normalizeH="0" baseline="0" dirty="0">
                  <a:ln>
                    <a:noFill/>
                  </a:ln>
                  <a:solidFill>
                    <a:schemeClr val="tx1"/>
                  </a:solidFill>
                  <a:effectLst/>
                  <a:latin typeface="Glacial Indifference" panose="020B0604020202020204" charset="0"/>
                  <a:ea typeface="Calibri" panose="020F0502020204030204" pitchFamily="34" charset="0"/>
                  <a:cs typeface="Angsana New" panose="02020603050405020304" pitchFamily="18" charset="-34"/>
                </a:rPr>
                <a:t>),</a:t>
              </a:r>
            </a:p>
            <a:p>
              <a:pPr marL="0" marR="0" lvl="0" indent="0"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err="1">
                  <a:ln>
                    <a:noFill/>
                  </a:ln>
                  <a:solidFill>
                    <a:schemeClr val="tx1"/>
                  </a:solidFill>
                  <a:effectLst/>
                  <a:latin typeface="Glacial Indifference" panose="020B0604020202020204" charset="0"/>
                  <a:ea typeface="Calibri" panose="020F0502020204030204" pitchFamily="34" charset="0"/>
                  <a:cs typeface="Angsana New" panose="02020603050405020304" pitchFamily="18" charset="-34"/>
                </a:rPr>
                <a:t>fenoli</a:t>
              </a:r>
              <a:r>
                <a:rPr kumimoji="0" lang="en-US" altLang="ja-JP" sz="1200" b="0" i="0" u="none" strike="noStrike" cap="none" normalizeH="0" baseline="0" dirty="0">
                  <a:ln>
                    <a:noFill/>
                  </a:ln>
                  <a:solidFill>
                    <a:schemeClr val="tx1"/>
                  </a:solidFill>
                  <a:effectLst/>
                  <a:latin typeface="Glacial Indifference" panose="020B0604020202020204" charset="0"/>
                  <a:ea typeface="Calibri" panose="020F0502020204030204" pitchFamily="34" charset="0"/>
                  <a:cs typeface="Angsana New" panose="02020603050405020304" pitchFamily="18" charset="-34"/>
                </a:rPr>
                <a:t> </a:t>
              </a:r>
              <a:r>
                <a:rPr kumimoji="0" lang="en-US" altLang="ja-JP" sz="1200" b="0" i="0" u="none" strike="noStrike" cap="none" normalizeH="0" baseline="0" dirty="0" err="1">
                  <a:ln>
                    <a:noFill/>
                  </a:ln>
                  <a:solidFill>
                    <a:schemeClr val="tx1"/>
                  </a:solidFill>
                  <a:effectLst/>
                  <a:latin typeface="Glacial Indifference" panose="020B0604020202020204" charset="0"/>
                  <a:ea typeface="Calibri" panose="020F0502020204030204" pitchFamily="34" charset="0"/>
                  <a:cs typeface="Angsana New" panose="02020603050405020304" pitchFamily="18" charset="-34"/>
                </a:rPr>
                <a:t>formaldehydihartsi</a:t>
              </a:r>
              <a:r>
                <a:rPr kumimoji="0" lang="en-US" altLang="ja-JP" sz="1200" b="0" i="0" u="none" strike="noStrike" cap="none" normalizeH="0" baseline="0" dirty="0">
                  <a:ln>
                    <a:noFill/>
                  </a:ln>
                  <a:solidFill>
                    <a:schemeClr val="tx1"/>
                  </a:solidFill>
                  <a:effectLst/>
                  <a:latin typeface="Glacial Indifference" panose="020B0604020202020204" charset="0"/>
                  <a:ea typeface="Calibri" panose="020F0502020204030204" pitchFamily="34" charset="0"/>
                  <a:cs typeface="Angsana New" panose="02020603050405020304" pitchFamily="18" charset="-34"/>
                </a:rPr>
                <a:t>, </a:t>
              </a:r>
              <a:r>
                <a:rPr kumimoji="0" lang="en-US" altLang="ja-JP" sz="1200" b="0" i="0" u="none" strike="noStrike" cap="none" normalizeH="0" baseline="0" dirty="0" err="1">
                  <a:ln>
                    <a:noFill/>
                  </a:ln>
                  <a:solidFill>
                    <a:schemeClr val="tx1"/>
                  </a:solidFill>
                  <a:effectLst/>
                  <a:latin typeface="Glacial Indifference" panose="020B0604020202020204" charset="0"/>
                  <a:ea typeface="Calibri" panose="020F0502020204030204" pitchFamily="34" charset="0"/>
                  <a:cs typeface="Angsana New" panose="02020603050405020304" pitchFamily="18" charset="-34"/>
                </a:rPr>
                <a:t>isosyanaattiliimat</a:t>
              </a:r>
              <a:r>
                <a:rPr kumimoji="0" lang="en-US" altLang="ja-JP" sz="1200" b="0" i="0" u="none" strike="noStrike" cap="none" normalizeH="0" baseline="0" dirty="0">
                  <a:ln>
                    <a:noFill/>
                  </a:ln>
                  <a:solidFill>
                    <a:schemeClr val="tx1"/>
                  </a:solidFill>
                  <a:effectLst/>
                  <a:latin typeface="Glacial Indifference" panose="020B0604020202020204" charset="0"/>
                  <a:ea typeface="Calibri" panose="020F0502020204030204" pitchFamily="34" charset="0"/>
                  <a:cs typeface="Angsana New" panose="02020603050405020304" pitchFamily="18" charset="-34"/>
                </a:rPr>
                <a:t>, </a:t>
              </a:r>
              <a:r>
                <a:rPr kumimoji="0" lang="en-US" altLang="ja-JP" sz="1200" b="0" i="0" u="none" strike="noStrike" cap="none" normalizeH="0" baseline="0" dirty="0" err="1">
                  <a:ln>
                    <a:noFill/>
                  </a:ln>
                  <a:solidFill>
                    <a:schemeClr val="tx1"/>
                  </a:solidFill>
                  <a:effectLst/>
                  <a:latin typeface="Glacial Indifference" panose="020B0604020202020204" charset="0"/>
                  <a:ea typeface="Calibri" panose="020F0502020204030204" pitchFamily="34" charset="0"/>
                  <a:cs typeface="Angsana New" panose="02020603050405020304" pitchFamily="18" charset="-34"/>
                </a:rPr>
                <a:t>mineraaliliimat</a:t>
              </a:r>
              <a:r>
                <a:rPr kumimoji="0" lang="en-US" altLang="ja-JP" sz="1200" b="0" i="0" u="none" strike="noStrike" cap="none" normalizeH="0" baseline="0" dirty="0">
                  <a:ln>
                    <a:noFill/>
                  </a:ln>
                  <a:solidFill>
                    <a:schemeClr val="tx1"/>
                  </a:solidFill>
                  <a:effectLst/>
                  <a:latin typeface="Glacial Indifference" panose="020B0604020202020204" charset="0"/>
                  <a:ea typeface="Calibri" panose="020F0502020204030204" pitchFamily="34" charset="0"/>
                  <a:cs typeface="Angsana New" panose="02020603050405020304" pitchFamily="18" charset="-34"/>
                </a:rPr>
                <a:t>, </a:t>
              </a:r>
              <a:r>
                <a:rPr kumimoji="0" lang="en-US" altLang="ja-JP" sz="1200" b="0" i="0" u="none" strike="noStrike" cap="none" normalizeH="0" baseline="0" dirty="0" err="1">
                  <a:ln>
                    <a:noFill/>
                  </a:ln>
                  <a:solidFill>
                    <a:schemeClr val="tx1"/>
                  </a:solidFill>
                  <a:effectLst/>
                  <a:latin typeface="Glacial Indifference" panose="020B0604020202020204" charset="0"/>
                  <a:ea typeface="Calibri" panose="020F0502020204030204" pitchFamily="34" charset="0"/>
                  <a:cs typeface="Angsana New" panose="02020603050405020304" pitchFamily="18" charset="-34"/>
                </a:rPr>
                <a:t>puukomponenteista</a:t>
              </a:r>
              <a:r>
                <a:rPr kumimoji="0" lang="en-US" altLang="ja-JP" sz="1200" b="0" i="0" u="none" strike="noStrike" cap="none" normalizeH="0" baseline="0" dirty="0">
                  <a:ln>
                    <a:noFill/>
                  </a:ln>
                  <a:solidFill>
                    <a:schemeClr val="tx1"/>
                  </a:solidFill>
                  <a:effectLst/>
                  <a:latin typeface="Glacial Indifference" panose="020B0604020202020204" charset="0"/>
                  <a:ea typeface="Calibri" panose="020F0502020204030204" pitchFamily="34" charset="0"/>
                  <a:cs typeface="Angsana New" panose="02020603050405020304" pitchFamily="18" charset="-34"/>
                </a:rPr>
                <a:t> </a:t>
              </a:r>
              <a:r>
                <a:rPr kumimoji="0" lang="en-US" altLang="ja-JP" sz="1200" b="0" i="0" u="none" strike="noStrike" cap="none" normalizeH="0" baseline="0" dirty="0" err="1">
                  <a:ln>
                    <a:noFill/>
                  </a:ln>
                  <a:solidFill>
                    <a:schemeClr val="tx1"/>
                  </a:solidFill>
                  <a:effectLst/>
                  <a:latin typeface="Glacial Indifference" panose="020B0604020202020204" charset="0"/>
                  <a:ea typeface="Calibri" panose="020F0502020204030204" pitchFamily="34" charset="0"/>
                  <a:cs typeface="Angsana New" panose="02020603050405020304" pitchFamily="18" charset="-34"/>
                </a:rPr>
                <a:t>saatu</a:t>
              </a:r>
              <a:r>
                <a:rPr kumimoji="0" lang="en-US" altLang="ja-JP" sz="1200" b="0" i="0" u="none" strike="noStrike" cap="none" normalizeH="0" baseline="0" dirty="0">
                  <a:ln>
                    <a:noFill/>
                  </a:ln>
                  <a:solidFill>
                    <a:schemeClr val="tx1"/>
                  </a:solidFill>
                  <a:effectLst/>
                  <a:latin typeface="Glacial Indifference" panose="020B0604020202020204" charset="0"/>
                  <a:ea typeface="Calibri" panose="020F0502020204030204" pitchFamily="34" charset="0"/>
                  <a:cs typeface="Angsana New" panose="02020603050405020304" pitchFamily="18" charset="-34"/>
                </a:rPr>
                <a:t> </a:t>
              </a:r>
              <a:r>
                <a:rPr kumimoji="0" lang="en-US" altLang="ja-JP" sz="1200" b="0" i="0" u="none" strike="noStrike" cap="none" normalizeH="0" baseline="0" dirty="0" err="1">
                  <a:ln>
                    <a:noFill/>
                  </a:ln>
                  <a:solidFill>
                    <a:schemeClr val="tx1"/>
                  </a:solidFill>
                  <a:effectLst/>
                  <a:latin typeface="Glacial Indifference" panose="020B0604020202020204" charset="0"/>
                  <a:ea typeface="Calibri" panose="020F0502020204030204" pitchFamily="34" charset="0"/>
                  <a:cs typeface="Angsana New" panose="02020603050405020304" pitchFamily="18" charset="-34"/>
                </a:rPr>
                <a:t>liima</a:t>
              </a:r>
              <a:r>
                <a:rPr kumimoji="0" lang="en-US" altLang="ja-JP" sz="1200" b="0" i="0" u="none" strike="noStrike" cap="none" normalizeH="0" baseline="0" dirty="0">
                  <a:ln>
                    <a:noFill/>
                  </a:ln>
                  <a:solidFill>
                    <a:schemeClr val="tx1"/>
                  </a:solidFill>
                  <a:effectLst/>
                  <a:latin typeface="Glacial Indifference" panose="020B0604020202020204" charset="0"/>
                  <a:ea typeface="Calibri" panose="020F0502020204030204" pitchFamily="34" charset="0"/>
                  <a:cs typeface="Angsana New" panose="02020603050405020304" pitchFamily="18" charset="-34"/>
                </a:rPr>
                <a:t> (</a:t>
              </a:r>
              <a:r>
                <a:rPr kumimoji="0" lang="en-US" altLang="ja-JP" sz="1200" b="0" i="0" u="none" strike="noStrike" cap="none" normalizeH="0" baseline="0" dirty="0" err="1">
                  <a:ln>
                    <a:noFill/>
                  </a:ln>
                  <a:solidFill>
                    <a:schemeClr val="tx1"/>
                  </a:solidFill>
                  <a:effectLst/>
                  <a:latin typeface="Glacial Indifference" panose="020B0604020202020204" charset="0"/>
                  <a:ea typeface="Calibri" panose="020F0502020204030204" pitchFamily="34" charset="0"/>
                  <a:cs typeface="Angsana New" panose="02020603050405020304" pitchFamily="18" charset="-34"/>
                </a:rPr>
                <a:t>ligniini</a:t>
              </a:r>
              <a:r>
                <a:rPr kumimoji="0" lang="en-US" altLang="ja-JP" sz="1200" b="0" i="0" u="none" strike="noStrike" cap="none" normalizeH="0" baseline="0" dirty="0">
                  <a:ln>
                    <a:noFill/>
                  </a:ln>
                  <a:solidFill>
                    <a:schemeClr val="tx1"/>
                  </a:solidFill>
                  <a:effectLst/>
                  <a:latin typeface="Glacial Indifference" panose="020B0604020202020204" charset="0"/>
                  <a:ea typeface="Calibri" panose="020F0502020204030204" pitchFamily="34" charset="0"/>
                  <a:cs typeface="Angsana New" panose="02020603050405020304" pitchFamily="18" charset="-34"/>
                </a:rPr>
                <a:t>, </a:t>
              </a:r>
              <a:r>
                <a:rPr kumimoji="0" lang="en-US" altLang="ja-JP" sz="1200" b="0" i="0" u="none" strike="noStrike" cap="none" normalizeH="0" baseline="0" dirty="0" err="1">
                  <a:ln>
                    <a:noFill/>
                  </a:ln>
                  <a:solidFill>
                    <a:schemeClr val="tx1"/>
                  </a:solidFill>
                  <a:effectLst/>
                  <a:latin typeface="Glacial Indifference" panose="020B0604020202020204" charset="0"/>
                  <a:ea typeface="Calibri" panose="020F0502020204030204" pitchFamily="34" charset="0"/>
                  <a:cs typeface="Angsana New" panose="02020603050405020304" pitchFamily="18" charset="-34"/>
                </a:rPr>
                <a:t>tanniinit</a:t>
              </a:r>
              <a:r>
                <a:rPr kumimoji="0" lang="en-US" altLang="ja-JP" sz="1200" b="0" i="0" u="none" strike="noStrike" cap="none" normalizeH="0" baseline="0" dirty="0">
                  <a:ln>
                    <a:noFill/>
                  </a:ln>
                  <a:solidFill>
                    <a:schemeClr val="tx1"/>
                  </a:solidFill>
                  <a:effectLst/>
                  <a:latin typeface="Glacial Indifference" panose="020B0604020202020204" charset="0"/>
                  <a:ea typeface="Calibri" panose="020F0502020204030204" pitchFamily="34" charset="0"/>
                  <a:cs typeface="Angsana New" panose="02020603050405020304" pitchFamily="18" charset="-34"/>
                </a:rPr>
                <a:t> </a:t>
              </a:r>
              <a:r>
                <a:rPr kumimoji="0" lang="en-US" altLang="ja-JP" sz="1200" b="0" i="0" u="none" strike="noStrike" cap="none" normalizeH="0" baseline="0" dirty="0" err="1">
                  <a:ln>
                    <a:noFill/>
                  </a:ln>
                  <a:solidFill>
                    <a:schemeClr val="tx1"/>
                  </a:solidFill>
                  <a:effectLst/>
                  <a:latin typeface="Glacial Indifference" panose="020B0604020202020204" charset="0"/>
                  <a:ea typeface="Calibri" panose="020F0502020204030204" pitchFamily="34" charset="0"/>
                  <a:cs typeface="Angsana New" panose="02020603050405020304" pitchFamily="18" charset="-34"/>
                </a:rPr>
                <a:t>jne</a:t>
              </a:r>
              <a:r>
                <a:rPr kumimoji="0" lang="en-US" altLang="ja-JP" sz="1200" b="0" i="0" u="none" strike="noStrike" cap="none" normalizeH="0" baseline="0" dirty="0">
                  <a:ln>
                    <a:noFill/>
                  </a:ln>
                  <a:solidFill>
                    <a:schemeClr val="tx1"/>
                  </a:solidFill>
                  <a:effectLst/>
                  <a:latin typeface="Glacial Indifference" panose="020B0604020202020204" charset="0"/>
                  <a:ea typeface="Calibri" panose="020F0502020204030204" pitchFamily="34" charset="0"/>
                  <a:cs typeface="Angsana New" panose="02020603050405020304" pitchFamily="18" charset="-34"/>
                </a:rPr>
                <a:t>.).</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ja-JP" sz="1200" b="0" i="0" u="none" strike="noStrike" cap="none" normalizeH="0" baseline="0" dirty="0">
                <a:ln>
                  <a:noFill/>
                </a:ln>
                <a:solidFill>
                  <a:schemeClr val="tx1"/>
                </a:solidFill>
                <a:effectLst/>
                <a:latin typeface="Glacial Indifference" panose="020B0604020202020204" charset="0"/>
                <a:ea typeface="Calibri" panose="020F0502020204030204" pitchFamily="34" charset="0"/>
                <a:cs typeface="Angsana New" panose="02020603050405020304" pitchFamily="18" charset="-34"/>
              </a:endParaRPr>
            </a:p>
          </p:txBody>
        </p:sp>
        <p:sp>
          <p:nvSpPr>
            <p:cNvPr id="21" name="_s2064"/>
            <p:cNvSpPr>
              <a:spLocks noChangeArrowheads="1"/>
            </p:cNvSpPr>
            <p:nvPr/>
          </p:nvSpPr>
          <p:spPr bwMode="auto">
            <a:xfrm>
              <a:off x="6690" y="5469"/>
              <a:ext cx="2160" cy="879"/>
            </a:xfrm>
            <a:prstGeom prst="roundRect">
              <a:avLst>
                <a:gd name="adj" fmla="val 16667"/>
              </a:avLst>
            </a:prstGeom>
            <a:solidFill>
              <a:srgbClr val="C5E0B3"/>
            </a:solidFill>
            <a:ln w="9525">
              <a:solidFill>
                <a:srgbClr val="538135"/>
              </a:solidFill>
              <a:round/>
              <a:headEnd/>
              <a:tailEnd/>
            </a:ln>
          </p:spPr>
          <p:txBody>
            <a:bodyPr vert="horz" wrap="squar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err="1">
                  <a:ln>
                    <a:noFill/>
                  </a:ln>
                  <a:solidFill>
                    <a:schemeClr val="tx1"/>
                  </a:solidFill>
                  <a:effectLst/>
                  <a:latin typeface="Glacial Indifference" panose="020B0604020202020204" charset="0"/>
                  <a:ea typeface="Calibri" panose="020F0502020204030204" pitchFamily="34" charset="0"/>
                  <a:cs typeface="Angsana New" panose="02020603050405020304" pitchFamily="18" charset="-34"/>
                </a:rPr>
                <a:t>Lisäaineet</a:t>
              </a:r>
              <a:endParaRPr lang="en-US" altLang="ja-JP" sz="1200" dirty="0">
                <a:latin typeface="Glacial Indifference" panose="020B0604020202020204" charset="0"/>
                <a:ea typeface="Calibri" panose="020F0502020204030204" pitchFamily="34" charset="0"/>
                <a:cs typeface="Angsana New" panose="02020603050405020304" pitchFamily="18" charset="-34"/>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err="1">
                  <a:ln>
                    <a:noFill/>
                  </a:ln>
                  <a:solidFill>
                    <a:schemeClr val="tx1"/>
                  </a:solidFill>
                  <a:effectLst/>
                  <a:latin typeface="Glacial Indifference" panose="020B0604020202020204" charset="0"/>
                  <a:cs typeface="Angsana New" panose="02020603050405020304" pitchFamily="18" charset="-34"/>
                </a:rPr>
                <a:t>Vaha</a:t>
              </a:r>
              <a:endParaRPr kumimoji="0" lang="en-US" altLang="ja-JP" sz="1200" b="0" i="0" u="none" strike="noStrike" cap="none" normalizeH="0" baseline="0" dirty="0">
                <a:ln>
                  <a:noFill/>
                </a:ln>
                <a:solidFill>
                  <a:schemeClr val="tx1"/>
                </a:solidFill>
                <a:effectLst/>
                <a:latin typeface="Glacial Indifference" panose="020B0604020202020204" charset="0"/>
                <a:cs typeface="Angsana New" panose="02020603050405020304" pitchFamily="18" charset="-34"/>
              </a:endParaRPr>
            </a:p>
            <a:p>
              <a:pPr marL="0" marR="0" lvl="0" indent="0" defTabSz="914400" rtl="0" eaLnBrk="0" fontAlgn="base" latinLnBrk="0" hangingPunct="0">
                <a:lnSpc>
                  <a:spcPct val="100000"/>
                </a:lnSpc>
                <a:spcBef>
                  <a:spcPct val="0"/>
                </a:spcBef>
                <a:spcAft>
                  <a:spcPct val="0"/>
                </a:spcAft>
                <a:buClrTx/>
                <a:buSzTx/>
                <a:buFontTx/>
                <a:buNone/>
                <a:tabLst/>
              </a:pPr>
              <a:r>
                <a:rPr lang="en-US" altLang="ja-JP" sz="1200" dirty="0" err="1">
                  <a:latin typeface="Glacial Indifference" panose="020B0604020202020204" charset="0"/>
                  <a:cs typeface="Angsana New" panose="02020603050405020304" pitchFamily="18" charset="-34"/>
                </a:rPr>
                <a:t>Puunsuojatuotteet</a:t>
              </a:r>
              <a:endParaRPr lang="en-US" altLang="ja-JP" sz="1200" dirty="0">
                <a:latin typeface="Glacial Indifference" panose="020B0604020202020204" charset="0"/>
                <a:cs typeface="Angsana New" panose="02020603050405020304" pitchFamily="18" charset="-34"/>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chemeClr val="tx1"/>
                  </a:solidFill>
                  <a:effectLst/>
                  <a:latin typeface="Glacial Indifference" panose="020B0604020202020204" charset="0"/>
                  <a:cs typeface="Angsana New" panose="02020603050405020304" pitchFamily="18" charset="-34"/>
                </a:rPr>
                <a:t>Muut </a:t>
              </a:r>
              <a:r>
                <a:rPr kumimoji="0" lang="en-US" altLang="ja-JP" sz="1200" b="0" i="0" u="none" strike="noStrike" cap="none" normalizeH="0" baseline="0" dirty="0" err="1">
                  <a:ln>
                    <a:noFill/>
                  </a:ln>
                  <a:solidFill>
                    <a:schemeClr val="tx1"/>
                  </a:solidFill>
                  <a:effectLst/>
                  <a:latin typeface="Glacial Indifference" panose="020B0604020202020204" charset="0"/>
                  <a:cs typeface="Angsana New" panose="02020603050405020304" pitchFamily="18" charset="-34"/>
                </a:rPr>
                <a:t>lisäaineet</a:t>
              </a:r>
              <a:r>
                <a:rPr kumimoji="0" lang="en-US" altLang="ja-JP" sz="1200" b="0" i="0" u="none" strike="noStrike" cap="none" normalizeH="0" baseline="0" dirty="0">
                  <a:ln>
                    <a:noFill/>
                  </a:ln>
                  <a:solidFill>
                    <a:schemeClr val="tx1"/>
                  </a:solidFill>
                  <a:effectLst/>
                  <a:latin typeface="Glacial Indifference" panose="020B0604020202020204" charset="0"/>
                  <a:cs typeface="Angsana New" panose="02020603050405020304" pitchFamily="18" charset="-34"/>
                </a:rPr>
                <a:t> (</a:t>
              </a:r>
              <a:r>
                <a:rPr kumimoji="0" lang="en-US" altLang="ja-JP" sz="1200" b="0" i="0" u="none" strike="noStrike" cap="none" normalizeH="0" baseline="0" dirty="0" err="1">
                  <a:ln>
                    <a:noFill/>
                  </a:ln>
                  <a:solidFill>
                    <a:schemeClr val="tx1"/>
                  </a:solidFill>
                  <a:effectLst/>
                  <a:latin typeface="Glacial Indifference" panose="020B0604020202020204" charset="0"/>
                  <a:cs typeface="Angsana New" panose="02020603050405020304" pitchFamily="18" charset="-34"/>
                </a:rPr>
                <a:t>maalit</a:t>
              </a:r>
              <a:r>
                <a:rPr kumimoji="0" lang="en-US" altLang="ja-JP" sz="1200" b="0" i="0" u="none" strike="noStrike" cap="none" normalizeH="0" baseline="0" dirty="0">
                  <a:ln>
                    <a:noFill/>
                  </a:ln>
                  <a:solidFill>
                    <a:schemeClr val="tx1"/>
                  </a:solidFill>
                  <a:effectLst/>
                  <a:latin typeface="Glacial Indifference" panose="020B0604020202020204" charset="0"/>
                  <a:cs typeface="Angsana New" panose="02020603050405020304" pitchFamily="18" charset="-34"/>
                </a:rPr>
                <a:t> </a:t>
              </a:r>
              <a:r>
                <a:rPr kumimoji="0" lang="en-US" altLang="ja-JP" sz="1200" b="0" i="0" u="none" strike="noStrike" cap="none" normalizeH="0" baseline="0" dirty="0" err="1">
                  <a:ln>
                    <a:noFill/>
                  </a:ln>
                  <a:solidFill>
                    <a:schemeClr val="tx1"/>
                  </a:solidFill>
                  <a:effectLst/>
                  <a:latin typeface="Glacial Indifference" panose="020B0604020202020204" charset="0"/>
                  <a:cs typeface="Angsana New" panose="02020603050405020304" pitchFamily="18" charset="-34"/>
                </a:rPr>
                <a:t>jne</a:t>
              </a:r>
              <a:r>
                <a:rPr kumimoji="0" lang="en-US" altLang="ja-JP" sz="1200" b="0" i="0" u="none" strike="noStrike" cap="none" normalizeH="0" baseline="0" dirty="0">
                  <a:ln>
                    <a:noFill/>
                  </a:ln>
                  <a:solidFill>
                    <a:schemeClr val="tx1"/>
                  </a:solidFill>
                  <a:effectLst/>
                  <a:latin typeface="Glacial Indifference" panose="020B0604020202020204" charset="0"/>
                  <a:cs typeface="Angsana New" panose="02020603050405020304" pitchFamily="18" charset="-34"/>
                </a:rPr>
                <a:t>.)</a:t>
              </a:r>
              <a:endParaRPr kumimoji="0" lang="en-US" altLang="ja-JP" sz="1200" b="0" i="0" u="none" strike="noStrike" cap="none" normalizeH="0" baseline="0" dirty="0">
                <a:ln>
                  <a:noFill/>
                </a:ln>
                <a:solidFill>
                  <a:schemeClr val="tx1"/>
                </a:solidFill>
                <a:effectLst/>
                <a:latin typeface="Glacial Indifference" panose="020B0604020202020204" charset="0"/>
              </a:endParaRPr>
            </a:p>
          </p:txBody>
        </p:sp>
      </p:grpSp>
      <p:sp>
        <p:nvSpPr>
          <p:cNvPr id="22" name="Rectangle 21"/>
          <p:cNvSpPr/>
          <p:nvPr/>
        </p:nvSpPr>
        <p:spPr>
          <a:xfrm>
            <a:off x="9660670" y="132085"/>
            <a:ext cx="5204951" cy="369332"/>
          </a:xfrm>
          <a:prstGeom prst="rect">
            <a:avLst/>
          </a:prstGeom>
        </p:spPr>
        <p:txBody>
          <a:bodyPr wrap="none">
            <a:spAutoFit/>
          </a:bodyPr>
          <a:lstStyle/>
          <a:p>
            <a:r>
              <a:rPr lang="en-US" b="1" kern="1000" spc="-30" dirty="0" err="1">
                <a:solidFill>
                  <a:srgbClr val="456A2C"/>
                </a:solidFill>
                <a:latin typeface="Glacial Indifference" panose="020B0604020202020204" charset="0"/>
                <a:cs typeface="Arial" panose="020B0604020202020204" pitchFamily="34" charset="0"/>
              </a:rPr>
              <a:t>Puupohjaisten</a:t>
            </a:r>
            <a:r>
              <a:rPr lang="en-US" b="1" kern="1000" spc="-30" dirty="0">
                <a:solidFill>
                  <a:srgbClr val="456A2C"/>
                </a:solidFill>
                <a:latin typeface="Glacial Indifference" panose="020B0604020202020204" charset="0"/>
                <a:cs typeface="Arial" panose="020B0604020202020204" pitchFamily="34" charset="0"/>
              </a:rPr>
              <a:t> </a:t>
            </a:r>
            <a:r>
              <a:rPr lang="en-US" b="1" kern="1000" spc="-30" dirty="0" err="1">
                <a:solidFill>
                  <a:srgbClr val="456A2C"/>
                </a:solidFill>
                <a:latin typeface="Glacial Indifference" panose="020B0604020202020204" charset="0"/>
                <a:cs typeface="Arial" panose="020B0604020202020204" pitchFamily="34" charset="0"/>
              </a:rPr>
              <a:t>materiaalien</a:t>
            </a:r>
            <a:r>
              <a:rPr lang="en-US" b="1" kern="1000" spc="-30" dirty="0">
                <a:solidFill>
                  <a:srgbClr val="456A2C"/>
                </a:solidFill>
                <a:latin typeface="Glacial Indifference" panose="020B0604020202020204" charset="0"/>
                <a:cs typeface="Arial" panose="020B0604020202020204" pitchFamily="34" charset="0"/>
              </a:rPr>
              <a:t> </a:t>
            </a:r>
            <a:r>
              <a:rPr lang="en-US" b="1" kern="1000" spc="-30" dirty="0" err="1">
                <a:solidFill>
                  <a:srgbClr val="456A2C"/>
                </a:solidFill>
                <a:latin typeface="Glacial Indifference" panose="020B0604020202020204" charset="0"/>
                <a:cs typeface="Arial" panose="020B0604020202020204" pitchFamily="34" charset="0"/>
              </a:rPr>
              <a:t>komponenttien</a:t>
            </a:r>
            <a:r>
              <a:rPr lang="en-US" b="1" kern="1000" spc="-30" dirty="0">
                <a:solidFill>
                  <a:srgbClr val="456A2C"/>
                </a:solidFill>
                <a:latin typeface="Glacial Indifference" panose="020B0604020202020204" charset="0"/>
                <a:cs typeface="Arial" panose="020B0604020202020204" pitchFamily="34" charset="0"/>
              </a:rPr>
              <a:t> </a:t>
            </a:r>
            <a:r>
              <a:rPr lang="en-US" b="1" kern="1000" spc="-30" dirty="0" err="1">
                <a:solidFill>
                  <a:srgbClr val="456A2C"/>
                </a:solidFill>
                <a:latin typeface="Glacial Indifference" panose="020B0604020202020204" charset="0"/>
                <a:cs typeface="Arial" panose="020B0604020202020204" pitchFamily="34" charset="0"/>
              </a:rPr>
              <a:t>sisältö</a:t>
            </a:r>
            <a:endParaRPr lang="en-US" dirty="0">
              <a:solidFill>
                <a:srgbClr val="456A2C"/>
              </a:solidFill>
              <a:latin typeface="Glacial Indifference" panose="020B0604020202020204" charset="0"/>
            </a:endParaRPr>
          </a:p>
        </p:txBody>
      </p:sp>
      <p:sp>
        <p:nvSpPr>
          <p:cNvPr id="23" name="Rectangle 22"/>
          <p:cNvSpPr/>
          <p:nvPr/>
        </p:nvSpPr>
        <p:spPr>
          <a:xfrm>
            <a:off x="9647970" y="3009900"/>
            <a:ext cx="3176511" cy="369332"/>
          </a:xfrm>
          <a:prstGeom prst="rect">
            <a:avLst/>
          </a:prstGeom>
        </p:spPr>
        <p:txBody>
          <a:bodyPr wrap="none">
            <a:spAutoFit/>
          </a:bodyPr>
          <a:lstStyle/>
          <a:p>
            <a:r>
              <a:rPr lang="en-US" b="1" kern="1000" spc="-30" dirty="0" err="1">
                <a:solidFill>
                  <a:srgbClr val="456A2C"/>
                </a:solidFill>
                <a:latin typeface="Glacial Indifference" panose="020B0604020202020204" charset="0"/>
                <a:ea typeface="Calibri" panose="020F0502020204030204" pitchFamily="34" charset="0"/>
                <a:cs typeface="Arial" panose="020B0604020202020204" pitchFamily="34" charset="0"/>
              </a:rPr>
              <a:t>Puumateriaalit</a:t>
            </a:r>
            <a:r>
              <a:rPr lang="en-US" b="1" kern="1000" spc="-30" dirty="0">
                <a:solidFill>
                  <a:srgbClr val="456A2C"/>
                </a:solidFill>
                <a:latin typeface="Glacial Indifference" panose="020B0604020202020204" charset="0"/>
                <a:ea typeface="Calibri" panose="020F0502020204030204" pitchFamily="34" charset="0"/>
                <a:cs typeface="Arial" panose="020B0604020202020204" pitchFamily="34" charset="0"/>
              </a:rPr>
              <a:t> ja </a:t>
            </a:r>
            <a:r>
              <a:rPr lang="en-US" b="1" kern="1000" spc="-30" dirty="0" err="1">
                <a:solidFill>
                  <a:srgbClr val="456A2C"/>
                </a:solidFill>
                <a:latin typeface="Glacial Indifference" panose="020B0604020202020204" charset="0"/>
                <a:ea typeface="Calibri" panose="020F0502020204030204" pitchFamily="34" charset="0"/>
                <a:cs typeface="Arial" panose="020B0604020202020204" pitchFamily="34" charset="0"/>
              </a:rPr>
              <a:t>puupaneelit</a:t>
            </a:r>
            <a:endParaRPr lang="en-US" dirty="0">
              <a:solidFill>
                <a:srgbClr val="456A2C"/>
              </a:solidFill>
              <a:latin typeface="Glacial Indifference" panose="020B0604020202020204" charset="0"/>
            </a:endParaRPr>
          </a:p>
        </p:txBody>
      </p:sp>
      <p:grpSp>
        <p:nvGrpSpPr>
          <p:cNvPr id="26" name="Organization Chart 29"/>
          <p:cNvGrpSpPr>
            <a:grpSpLocks noChangeAspect="1"/>
          </p:cNvGrpSpPr>
          <p:nvPr/>
        </p:nvGrpSpPr>
        <p:grpSpPr bwMode="auto">
          <a:xfrm>
            <a:off x="10287000" y="3314700"/>
            <a:ext cx="6794404" cy="2893448"/>
            <a:chOff x="1635" y="11530"/>
            <a:chExt cx="12239" cy="2623"/>
          </a:xfrm>
        </p:grpSpPr>
        <p:cxnSp>
          <p:nvCxnSpPr>
            <p:cNvPr id="2088" name="_s2088"/>
            <p:cNvCxnSpPr>
              <a:cxnSpLocks noChangeShapeType="1"/>
              <a:stCxn id="2048" idx="0"/>
              <a:endCxn id="27" idx="2"/>
            </p:cNvCxnSpPr>
            <p:nvPr/>
          </p:nvCxnSpPr>
          <p:spPr bwMode="auto">
            <a:xfrm rot="16200000" flipV="1">
              <a:off x="8834" y="10728"/>
              <a:ext cx="360" cy="2521"/>
            </a:xfrm>
            <a:prstGeom prst="bentConnector3">
              <a:avLst>
                <a:gd name="adj1" fmla="val 50000"/>
              </a:avLst>
            </a:prstGeom>
            <a:noFill/>
            <a:ln w="28575">
              <a:solidFill>
                <a:srgbClr val="000000"/>
              </a:solidFill>
              <a:miter lim="800000"/>
              <a:headEnd/>
              <a:tailEnd/>
            </a:ln>
            <a:extLst>
              <a:ext uri="{909E8E84-426E-40DD-AFC4-6F175D3DCCD1}">
                <a14:hiddenFill xmlns:a14="http://schemas.microsoft.com/office/drawing/2010/main">
                  <a:noFill/>
                </a14:hiddenFill>
              </a:ext>
            </a:extLst>
          </p:spPr>
        </p:cxnSp>
        <p:cxnSp>
          <p:nvCxnSpPr>
            <p:cNvPr id="2087" name="_s2087"/>
            <p:cNvCxnSpPr>
              <a:cxnSpLocks noChangeShapeType="1"/>
              <a:stCxn id="31" idx="0"/>
              <a:endCxn id="27" idx="2"/>
            </p:cNvCxnSpPr>
            <p:nvPr/>
          </p:nvCxnSpPr>
          <p:spPr bwMode="auto">
            <a:xfrm rot="16200000" flipV="1">
              <a:off x="10094" y="9468"/>
              <a:ext cx="360" cy="5041"/>
            </a:xfrm>
            <a:prstGeom prst="bentConnector3">
              <a:avLst>
                <a:gd name="adj1" fmla="val 50000"/>
              </a:avLst>
            </a:prstGeom>
            <a:noFill/>
            <a:ln w="28575">
              <a:solidFill>
                <a:srgbClr val="000000"/>
              </a:solidFill>
              <a:miter lim="800000"/>
              <a:headEnd/>
              <a:tailEnd/>
            </a:ln>
            <a:extLst>
              <a:ext uri="{909E8E84-426E-40DD-AFC4-6F175D3DCCD1}">
                <a14:hiddenFill xmlns:a14="http://schemas.microsoft.com/office/drawing/2010/main">
                  <a:noFill/>
                </a14:hiddenFill>
              </a:ext>
            </a:extLst>
          </p:spPr>
        </p:cxnSp>
        <p:cxnSp>
          <p:nvCxnSpPr>
            <p:cNvPr id="2086" name="_s2086"/>
            <p:cNvCxnSpPr>
              <a:cxnSpLocks noChangeShapeType="1"/>
              <a:stCxn id="30" idx="0"/>
              <a:endCxn id="27" idx="2"/>
            </p:cNvCxnSpPr>
            <p:nvPr/>
          </p:nvCxnSpPr>
          <p:spPr bwMode="auto">
            <a:xfrm flipH="1" flipV="1">
              <a:off x="7754" y="11808"/>
              <a:ext cx="1" cy="36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2085" name="_s2085"/>
            <p:cNvCxnSpPr>
              <a:cxnSpLocks noChangeShapeType="1"/>
              <a:stCxn id="29" idx="0"/>
              <a:endCxn id="27" idx="2"/>
            </p:cNvCxnSpPr>
            <p:nvPr/>
          </p:nvCxnSpPr>
          <p:spPr bwMode="auto">
            <a:xfrm rot="5400000" flipH="1" flipV="1">
              <a:off x="6314" y="10729"/>
              <a:ext cx="360" cy="2519"/>
            </a:xfrm>
            <a:prstGeom prst="bentConnector3">
              <a:avLst>
                <a:gd name="adj1" fmla="val 50000"/>
              </a:avLst>
            </a:prstGeom>
            <a:noFill/>
            <a:ln w="28575">
              <a:solidFill>
                <a:srgbClr val="000000"/>
              </a:solidFill>
              <a:miter lim="800000"/>
              <a:headEnd/>
              <a:tailEnd/>
            </a:ln>
            <a:extLst>
              <a:ext uri="{909E8E84-426E-40DD-AFC4-6F175D3DCCD1}">
                <a14:hiddenFill xmlns:a14="http://schemas.microsoft.com/office/drawing/2010/main">
                  <a:noFill/>
                </a14:hiddenFill>
              </a:ext>
            </a:extLst>
          </p:spPr>
        </p:cxnSp>
        <p:cxnSp>
          <p:nvCxnSpPr>
            <p:cNvPr id="2084" name="_s2084"/>
            <p:cNvCxnSpPr>
              <a:cxnSpLocks noChangeShapeType="1"/>
              <a:stCxn id="28" idx="0"/>
              <a:endCxn id="27" idx="2"/>
            </p:cNvCxnSpPr>
            <p:nvPr/>
          </p:nvCxnSpPr>
          <p:spPr bwMode="auto">
            <a:xfrm rot="5400000" flipH="1" flipV="1">
              <a:off x="5054" y="9469"/>
              <a:ext cx="360" cy="5039"/>
            </a:xfrm>
            <a:prstGeom prst="bentConnector3">
              <a:avLst>
                <a:gd name="adj1" fmla="val 50000"/>
              </a:avLst>
            </a:prstGeom>
            <a:noFill/>
            <a:ln w="28575">
              <a:solidFill>
                <a:srgbClr val="000000"/>
              </a:solidFill>
              <a:miter lim="800000"/>
              <a:headEnd/>
              <a:tailEnd/>
            </a:ln>
            <a:extLst>
              <a:ext uri="{909E8E84-426E-40DD-AFC4-6F175D3DCCD1}">
                <a14:hiddenFill xmlns:a14="http://schemas.microsoft.com/office/drawing/2010/main">
                  <a:noFill/>
                </a14:hiddenFill>
              </a:ext>
            </a:extLst>
          </p:spPr>
        </p:cxnSp>
        <p:sp>
          <p:nvSpPr>
            <p:cNvPr id="27" name="_s2083"/>
            <p:cNvSpPr>
              <a:spLocks noChangeArrowheads="1"/>
            </p:cNvSpPr>
            <p:nvPr/>
          </p:nvSpPr>
          <p:spPr bwMode="auto">
            <a:xfrm>
              <a:off x="6674" y="11530"/>
              <a:ext cx="2160" cy="278"/>
            </a:xfrm>
            <a:prstGeom prst="roundRect">
              <a:avLst>
                <a:gd name="adj" fmla="val 16667"/>
              </a:avLst>
            </a:prstGeom>
            <a:solidFill>
              <a:srgbClr val="C5E0B3"/>
            </a:solidFill>
            <a:ln w="9525">
              <a:solidFill>
                <a:srgbClr val="000000"/>
              </a:solidFill>
              <a:round/>
              <a:headEnd/>
              <a:tailEnd/>
            </a:ln>
          </p:spPr>
          <p:txBody>
            <a:bodyPr vert="horz" wrap="squar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err="1">
                  <a:ln>
                    <a:noFill/>
                  </a:ln>
                  <a:solidFill>
                    <a:schemeClr val="tx1"/>
                  </a:solidFill>
                  <a:effectLst/>
                  <a:latin typeface="Glacial Indifference" panose="020B0604020202020204" charset="0"/>
                  <a:ea typeface="Calibri" panose="020F0502020204030204" pitchFamily="34" charset="0"/>
                  <a:cs typeface="Arial" panose="020B0604020202020204" pitchFamily="34" charset="0"/>
                </a:rPr>
                <a:t>Puumateriaalit</a:t>
              </a:r>
              <a:endParaRPr kumimoji="0" lang="en-US" altLang="ja-JP" sz="1200" b="0" i="0" u="none" strike="noStrike" cap="none" normalizeH="0" baseline="0" dirty="0">
                <a:ln>
                  <a:noFill/>
                </a:ln>
                <a:solidFill>
                  <a:schemeClr val="tx1"/>
                </a:solidFill>
                <a:effectLst/>
                <a:latin typeface="Glacial Indifference" panose="020B0604020202020204" charset="0"/>
              </a:endParaRPr>
            </a:p>
          </p:txBody>
        </p:sp>
        <p:sp>
          <p:nvSpPr>
            <p:cNvPr id="28" name="_s2082"/>
            <p:cNvSpPr>
              <a:spLocks noChangeArrowheads="1"/>
            </p:cNvSpPr>
            <p:nvPr/>
          </p:nvSpPr>
          <p:spPr bwMode="auto">
            <a:xfrm>
              <a:off x="1635" y="12168"/>
              <a:ext cx="2160" cy="1761"/>
            </a:xfrm>
            <a:prstGeom prst="roundRect">
              <a:avLst>
                <a:gd name="adj" fmla="val 16667"/>
              </a:avLst>
            </a:prstGeom>
            <a:solidFill>
              <a:srgbClr val="C5E0B3"/>
            </a:solidFill>
            <a:ln w="9525">
              <a:solidFill>
                <a:srgbClr val="000000"/>
              </a:solidFill>
              <a:round/>
              <a:headEnd/>
              <a:tailEnd/>
            </a:ln>
          </p:spPr>
          <p:txBody>
            <a:bodyPr vert="horz" wrap="squar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err="1">
                  <a:ln>
                    <a:noFill/>
                  </a:ln>
                  <a:solidFill>
                    <a:schemeClr val="tx1"/>
                  </a:solidFill>
                  <a:effectLst/>
                  <a:latin typeface="Glacial Indifference" panose="020B0604020202020204" charset="0"/>
                  <a:ea typeface="Calibri" panose="020F0502020204030204" pitchFamily="34" charset="0"/>
                  <a:cs typeface="Arial" panose="020B0604020202020204" pitchFamily="34" charset="0"/>
                </a:rPr>
                <a:t>Kiinteä</a:t>
              </a:r>
              <a:r>
                <a:rPr kumimoji="0" lang="en-US" altLang="ja-JP" sz="1200" b="0" i="0" u="none" strike="noStrike" cap="none" normalizeH="0" baseline="0" dirty="0">
                  <a:ln>
                    <a:noFill/>
                  </a:ln>
                  <a:solidFill>
                    <a:schemeClr val="tx1"/>
                  </a:solidFill>
                  <a:effectLst/>
                  <a:latin typeface="Glacial Indifference" panose="020B0604020202020204" charset="0"/>
                  <a:ea typeface="Calibri" panose="020F0502020204030204" pitchFamily="34" charset="0"/>
                  <a:cs typeface="Arial" panose="020B0604020202020204" pitchFamily="34" charset="0"/>
                </a:rPr>
                <a:t> </a:t>
              </a:r>
              <a:r>
                <a:rPr kumimoji="0" lang="en-US" altLang="ja-JP" sz="1200" b="0" i="0" u="none" strike="noStrike" cap="none" normalizeH="0" baseline="0" dirty="0" err="1">
                  <a:ln>
                    <a:noFill/>
                  </a:ln>
                  <a:solidFill>
                    <a:schemeClr val="tx1"/>
                  </a:solidFill>
                  <a:effectLst/>
                  <a:latin typeface="Glacial Indifference" panose="020B0604020202020204" charset="0"/>
                  <a:ea typeface="Calibri" panose="020F0502020204030204" pitchFamily="34" charset="0"/>
                  <a:cs typeface="Arial" panose="020B0604020202020204" pitchFamily="34" charset="0"/>
                </a:rPr>
                <a:t>puu</a:t>
              </a:r>
              <a:endParaRPr kumimoji="0" lang="en-US" altLang="ja-JP" sz="1200" b="0" i="0" u="none" strike="noStrike" cap="none" normalizeH="0" baseline="0" dirty="0">
                <a:ln>
                  <a:noFill/>
                </a:ln>
                <a:solidFill>
                  <a:schemeClr val="tx1"/>
                </a:solidFill>
                <a:effectLst/>
                <a:latin typeface="Glacial Indifference" panose="020B0604020202020204" charset="0"/>
                <a:ea typeface="Calibri" panose="020F0502020204030204" pitchFamily="34" charset="0"/>
                <a:cs typeface="Arial" panose="020B060402020202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lang="en-US" altLang="ja-JP" sz="1200" dirty="0">
                  <a:latin typeface="Glacial Indifference" panose="020B0604020202020204" charset="0"/>
                  <a:cs typeface="Arial" panose="020B0604020202020204" pitchFamily="34" charset="0"/>
                </a:rPr>
                <a:t>GLT</a:t>
              </a:r>
            </a:p>
            <a:p>
              <a:pPr marL="0" marR="0" lvl="0" indent="0" defTabSz="914400" rtl="0" eaLnBrk="0" fontAlgn="base" latinLnBrk="0" hangingPunct="0">
                <a:lnSpc>
                  <a:spcPct val="100000"/>
                </a:lnSpc>
                <a:spcBef>
                  <a:spcPct val="0"/>
                </a:spcBef>
                <a:spcAft>
                  <a:spcPct val="0"/>
                </a:spcAft>
                <a:buClrTx/>
                <a:buSzTx/>
                <a:buFontTx/>
                <a:buNone/>
                <a:tabLst/>
              </a:pPr>
              <a:r>
                <a:rPr lang="en-US" altLang="ja-JP" sz="1200" dirty="0">
                  <a:latin typeface="Glacial Indifference" panose="020B0604020202020204" charset="0"/>
                  <a:cs typeface="Arial" panose="020B0604020202020204" pitchFamily="34" charset="0"/>
                </a:rPr>
                <a:t>CLT</a:t>
              </a:r>
            </a:p>
            <a:p>
              <a:pPr marL="0" marR="0" lvl="0" indent="0"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chemeClr val="tx1"/>
                  </a:solidFill>
                  <a:effectLst/>
                  <a:latin typeface="Glacial Indifference" panose="020B0604020202020204" charset="0"/>
                  <a:cs typeface="Arial" panose="020B0604020202020204" pitchFamily="34" charset="0"/>
                </a:rPr>
                <a:t>Muut </a:t>
              </a:r>
              <a:r>
                <a:rPr kumimoji="0" lang="en-US" altLang="ja-JP" sz="1200" b="0" i="0" u="none" strike="noStrike" cap="none" normalizeH="0" baseline="0" dirty="0" err="1">
                  <a:ln>
                    <a:noFill/>
                  </a:ln>
                  <a:solidFill>
                    <a:schemeClr val="tx1"/>
                  </a:solidFill>
                  <a:effectLst/>
                  <a:latin typeface="Glacial Indifference" panose="020B0604020202020204" charset="0"/>
                  <a:cs typeface="Arial" panose="020B0604020202020204" pitchFamily="34" charset="0"/>
                </a:rPr>
                <a:t>puulevy</a:t>
              </a:r>
              <a:r>
                <a:rPr lang="en-US" altLang="ja-JP" sz="1200" dirty="0" err="1">
                  <a:latin typeface="Glacial Indifference" panose="020B0604020202020204" charset="0"/>
                  <a:cs typeface="Arial" panose="020B0604020202020204" pitchFamily="34" charset="0"/>
                </a:rPr>
                <a:t>t</a:t>
              </a:r>
              <a:endParaRPr kumimoji="0" lang="en-US" altLang="ja-JP" sz="1200" b="0" i="0" u="none" strike="noStrike" cap="none" normalizeH="0" baseline="0" dirty="0">
                <a:ln>
                  <a:noFill/>
                </a:ln>
                <a:solidFill>
                  <a:schemeClr val="tx1"/>
                </a:solidFill>
                <a:effectLst/>
                <a:latin typeface="Glacial Indifference" panose="020B0604020202020204" charset="0"/>
              </a:endParaRPr>
            </a:p>
          </p:txBody>
        </p:sp>
        <p:sp>
          <p:nvSpPr>
            <p:cNvPr id="29" name="_s2081"/>
            <p:cNvSpPr>
              <a:spLocks noChangeArrowheads="1"/>
            </p:cNvSpPr>
            <p:nvPr/>
          </p:nvSpPr>
          <p:spPr bwMode="auto">
            <a:xfrm>
              <a:off x="4155" y="12168"/>
              <a:ext cx="2160" cy="1377"/>
            </a:xfrm>
            <a:prstGeom prst="roundRect">
              <a:avLst>
                <a:gd name="adj" fmla="val 16667"/>
              </a:avLst>
            </a:prstGeom>
            <a:solidFill>
              <a:srgbClr val="C5E0B3"/>
            </a:solidFill>
            <a:ln w="9525">
              <a:solidFill>
                <a:srgbClr val="000000"/>
              </a:solidFill>
              <a:round/>
              <a:headEnd/>
              <a:tailEnd/>
            </a:ln>
          </p:spPr>
          <p:txBody>
            <a:bodyPr vert="horz" wrap="squar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err="1">
                  <a:ln>
                    <a:noFill/>
                  </a:ln>
                  <a:solidFill>
                    <a:schemeClr val="tx1"/>
                  </a:solidFill>
                  <a:effectLst/>
                  <a:latin typeface="Glacial Indifference" panose="020B0604020202020204" charset="0"/>
                  <a:ea typeface="Calibri" panose="020F0502020204030204" pitchFamily="34" charset="0"/>
                  <a:cs typeface="Arial" panose="020B0604020202020204" pitchFamily="34" charset="0"/>
                </a:rPr>
                <a:t>Viilut</a:t>
              </a:r>
              <a:endParaRPr kumimoji="0" lang="en-US" altLang="ja-JP" sz="1200" b="0" i="0" u="none" strike="noStrike" cap="none" normalizeH="0" baseline="0" dirty="0">
                <a:ln>
                  <a:noFill/>
                </a:ln>
                <a:solidFill>
                  <a:schemeClr val="tx1"/>
                </a:solidFill>
                <a:effectLst/>
                <a:latin typeface="Glacial Indifference" panose="020B060402020202020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err="1">
                  <a:ln>
                    <a:noFill/>
                  </a:ln>
                  <a:solidFill>
                    <a:schemeClr val="tx1"/>
                  </a:solidFill>
                  <a:effectLst/>
                  <a:latin typeface="Glacial Indifference" panose="020B0604020202020204" charset="0"/>
                </a:rPr>
                <a:t>Vaneri</a:t>
              </a:r>
              <a:endParaRPr kumimoji="0" lang="en-US" altLang="ja-JP" sz="1200" b="0" i="0" u="none" strike="noStrike" cap="none" normalizeH="0" baseline="0" dirty="0">
                <a:ln>
                  <a:noFill/>
                </a:ln>
                <a:solidFill>
                  <a:schemeClr val="tx1"/>
                </a:solidFill>
                <a:effectLst/>
                <a:latin typeface="Glacial Indifference" panose="020B060402020202020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ja-JP" sz="1200" dirty="0" err="1">
                  <a:latin typeface="Glacial Indifference" panose="020B0604020202020204" charset="0"/>
                </a:rPr>
                <a:t>Laminoitu</a:t>
              </a:r>
              <a:r>
                <a:rPr lang="en-US" altLang="ja-JP" sz="1200" dirty="0">
                  <a:latin typeface="Glacial Indifference" panose="020B0604020202020204" charset="0"/>
                </a:rPr>
                <a:t> </a:t>
              </a:r>
              <a:r>
                <a:rPr lang="en-US" altLang="ja-JP" sz="1200" dirty="0" err="1">
                  <a:latin typeface="Glacial Indifference" panose="020B0604020202020204" charset="0"/>
                </a:rPr>
                <a:t>viilupuu</a:t>
              </a:r>
              <a:endParaRPr kumimoji="0" lang="en-US" altLang="ja-JP" sz="1200" b="0" i="0" u="none" strike="noStrike" cap="none" normalizeH="0" baseline="0" dirty="0">
                <a:ln>
                  <a:noFill/>
                </a:ln>
                <a:solidFill>
                  <a:schemeClr val="tx1"/>
                </a:solidFill>
                <a:effectLst/>
                <a:latin typeface="Glacial Indifference" panose="020B0604020202020204" charset="0"/>
              </a:endParaRPr>
            </a:p>
          </p:txBody>
        </p:sp>
        <p:sp>
          <p:nvSpPr>
            <p:cNvPr id="30" name="_s2080"/>
            <p:cNvSpPr>
              <a:spLocks noChangeArrowheads="1"/>
            </p:cNvSpPr>
            <p:nvPr/>
          </p:nvSpPr>
          <p:spPr bwMode="auto">
            <a:xfrm>
              <a:off x="6675" y="12168"/>
              <a:ext cx="2160" cy="1985"/>
            </a:xfrm>
            <a:prstGeom prst="roundRect">
              <a:avLst>
                <a:gd name="adj" fmla="val 16667"/>
              </a:avLst>
            </a:prstGeom>
            <a:solidFill>
              <a:srgbClr val="C5E0B3"/>
            </a:solidFill>
            <a:ln w="9525">
              <a:solidFill>
                <a:srgbClr val="000000"/>
              </a:solidFill>
              <a:round/>
              <a:headEnd/>
              <a:tailEnd/>
            </a:ln>
          </p:spPr>
          <p:txBody>
            <a:bodyPr vert="horz" wrap="squar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err="1">
                  <a:ln>
                    <a:noFill/>
                  </a:ln>
                  <a:solidFill>
                    <a:schemeClr val="tx1"/>
                  </a:solidFill>
                  <a:effectLst/>
                  <a:latin typeface="Glacial Indifference" panose="020B0604020202020204" charset="0"/>
                  <a:ea typeface="Calibri" panose="020F0502020204030204" pitchFamily="34" charset="0"/>
                  <a:cs typeface="Arial" panose="020B0604020202020204" pitchFamily="34" charset="0"/>
                </a:rPr>
                <a:t>Puulastut</a:t>
              </a:r>
              <a:endParaRPr kumimoji="0" lang="en-US" altLang="ja-JP" sz="1200" b="0" i="0" u="none" strike="noStrike" cap="none" normalizeH="0" baseline="0" dirty="0">
                <a:ln>
                  <a:noFill/>
                </a:ln>
                <a:solidFill>
                  <a:schemeClr val="tx1"/>
                </a:solidFill>
                <a:effectLst/>
                <a:latin typeface="Glacial Indifference" panose="020B060402020202020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err="1">
                  <a:ln>
                    <a:noFill/>
                  </a:ln>
                  <a:solidFill>
                    <a:schemeClr val="tx1"/>
                  </a:solidFill>
                  <a:effectLst/>
                  <a:latin typeface="Glacial Indifference" panose="020B0604020202020204" charset="0"/>
                </a:rPr>
                <a:t>Lastulevy</a:t>
              </a:r>
              <a:endParaRPr kumimoji="0" lang="en-US" altLang="ja-JP" sz="1200" b="0" i="0" u="none" strike="noStrike" cap="none" normalizeH="0" baseline="0" dirty="0">
                <a:ln>
                  <a:noFill/>
                </a:ln>
                <a:solidFill>
                  <a:schemeClr val="tx1"/>
                </a:solidFill>
                <a:effectLst/>
                <a:latin typeface="Glacial Indifference" panose="020B060402020202020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ja-JP" sz="1200" dirty="0">
                  <a:latin typeface="Glacial Indifference" panose="020B0604020202020204" charset="0"/>
                </a:rPr>
                <a:t>OSB</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chemeClr val="tx1"/>
                  </a:solidFill>
                  <a:effectLst/>
                  <a:latin typeface="Glacial Indifference" panose="020B0604020202020204" charset="0"/>
                </a:rPr>
                <a:t>LSL</a:t>
              </a:r>
            </a:p>
          </p:txBody>
        </p:sp>
        <p:sp>
          <p:nvSpPr>
            <p:cNvPr id="31" name="_s2079"/>
            <p:cNvSpPr>
              <a:spLocks noChangeArrowheads="1"/>
            </p:cNvSpPr>
            <p:nvPr/>
          </p:nvSpPr>
          <p:spPr bwMode="auto">
            <a:xfrm>
              <a:off x="11715" y="12168"/>
              <a:ext cx="2159" cy="1761"/>
            </a:xfrm>
            <a:prstGeom prst="roundRect">
              <a:avLst>
                <a:gd name="adj" fmla="val 16667"/>
              </a:avLst>
            </a:prstGeom>
            <a:solidFill>
              <a:srgbClr val="C5E0B3"/>
            </a:solidFill>
            <a:ln w="9525">
              <a:solidFill>
                <a:srgbClr val="000000"/>
              </a:solidFill>
              <a:round/>
              <a:headEnd/>
              <a:tailEnd/>
            </a:ln>
          </p:spPr>
          <p:txBody>
            <a:bodyPr vert="horz" wrap="squar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err="1">
                  <a:ln>
                    <a:noFill/>
                  </a:ln>
                  <a:solidFill>
                    <a:schemeClr val="tx1"/>
                  </a:solidFill>
                  <a:effectLst/>
                  <a:latin typeface="Glacial Indifference" panose="020B0604020202020204" charset="0"/>
                  <a:ea typeface="Calibri" panose="020F0502020204030204" pitchFamily="34" charset="0"/>
                  <a:cs typeface="Arial" panose="020B0604020202020204" pitchFamily="34" charset="0"/>
                </a:rPr>
                <a:t>Yhdistetyt</a:t>
              </a:r>
              <a:r>
                <a:rPr kumimoji="0" lang="en-US" altLang="ja-JP" sz="1200" b="0" i="0" u="none" strike="noStrike" cap="none" normalizeH="0" baseline="0" dirty="0">
                  <a:ln>
                    <a:noFill/>
                  </a:ln>
                  <a:solidFill>
                    <a:schemeClr val="tx1"/>
                  </a:solidFill>
                  <a:effectLst/>
                  <a:latin typeface="Glacial Indifference" panose="020B0604020202020204" charset="0"/>
                  <a:ea typeface="Calibri" panose="020F0502020204030204" pitchFamily="34" charset="0"/>
                  <a:cs typeface="Arial" panose="020B0604020202020204" pitchFamily="34" charset="0"/>
                </a:rPr>
                <a:t> </a:t>
              </a:r>
              <a:r>
                <a:rPr kumimoji="0" lang="en-US" altLang="ja-JP" sz="1200" b="0" i="0" u="none" strike="noStrike" cap="none" normalizeH="0" baseline="0" dirty="0" err="1">
                  <a:ln>
                    <a:noFill/>
                  </a:ln>
                  <a:solidFill>
                    <a:schemeClr val="tx1"/>
                  </a:solidFill>
                  <a:effectLst/>
                  <a:latin typeface="Glacial Indifference" panose="020B0604020202020204" charset="0"/>
                  <a:ea typeface="Calibri" panose="020F0502020204030204" pitchFamily="34" charset="0"/>
                  <a:cs typeface="Arial" panose="020B0604020202020204" pitchFamily="34" charset="0"/>
                </a:rPr>
                <a:t>materiaalit</a:t>
              </a:r>
              <a:endParaRPr kumimoji="0" lang="en-US" altLang="ja-JP" sz="1200" b="0" i="0" u="none" strike="noStrike" cap="none" normalizeH="0" baseline="0" dirty="0">
                <a:ln>
                  <a:noFill/>
                </a:ln>
                <a:solidFill>
                  <a:schemeClr val="tx1"/>
                </a:solidFill>
                <a:effectLst/>
                <a:latin typeface="Glacial Indifference" panose="020B060402020202020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chemeClr val="tx1"/>
                  </a:solidFill>
                  <a:effectLst/>
                  <a:latin typeface="Glacial Indifference" panose="020B0604020202020204" charset="0"/>
                </a:rPr>
                <a:t>I-</a:t>
              </a:r>
              <a:r>
                <a:rPr kumimoji="0" lang="en-US" altLang="ja-JP" sz="1200" b="0" i="0" u="none" strike="noStrike" cap="none" normalizeH="0" baseline="0" dirty="0" err="1">
                  <a:ln>
                    <a:noFill/>
                  </a:ln>
                  <a:solidFill>
                    <a:schemeClr val="tx1"/>
                  </a:solidFill>
                  <a:effectLst/>
                  <a:latin typeface="Glacial Indifference" panose="020B0604020202020204" charset="0"/>
                </a:rPr>
                <a:t>palkit</a:t>
              </a:r>
              <a:endParaRPr kumimoji="0" lang="en-US" altLang="ja-JP" sz="1200" b="0" i="0" u="none" strike="noStrike" cap="none" normalizeH="0" baseline="0" dirty="0">
                <a:ln>
                  <a:noFill/>
                </a:ln>
                <a:solidFill>
                  <a:schemeClr val="tx1"/>
                </a:solidFill>
                <a:effectLst/>
                <a:latin typeface="Glacial Indifference" panose="020B060402020202020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ja-JP" sz="1200" dirty="0" err="1">
                  <a:latin typeface="Glacial Indifference" panose="020B0604020202020204" charset="0"/>
                </a:rPr>
                <a:t>Rakennuslevyt</a:t>
              </a:r>
              <a:r>
                <a:rPr lang="en-US" altLang="ja-JP" sz="1200" dirty="0">
                  <a:latin typeface="Glacial Indifference" panose="020B0604020202020204"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err="1">
                  <a:ln>
                    <a:noFill/>
                  </a:ln>
                  <a:solidFill>
                    <a:schemeClr val="tx1"/>
                  </a:solidFill>
                  <a:effectLst/>
                  <a:latin typeface="Glacial Indifference" panose="020B0604020202020204" charset="0"/>
                </a:rPr>
                <a:t>Kevyet</a:t>
              </a:r>
              <a:r>
                <a:rPr kumimoji="0" lang="en-US" altLang="ja-JP" sz="1200" b="0" i="0" u="none" strike="noStrike" cap="none" normalizeH="0" baseline="0" dirty="0">
                  <a:ln>
                    <a:noFill/>
                  </a:ln>
                  <a:solidFill>
                    <a:schemeClr val="tx1"/>
                  </a:solidFill>
                  <a:effectLst/>
                  <a:latin typeface="Glacial Indifference" panose="020B0604020202020204" charset="0"/>
                </a:rPr>
                <a:t> </a:t>
              </a:r>
              <a:r>
                <a:rPr kumimoji="0" lang="en-US" altLang="ja-JP" sz="1200" b="0" i="0" u="none" strike="noStrike" cap="none" normalizeH="0" baseline="0" dirty="0" err="1">
                  <a:ln>
                    <a:noFill/>
                  </a:ln>
                  <a:solidFill>
                    <a:schemeClr val="tx1"/>
                  </a:solidFill>
                  <a:effectLst/>
                  <a:latin typeface="Glacial Indifference" panose="020B0604020202020204" charset="0"/>
                </a:rPr>
                <a:t>levypaneelit</a:t>
              </a:r>
              <a:endParaRPr kumimoji="0" lang="en-US" altLang="ja-JP" sz="1200" b="0" i="0" u="none" strike="noStrike" cap="none" normalizeH="0" baseline="0" dirty="0">
                <a:ln>
                  <a:noFill/>
                </a:ln>
                <a:solidFill>
                  <a:schemeClr val="tx1"/>
                </a:solidFill>
                <a:effectLst/>
                <a:latin typeface="Glacial Indifference" panose="020B0604020202020204" charset="0"/>
              </a:endParaRPr>
            </a:p>
          </p:txBody>
        </p:sp>
        <p:sp>
          <p:nvSpPr>
            <p:cNvPr id="2048" name="_s2078"/>
            <p:cNvSpPr>
              <a:spLocks noChangeArrowheads="1"/>
            </p:cNvSpPr>
            <p:nvPr/>
          </p:nvSpPr>
          <p:spPr bwMode="auto">
            <a:xfrm>
              <a:off x="9195" y="12168"/>
              <a:ext cx="2160" cy="1884"/>
            </a:xfrm>
            <a:prstGeom prst="roundRect">
              <a:avLst>
                <a:gd name="adj" fmla="val 16667"/>
              </a:avLst>
            </a:prstGeom>
            <a:solidFill>
              <a:srgbClr val="C5E0B3"/>
            </a:solidFill>
            <a:ln w="9525">
              <a:solidFill>
                <a:srgbClr val="000000"/>
              </a:solidFill>
              <a:round/>
              <a:headEnd/>
              <a:tailEnd/>
            </a:ln>
          </p:spPr>
          <p:txBody>
            <a:bodyPr vert="horz" wrap="squar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err="1">
                  <a:ln>
                    <a:noFill/>
                  </a:ln>
                  <a:solidFill>
                    <a:schemeClr val="tx1"/>
                  </a:solidFill>
                  <a:effectLst/>
                  <a:latin typeface="Glacial Indifference" panose="020B0604020202020204" charset="0"/>
                  <a:ea typeface="Calibri" panose="020F0502020204030204" pitchFamily="34" charset="0"/>
                  <a:cs typeface="Arial" panose="020B0604020202020204" pitchFamily="34" charset="0"/>
                </a:rPr>
                <a:t>Puukuidut</a:t>
              </a:r>
              <a:endParaRPr kumimoji="0" lang="en-US" altLang="ja-JP" sz="1200" b="0" i="0" u="none" strike="noStrike" cap="none" normalizeH="0" baseline="0" dirty="0">
                <a:ln>
                  <a:noFill/>
                </a:ln>
                <a:solidFill>
                  <a:schemeClr val="tx1"/>
                </a:solidFill>
                <a:effectLst/>
                <a:latin typeface="Glacial Indifference" panose="020B0604020202020204" charset="0"/>
                <a:ea typeface="Calibri" panose="020F0502020204030204" pitchFamily="34" charset="0"/>
                <a:cs typeface="Arial" panose="020B060402020202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lang="en-US" altLang="ja-JP" sz="1200" dirty="0">
                  <a:latin typeface="Glacial Indifference" panose="020B0604020202020204" charset="0"/>
                  <a:cs typeface="Arial" panose="020B0604020202020204" pitchFamily="34" charset="0"/>
                </a:rPr>
                <a:t>PDF</a:t>
              </a:r>
            </a:p>
            <a:p>
              <a:pPr marL="0" marR="0" lvl="0" indent="0"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chemeClr val="tx1"/>
                  </a:solidFill>
                  <a:effectLst/>
                  <a:latin typeface="Glacial Indifference" panose="020B0604020202020204" charset="0"/>
                  <a:cs typeface="Arial" panose="020B0604020202020204" pitchFamily="34" charset="0"/>
                </a:rPr>
                <a:t>MDF</a:t>
              </a:r>
            </a:p>
            <a:p>
              <a:pPr marL="0" marR="0" lvl="0" indent="0" defTabSz="914400" rtl="0" eaLnBrk="0" fontAlgn="base" latinLnBrk="0" hangingPunct="0">
                <a:lnSpc>
                  <a:spcPct val="100000"/>
                </a:lnSpc>
                <a:spcBef>
                  <a:spcPct val="0"/>
                </a:spcBef>
                <a:spcAft>
                  <a:spcPct val="0"/>
                </a:spcAft>
                <a:buClrTx/>
                <a:buSzTx/>
                <a:buFontTx/>
                <a:buNone/>
                <a:tabLst/>
              </a:pPr>
              <a:r>
                <a:rPr lang="en-US" altLang="ja-JP" sz="1200" dirty="0">
                  <a:latin typeface="Glacial Indifference" panose="020B0604020202020204" charset="0"/>
                  <a:cs typeface="Arial" panose="020B0604020202020204" pitchFamily="34" charset="0"/>
                </a:rPr>
                <a:t>HDF</a:t>
              </a:r>
              <a:endParaRPr kumimoji="0" lang="en-US" altLang="ja-JP" sz="1200" b="0" i="0" u="none" strike="noStrike" cap="none" normalizeH="0" baseline="0" dirty="0">
                <a:ln>
                  <a:noFill/>
                </a:ln>
                <a:solidFill>
                  <a:schemeClr val="tx1"/>
                </a:solidFill>
                <a:effectLst/>
                <a:latin typeface="Glacial Indifference" panose="020B0604020202020204" charset="0"/>
              </a:endParaRPr>
            </a:p>
          </p:txBody>
        </p:sp>
      </p:grpSp>
      <p:graphicFrame>
        <p:nvGraphicFramePr>
          <p:cNvPr id="2054" name="Table 2053"/>
          <p:cNvGraphicFramePr>
            <a:graphicFrameLocks noGrp="1"/>
          </p:cNvGraphicFramePr>
          <p:nvPr>
            <p:extLst>
              <p:ext uri="{D42A27DB-BD31-4B8C-83A1-F6EECF244321}">
                <p14:modId xmlns:p14="http://schemas.microsoft.com/office/powerpoint/2010/main" val="1372558796"/>
              </p:ext>
            </p:extLst>
          </p:nvPr>
        </p:nvGraphicFramePr>
        <p:xfrm>
          <a:off x="10505509" y="6591300"/>
          <a:ext cx="6258491" cy="2401327"/>
        </p:xfrm>
        <a:graphic>
          <a:graphicData uri="http://schemas.openxmlformats.org/drawingml/2006/table">
            <a:tbl>
              <a:tblPr firstRow="1" firstCol="1" bandRow="1">
                <a:tableStyleId>{F5AB1C69-6EDB-4FF4-983F-18BD219EF322}</a:tableStyleId>
              </a:tblPr>
              <a:tblGrid>
                <a:gridCol w="2633565">
                  <a:extLst>
                    <a:ext uri="{9D8B030D-6E8A-4147-A177-3AD203B41FA5}">
                      <a16:colId xmlns:a16="http://schemas.microsoft.com/office/drawing/2014/main" val="20000"/>
                    </a:ext>
                  </a:extLst>
                </a:gridCol>
                <a:gridCol w="1461008">
                  <a:extLst>
                    <a:ext uri="{9D8B030D-6E8A-4147-A177-3AD203B41FA5}">
                      <a16:colId xmlns:a16="http://schemas.microsoft.com/office/drawing/2014/main" val="20001"/>
                    </a:ext>
                  </a:extLst>
                </a:gridCol>
                <a:gridCol w="2163918">
                  <a:extLst>
                    <a:ext uri="{9D8B030D-6E8A-4147-A177-3AD203B41FA5}">
                      <a16:colId xmlns:a16="http://schemas.microsoft.com/office/drawing/2014/main" val="20002"/>
                    </a:ext>
                  </a:extLst>
                </a:gridCol>
              </a:tblGrid>
              <a:tr h="237247">
                <a:tc>
                  <a:txBody>
                    <a:bodyPr/>
                    <a:lstStyle/>
                    <a:p>
                      <a:pPr algn="just">
                        <a:spcAft>
                          <a:spcPts val="0"/>
                        </a:spcAft>
                      </a:pPr>
                      <a:r>
                        <a:rPr lang="en-GB" sz="1400" kern="1000" spc="-30" dirty="0" err="1">
                          <a:effectLst/>
                          <a:latin typeface="Glacial Indifference" panose="020B0604020202020204" charset="0"/>
                        </a:rPr>
                        <a:t>Ominaisuus</a:t>
                      </a:r>
                      <a:endParaRPr lang="lv-LV" sz="1400" kern="1000" dirty="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just">
                        <a:spcAft>
                          <a:spcPts val="0"/>
                        </a:spcAft>
                      </a:pPr>
                      <a:r>
                        <a:rPr lang="en-GB" sz="1400" kern="1000" spc="-30" dirty="0" err="1">
                          <a:effectLst/>
                          <a:latin typeface="Glacial Indifference" panose="020B0604020202020204" charset="0"/>
                        </a:rPr>
                        <a:t>Kiinteä</a:t>
                      </a:r>
                      <a:r>
                        <a:rPr lang="en-GB" sz="1400" kern="1000" spc="-30" dirty="0">
                          <a:effectLst/>
                          <a:latin typeface="Glacial Indifference" panose="020B0604020202020204" charset="0"/>
                        </a:rPr>
                        <a:t> </a:t>
                      </a:r>
                      <a:r>
                        <a:rPr lang="en-GB" sz="1400" kern="1000" spc="-30" dirty="0" err="1">
                          <a:effectLst/>
                          <a:latin typeface="Glacial Indifference" panose="020B0604020202020204" charset="0"/>
                        </a:rPr>
                        <a:t>puu</a:t>
                      </a:r>
                      <a:endParaRPr lang="lv-LV" sz="1400" kern="1000" dirty="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a:txBody>
                    <a:bodyPr/>
                    <a:lstStyle/>
                    <a:p>
                      <a:pPr algn="just">
                        <a:spcAft>
                          <a:spcPts val="0"/>
                        </a:spcAft>
                      </a:pPr>
                      <a:r>
                        <a:rPr lang="en-GB" sz="1400" kern="1000" spc="-30" dirty="0" err="1">
                          <a:effectLst/>
                          <a:latin typeface="Glacial Indifference" panose="020B0604020202020204" charset="0"/>
                        </a:rPr>
                        <a:t>Liimattu</a:t>
                      </a:r>
                      <a:r>
                        <a:rPr lang="en-GB" sz="1400" kern="1000" spc="-30" dirty="0">
                          <a:effectLst/>
                          <a:latin typeface="Glacial Indifference" panose="020B0604020202020204" charset="0"/>
                        </a:rPr>
                        <a:t> </a:t>
                      </a:r>
                      <a:r>
                        <a:rPr lang="en-GB" sz="1400" kern="1000" spc="-30" dirty="0" err="1">
                          <a:effectLst/>
                          <a:latin typeface="Glacial Indifference" panose="020B0604020202020204" charset="0"/>
                        </a:rPr>
                        <a:t>rakennepuu</a:t>
                      </a:r>
                      <a:endParaRPr lang="lv-LV" sz="1400" kern="1000" dirty="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extLst>
                  <a:ext uri="{0D108BD9-81ED-4DB2-BD59-A6C34878D82A}">
                    <a16:rowId xmlns:a16="http://schemas.microsoft.com/office/drawing/2014/main" val="10000"/>
                  </a:ext>
                </a:extLst>
              </a:tr>
              <a:tr h="335280">
                <a:tc>
                  <a:txBody>
                    <a:bodyPr/>
                    <a:lstStyle/>
                    <a:p>
                      <a:pPr algn="just">
                        <a:spcAft>
                          <a:spcPts val="0"/>
                        </a:spcAft>
                      </a:pPr>
                      <a:r>
                        <a:rPr lang="en-GB" sz="1400" kern="1000" spc="-30" dirty="0" err="1">
                          <a:effectLst/>
                          <a:latin typeface="Glacial Indifference" panose="020B0604020202020204" charset="0"/>
                        </a:rPr>
                        <a:t>Kestävyys</a:t>
                      </a:r>
                      <a:endParaRPr lang="lv-LV" sz="1400" kern="1000" dirty="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gridSpan="2">
                  <a:txBody>
                    <a:bodyPr/>
                    <a:lstStyle/>
                    <a:p>
                      <a:pPr algn="just">
                        <a:spcAft>
                          <a:spcPts val="0"/>
                        </a:spcAft>
                      </a:pPr>
                      <a:endParaRPr lang="lv-LV" sz="1000" kern="1000" spc="-30" dirty="0">
                        <a:effectLst/>
                        <a:latin typeface="Glacial Indifference" panose="020B0604020202020204" charset="0"/>
                        <a:ea typeface="Calibri" panose="020F0502020204030204" pitchFamily="34" charset="0"/>
                        <a:cs typeface="Arial" panose="020B0604020202020204" pitchFamily="34" charset="0"/>
                      </a:endParaRPr>
                    </a:p>
                    <a:p>
                      <a:pPr algn="just">
                        <a:spcAft>
                          <a:spcPts val="0"/>
                        </a:spcAft>
                      </a:pPr>
                      <a:endParaRPr lang="en-GB" sz="1000" kern="1000" spc="-30" dirty="0">
                        <a:effectLst/>
                        <a:latin typeface="Glacial Indifference" panose="020B0604020202020204" charset="0"/>
                        <a:ea typeface="Calibri" panose="020F0502020204030204" pitchFamily="34" charset="0"/>
                        <a:cs typeface="Arial" panose="020B0604020202020204" pitchFamily="34" charset="0"/>
                      </a:endParaRPr>
                    </a:p>
                  </a:txBody>
                  <a:tcPr marL="68580" marR="68580" marT="0" marB="0" anchor="ctr"/>
                </a:tc>
                <a:tc hMerge="1">
                  <a:txBody>
                    <a:bodyPr/>
                    <a:lstStyle/>
                    <a:p>
                      <a:endParaRPr lang="en-GB"/>
                    </a:p>
                  </a:txBody>
                  <a:tcPr/>
                </a:tc>
                <a:extLst>
                  <a:ext uri="{0D108BD9-81ED-4DB2-BD59-A6C34878D82A}">
                    <a16:rowId xmlns:a16="http://schemas.microsoft.com/office/drawing/2014/main" val="10001"/>
                  </a:ext>
                </a:extLst>
              </a:tr>
              <a:tr h="228600">
                <a:tc>
                  <a:txBody>
                    <a:bodyPr/>
                    <a:lstStyle/>
                    <a:p>
                      <a:pPr algn="just">
                        <a:spcAft>
                          <a:spcPts val="0"/>
                        </a:spcAft>
                      </a:pPr>
                      <a:r>
                        <a:rPr lang="en-GB" sz="1400" kern="1000" spc="-30" dirty="0" err="1">
                          <a:effectLst/>
                          <a:latin typeface="Glacial Indifference" panose="020B0604020202020204" charset="0"/>
                          <a:ea typeface="Calibri" panose="020F0502020204030204" pitchFamily="34" charset="0"/>
                          <a:cs typeface="Angsana New" panose="02020603050405020304" pitchFamily="18" charset="-34"/>
                        </a:rPr>
                        <a:t>Lämpöeristys</a:t>
                      </a:r>
                      <a:endParaRPr lang="lv-LV" sz="1400" kern="1000" dirty="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gridSpan="2">
                  <a:txBody>
                    <a:bodyPr/>
                    <a:lstStyle/>
                    <a:p>
                      <a:pPr algn="just">
                        <a:spcAft>
                          <a:spcPts val="0"/>
                        </a:spcAft>
                      </a:pPr>
                      <a:endParaRPr lang="lv-LV" sz="1000" kern="1000" spc="-30" dirty="0">
                        <a:effectLst/>
                        <a:latin typeface="Glacial Indifference" panose="020B0604020202020204" charset="0"/>
                        <a:ea typeface="Calibri" panose="020F0502020204030204" pitchFamily="34" charset="0"/>
                        <a:cs typeface="Arial" panose="020B0604020202020204" pitchFamily="34" charset="0"/>
                      </a:endParaRPr>
                    </a:p>
                    <a:p>
                      <a:pPr algn="just">
                        <a:spcAft>
                          <a:spcPts val="0"/>
                        </a:spcAft>
                      </a:pPr>
                      <a:endParaRPr lang="en-GB" sz="1000" kern="1000" spc="-30" dirty="0">
                        <a:effectLst/>
                        <a:latin typeface="Glacial Indifference" panose="020B0604020202020204" charset="0"/>
                        <a:ea typeface="Calibri" panose="020F0502020204030204" pitchFamily="34" charset="0"/>
                        <a:cs typeface="Arial" panose="020B0604020202020204" pitchFamily="34" charset="0"/>
                      </a:endParaRPr>
                    </a:p>
                  </a:txBody>
                  <a:tcPr marL="68580" marR="68580" marT="0" marB="0" anchor="ctr"/>
                </a:tc>
                <a:tc hMerge="1">
                  <a:txBody>
                    <a:bodyPr/>
                    <a:lstStyle/>
                    <a:p>
                      <a:endParaRPr lang="en-GB"/>
                    </a:p>
                  </a:txBody>
                  <a:tcPr/>
                </a:tc>
                <a:extLst>
                  <a:ext uri="{0D108BD9-81ED-4DB2-BD59-A6C34878D82A}">
                    <a16:rowId xmlns:a16="http://schemas.microsoft.com/office/drawing/2014/main" val="10002"/>
                  </a:ext>
                </a:extLst>
              </a:tr>
              <a:tr h="304800">
                <a:tc>
                  <a:txBody>
                    <a:bodyPr/>
                    <a:lstStyle/>
                    <a:p>
                      <a:pPr algn="just">
                        <a:spcAft>
                          <a:spcPts val="0"/>
                        </a:spcAft>
                      </a:pPr>
                      <a:r>
                        <a:rPr lang="en-GB" sz="1400" kern="1000" spc="-30" dirty="0" err="1">
                          <a:effectLst/>
                          <a:latin typeface="Glacial Indifference" panose="020B0604020202020204" charset="0"/>
                          <a:ea typeface="Calibri" panose="020F0502020204030204" pitchFamily="34" charset="0"/>
                          <a:cs typeface="Angsana New" panose="02020603050405020304" pitchFamily="18" charset="-34"/>
                        </a:rPr>
                        <a:t>Pinnan</a:t>
                      </a:r>
                      <a:r>
                        <a:rPr lang="en-GB" sz="1400" kern="1000" spc="-30" dirty="0">
                          <a:effectLst/>
                          <a:latin typeface="Glacial Indifference" panose="020B0604020202020204" charset="0"/>
                          <a:ea typeface="Calibri" panose="020F0502020204030204" pitchFamily="34" charset="0"/>
                          <a:cs typeface="Angsana New" panose="02020603050405020304" pitchFamily="18" charset="-34"/>
                        </a:rPr>
                        <a:t> </a:t>
                      </a:r>
                      <a:r>
                        <a:rPr lang="en-GB" sz="1400" kern="1000" spc="-30" dirty="0" err="1">
                          <a:effectLst/>
                          <a:latin typeface="Glacial Indifference" panose="020B0604020202020204" charset="0"/>
                          <a:ea typeface="Calibri" panose="020F0502020204030204" pitchFamily="34" charset="0"/>
                          <a:cs typeface="Angsana New" panose="02020603050405020304" pitchFamily="18" charset="-34"/>
                        </a:rPr>
                        <a:t>laatu</a:t>
                      </a:r>
                      <a:endParaRPr lang="lv-LV" sz="1400" kern="1000" dirty="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gridSpan="2">
                  <a:txBody>
                    <a:bodyPr/>
                    <a:lstStyle/>
                    <a:p>
                      <a:pPr algn="just">
                        <a:spcAft>
                          <a:spcPts val="0"/>
                        </a:spcAft>
                      </a:pPr>
                      <a:endParaRPr lang="lv-LV" sz="1000" kern="1000" spc="-30" dirty="0">
                        <a:effectLst/>
                        <a:latin typeface="Glacial Indifference" panose="020B0604020202020204" charset="0"/>
                        <a:ea typeface="Calibri" panose="020F0502020204030204" pitchFamily="34" charset="0"/>
                        <a:cs typeface="Arial" panose="020B0604020202020204" pitchFamily="34" charset="0"/>
                      </a:endParaRPr>
                    </a:p>
                    <a:p>
                      <a:pPr algn="just">
                        <a:spcAft>
                          <a:spcPts val="0"/>
                        </a:spcAft>
                      </a:pPr>
                      <a:endParaRPr lang="en-GB" sz="1000" kern="1000" spc="-30" dirty="0">
                        <a:effectLst/>
                        <a:latin typeface="Glacial Indifference" panose="020B0604020202020204" charset="0"/>
                        <a:ea typeface="Calibri" panose="020F0502020204030204" pitchFamily="34" charset="0"/>
                        <a:cs typeface="Arial" panose="020B0604020202020204" pitchFamily="34" charset="0"/>
                      </a:endParaRPr>
                    </a:p>
                  </a:txBody>
                  <a:tcPr marL="68580" marR="68580" marT="0" marB="0" anchor="ctr"/>
                </a:tc>
                <a:tc hMerge="1">
                  <a:txBody>
                    <a:bodyPr/>
                    <a:lstStyle/>
                    <a:p>
                      <a:endParaRPr lang="en-GB"/>
                    </a:p>
                  </a:txBody>
                  <a:tcPr/>
                </a:tc>
                <a:extLst>
                  <a:ext uri="{0D108BD9-81ED-4DB2-BD59-A6C34878D82A}">
                    <a16:rowId xmlns:a16="http://schemas.microsoft.com/office/drawing/2014/main" val="10003"/>
                  </a:ext>
                </a:extLst>
              </a:tr>
              <a:tr h="304800">
                <a:tc>
                  <a:txBody>
                    <a:bodyPr/>
                    <a:lstStyle/>
                    <a:p>
                      <a:pPr algn="just">
                        <a:spcAft>
                          <a:spcPts val="0"/>
                        </a:spcAft>
                      </a:pPr>
                      <a:r>
                        <a:rPr lang="en-GB" sz="1400" kern="1000" spc="-30" dirty="0" err="1">
                          <a:effectLst/>
                          <a:latin typeface="Glacial Indifference" panose="020B0604020202020204" charset="0"/>
                          <a:ea typeface="Calibri" panose="020F0502020204030204" pitchFamily="34" charset="0"/>
                          <a:cs typeface="Angsana New" panose="02020603050405020304" pitchFamily="18" charset="-34"/>
                        </a:rPr>
                        <a:t>Homogeenisuus</a:t>
                      </a:r>
                      <a:endParaRPr lang="lv-LV" sz="1400" kern="1000" dirty="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gridSpan="2">
                  <a:txBody>
                    <a:bodyPr/>
                    <a:lstStyle/>
                    <a:p>
                      <a:pPr algn="just">
                        <a:spcAft>
                          <a:spcPts val="0"/>
                        </a:spcAft>
                      </a:pPr>
                      <a:endParaRPr lang="lv-LV" sz="1000" kern="1000" spc="-30" dirty="0">
                        <a:effectLst/>
                        <a:latin typeface="Glacial Indifference" panose="020B0604020202020204" charset="0"/>
                        <a:ea typeface="Calibri" panose="020F0502020204030204" pitchFamily="34" charset="0"/>
                        <a:cs typeface="Arial" panose="020B0604020202020204" pitchFamily="34" charset="0"/>
                      </a:endParaRPr>
                    </a:p>
                    <a:p>
                      <a:pPr algn="just">
                        <a:spcAft>
                          <a:spcPts val="0"/>
                        </a:spcAft>
                      </a:pPr>
                      <a:endParaRPr lang="en-GB" sz="1000" kern="1000" spc="-30" dirty="0">
                        <a:effectLst/>
                        <a:latin typeface="Glacial Indifference" panose="020B0604020202020204" charset="0"/>
                        <a:ea typeface="Calibri" panose="020F0502020204030204" pitchFamily="34" charset="0"/>
                        <a:cs typeface="Arial" panose="020B0604020202020204" pitchFamily="34" charset="0"/>
                      </a:endParaRPr>
                    </a:p>
                  </a:txBody>
                  <a:tcPr marL="68580" marR="68580" marT="0" marB="0" anchor="ctr"/>
                </a:tc>
                <a:tc hMerge="1">
                  <a:txBody>
                    <a:bodyPr/>
                    <a:lstStyle/>
                    <a:p>
                      <a:endParaRPr lang="en-GB"/>
                    </a:p>
                  </a:txBody>
                  <a:tcPr/>
                </a:tc>
                <a:extLst>
                  <a:ext uri="{0D108BD9-81ED-4DB2-BD59-A6C34878D82A}">
                    <a16:rowId xmlns:a16="http://schemas.microsoft.com/office/drawing/2014/main" val="10004"/>
                  </a:ext>
                </a:extLst>
              </a:tr>
              <a:tr h="304800">
                <a:tc>
                  <a:txBody>
                    <a:bodyPr/>
                    <a:lstStyle/>
                    <a:p>
                      <a:pPr algn="just">
                        <a:spcAft>
                          <a:spcPts val="0"/>
                        </a:spcAft>
                      </a:pPr>
                      <a:r>
                        <a:rPr lang="en-GB" sz="1400" kern="1000" spc="-30" dirty="0" err="1">
                          <a:effectLst/>
                          <a:latin typeface="Glacial Indifference" panose="020B0604020202020204" charset="0"/>
                        </a:rPr>
                        <a:t>Isotropia</a:t>
                      </a:r>
                      <a:endParaRPr lang="lv-LV" sz="1400" kern="1000" dirty="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gridSpan="2">
                  <a:txBody>
                    <a:bodyPr/>
                    <a:lstStyle/>
                    <a:p>
                      <a:pPr algn="just">
                        <a:spcAft>
                          <a:spcPts val="0"/>
                        </a:spcAft>
                      </a:pPr>
                      <a:endParaRPr lang="lv-LV" sz="1000" kern="1000" spc="-30" dirty="0">
                        <a:effectLst/>
                        <a:latin typeface="Glacial Indifference" panose="020B0604020202020204" charset="0"/>
                        <a:ea typeface="Calibri" panose="020F0502020204030204" pitchFamily="34" charset="0"/>
                        <a:cs typeface="Arial" panose="020B0604020202020204" pitchFamily="34" charset="0"/>
                      </a:endParaRPr>
                    </a:p>
                    <a:p>
                      <a:pPr algn="just">
                        <a:spcAft>
                          <a:spcPts val="0"/>
                        </a:spcAft>
                      </a:pPr>
                      <a:endParaRPr lang="en-GB" sz="1000" kern="1000" spc="-30" dirty="0">
                        <a:effectLst/>
                        <a:latin typeface="Glacial Indifference" panose="020B0604020202020204" charset="0"/>
                        <a:ea typeface="Calibri" panose="020F0502020204030204" pitchFamily="34" charset="0"/>
                        <a:cs typeface="Arial" panose="020B0604020202020204" pitchFamily="34" charset="0"/>
                      </a:endParaRPr>
                    </a:p>
                  </a:txBody>
                  <a:tcPr marL="68580" marR="68580" marT="0" marB="0" anchor="ctr"/>
                </a:tc>
                <a:tc hMerge="1">
                  <a:txBody>
                    <a:bodyPr/>
                    <a:lstStyle/>
                    <a:p>
                      <a:endParaRPr lang="en-GB"/>
                    </a:p>
                  </a:txBody>
                  <a:tcPr/>
                </a:tc>
                <a:extLst>
                  <a:ext uri="{0D108BD9-81ED-4DB2-BD59-A6C34878D82A}">
                    <a16:rowId xmlns:a16="http://schemas.microsoft.com/office/drawing/2014/main" val="10005"/>
                  </a:ext>
                </a:extLst>
              </a:tr>
              <a:tr h="304800">
                <a:tc>
                  <a:txBody>
                    <a:bodyPr/>
                    <a:lstStyle/>
                    <a:p>
                      <a:pPr algn="just">
                        <a:spcAft>
                          <a:spcPts val="0"/>
                        </a:spcAft>
                      </a:pPr>
                      <a:r>
                        <a:rPr lang="en-GB" sz="1400" kern="1000" spc="-30" dirty="0" err="1">
                          <a:effectLst/>
                          <a:latin typeface="Glacial Indifference" panose="020B0604020202020204" charset="0"/>
                          <a:ea typeface="Calibri" panose="020F0502020204030204" pitchFamily="34" charset="0"/>
                          <a:cs typeface="Angsana New" panose="02020603050405020304" pitchFamily="18" charset="-34"/>
                        </a:rPr>
                        <a:t>Energiakulutus</a:t>
                      </a:r>
                      <a:endParaRPr lang="lv-LV" sz="1400" kern="1000" dirty="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gridSpan="2">
                  <a:txBody>
                    <a:bodyPr/>
                    <a:lstStyle/>
                    <a:p>
                      <a:pPr algn="just">
                        <a:spcAft>
                          <a:spcPts val="0"/>
                        </a:spcAft>
                      </a:pPr>
                      <a:endParaRPr lang="lv-LV" sz="1000" kern="1000" spc="-30" dirty="0">
                        <a:effectLst/>
                        <a:latin typeface="Glacial Indifference" panose="020B0604020202020204" charset="0"/>
                        <a:ea typeface="Calibri" panose="020F0502020204030204" pitchFamily="34" charset="0"/>
                        <a:cs typeface="Arial" panose="020B0604020202020204" pitchFamily="34" charset="0"/>
                      </a:endParaRPr>
                    </a:p>
                    <a:p>
                      <a:pPr algn="just">
                        <a:spcAft>
                          <a:spcPts val="0"/>
                        </a:spcAft>
                      </a:pPr>
                      <a:endParaRPr lang="en-GB" sz="1000" kern="1000" spc="-30" dirty="0">
                        <a:effectLst/>
                        <a:latin typeface="Glacial Indifference" panose="020B0604020202020204" charset="0"/>
                        <a:ea typeface="Calibri" panose="020F0502020204030204" pitchFamily="34" charset="0"/>
                        <a:cs typeface="Arial" panose="020B0604020202020204" pitchFamily="34" charset="0"/>
                      </a:endParaRPr>
                    </a:p>
                  </a:txBody>
                  <a:tcPr marL="68580" marR="68580" marT="0" marB="0" anchor="ctr"/>
                </a:tc>
                <a:tc hMerge="1">
                  <a:txBody>
                    <a:bodyPr/>
                    <a:lstStyle/>
                    <a:p>
                      <a:endParaRPr lang="en-GB"/>
                    </a:p>
                  </a:txBody>
                  <a:tcPr/>
                </a:tc>
                <a:extLst>
                  <a:ext uri="{0D108BD9-81ED-4DB2-BD59-A6C34878D82A}">
                    <a16:rowId xmlns:a16="http://schemas.microsoft.com/office/drawing/2014/main" val="10006"/>
                  </a:ext>
                </a:extLst>
              </a:tr>
              <a:tr h="237247">
                <a:tc>
                  <a:txBody>
                    <a:bodyPr/>
                    <a:lstStyle/>
                    <a:p>
                      <a:pPr algn="just">
                        <a:spcAft>
                          <a:spcPts val="0"/>
                        </a:spcAft>
                      </a:pPr>
                      <a:r>
                        <a:rPr lang="en-GB" sz="1400" kern="1000" spc="-30" dirty="0" err="1">
                          <a:effectLst/>
                          <a:latin typeface="Glacial Indifference" panose="020B0604020202020204" charset="0"/>
                          <a:ea typeface="Calibri" panose="020F0502020204030204" pitchFamily="34" charset="0"/>
                          <a:cs typeface="Angsana New" panose="02020603050405020304" pitchFamily="18" charset="-34"/>
                        </a:rPr>
                        <a:t>Ympäristövaikutus</a:t>
                      </a:r>
                      <a:endParaRPr lang="lv-LV" sz="1400" kern="1000" dirty="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tc>
                <a:tc gridSpan="2">
                  <a:txBody>
                    <a:bodyPr/>
                    <a:lstStyle/>
                    <a:p>
                      <a:pPr algn="just">
                        <a:spcAft>
                          <a:spcPts val="0"/>
                        </a:spcAft>
                      </a:pPr>
                      <a:endParaRPr lang="lv-LV" sz="1000" kern="1000" spc="-30" dirty="0">
                        <a:effectLst/>
                        <a:latin typeface="Glacial Indifference" panose="020B0604020202020204" charset="0"/>
                        <a:ea typeface="Calibri" panose="020F0502020204030204" pitchFamily="34" charset="0"/>
                        <a:cs typeface="Arial" panose="020B0604020202020204" pitchFamily="34" charset="0"/>
                      </a:endParaRPr>
                    </a:p>
                    <a:p>
                      <a:pPr algn="just">
                        <a:spcAft>
                          <a:spcPts val="0"/>
                        </a:spcAft>
                      </a:pPr>
                      <a:endParaRPr lang="en-GB" sz="1000" kern="1000" spc="-30" dirty="0">
                        <a:effectLst/>
                        <a:latin typeface="Glacial Indifference" panose="020B0604020202020204" charset="0"/>
                        <a:ea typeface="Calibri" panose="020F0502020204030204" pitchFamily="34" charset="0"/>
                        <a:cs typeface="Arial" panose="020B0604020202020204" pitchFamily="34" charset="0"/>
                      </a:endParaRPr>
                    </a:p>
                  </a:txBody>
                  <a:tcPr marL="68580" marR="68580" marT="0" marB="0" anchor="ctr"/>
                </a:tc>
                <a:tc hMerge="1">
                  <a:txBody>
                    <a:bodyPr/>
                    <a:lstStyle/>
                    <a:p>
                      <a:endParaRPr lang="en-GB"/>
                    </a:p>
                  </a:txBody>
                  <a:tcPr/>
                </a:tc>
                <a:extLst>
                  <a:ext uri="{0D108BD9-81ED-4DB2-BD59-A6C34878D82A}">
                    <a16:rowId xmlns:a16="http://schemas.microsoft.com/office/drawing/2014/main" val="10007"/>
                  </a:ext>
                </a:extLst>
              </a:tr>
            </a:tbl>
          </a:graphicData>
        </a:graphic>
      </p:graphicFrame>
      <p:sp>
        <p:nvSpPr>
          <p:cNvPr id="54" name="Right Triangle 53"/>
          <p:cNvSpPr>
            <a:spLocks noChangeArrowheads="1"/>
          </p:cNvSpPr>
          <p:nvPr/>
        </p:nvSpPr>
        <p:spPr bwMode="auto">
          <a:xfrm>
            <a:off x="13741400" y="6896100"/>
            <a:ext cx="2467610" cy="168522"/>
          </a:xfrm>
          <a:prstGeom prst="rtTriangle">
            <a:avLst/>
          </a:prstGeom>
          <a:solidFill>
            <a:srgbClr val="C5E0B3"/>
          </a:solidFill>
          <a:ln w="9525">
            <a:solidFill>
              <a:srgbClr val="538135"/>
            </a:solidFill>
            <a:miter lim="800000"/>
            <a:headEnd/>
            <a:tailEnd/>
          </a:ln>
        </p:spPr>
        <p:txBody>
          <a:bodyPr rot="0" vert="horz" wrap="square" lIns="91440" tIns="45720" rIns="91440" bIns="45720" anchor="t" anchorCtr="0" upright="1">
            <a:noAutofit/>
          </a:bodyPr>
          <a:lstStyle/>
          <a:p>
            <a:endParaRPr lang="en-US" dirty="0"/>
          </a:p>
        </p:txBody>
      </p:sp>
      <p:sp>
        <p:nvSpPr>
          <p:cNvPr id="2055" name="Rectangle 2054"/>
          <p:cNvSpPr/>
          <p:nvPr/>
        </p:nvSpPr>
        <p:spPr>
          <a:xfrm>
            <a:off x="9665807" y="6216868"/>
            <a:ext cx="8035677" cy="369332"/>
          </a:xfrm>
          <a:prstGeom prst="rect">
            <a:avLst/>
          </a:prstGeom>
        </p:spPr>
        <p:txBody>
          <a:bodyPr wrap="square">
            <a:spAutoFit/>
          </a:bodyPr>
          <a:lstStyle/>
          <a:p>
            <a:r>
              <a:rPr lang="en-US" b="1" kern="1000" spc="-30" dirty="0">
                <a:solidFill>
                  <a:srgbClr val="456A2C"/>
                </a:solidFill>
                <a:latin typeface="Glacial Indifference" panose="020B0604020202020204" charset="0"/>
                <a:ea typeface="Calibri" panose="020F0502020204030204" pitchFamily="34" charset="0"/>
                <a:cs typeface="Arial" panose="020B0604020202020204" pitchFamily="34" charset="0"/>
              </a:rPr>
              <a:t>Koon </a:t>
            </a:r>
            <a:r>
              <a:rPr lang="en-US" b="1" kern="1000" spc="-30" dirty="0" err="1">
                <a:solidFill>
                  <a:srgbClr val="456A2C"/>
                </a:solidFill>
                <a:latin typeface="Glacial Indifference" panose="020B0604020202020204" charset="0"/>
                <a:ea typeface="Calibri" panose="020F0502020204030204" pitchFamily="34" charset="0"/>
                <a:cs typeface="Arial" panose="020B0604020202020204" pitchFamily="34" charset="0"/>
              </a:rPr>
              <a:t>vaikutus</a:t>
            </a:r>
            <a:r>
              <a:rPr lang="en-US" b="1" kern="1000" spc="-30" dirty="0">
                <a:solidFill>
                  <a:srgbClr val="456A2C"/>
                </a:solidFill>
                <a:latin typeface="Glacial Indifference" panose="020B0604020202020204" charset="0"/>
                <a:ea typeface="Calibri" panose="020F0502020204030204" pitchFamily="34" charset="0"/>
                <a:cs typeface="Arial" panose="020B0604020202020204" pitchFamily="34" charset="0"/>
              </a:rPr>
              <a:t> </a:t>
            </a:r>
            <a:r>
              <a:rPr lang="en-US" b="1" kern="1000" spc="-30" dirty="0" err="1">
                <a:solidFill>
                  <a:srgbClr val="456A2C"/>
                </a:solidFill>
                <a:latin typeface="Glacial Indifference" panose="020B0604020202020204" charset="0"/>
                <a:ea typeface="Calibri" panose="020F0502020204030204" pitchFamily="34" charset="0"/>
                <a:cs typeface="Arial" panose="020B0604020202020204" pitchFamily="34" charset="0"/>
              </a:rPr>
              <a:t>liimapuurakenteiden</a:t>
            </a:r>
            <a:r>
              <a:rPr lang="en-US" b="1" kern="1000" spc="-30" dirty="0">
                <a:solidFill>
                  <a:srgbClr val="456A2C"/>
                </a:solidFill>
                <a:latin typeface="Glacial Indifference" panose="020B0604020202020204" charset="0"/>
                <a:ea typeface="Calibri" panose="020F0502020204030204" pitchFamily="34" charset="0"/>
                <a:cs typeface="Arial" panose="020B0604020202020204" pitchFamily="34" charset="0"/>
              </a:rPr>
              <a:t> </a:t>
            </a:r>
            <a:r>
              <a:rPr lang="en-US" b="1" kern="1000" spc="-30" dirty="0" err="1">
                <a:solidFill>
                  <a:srgbClr val="456A2C"/>
                </a:solidFill>
                <a:latin typeface="Glacial Indifference" panose="020B0604020202020204" charset="0"/>
                <a:ea typeface="Calibri" panose="020F0502020204030204" pitchFamily="34" charset="0"/>
                <a:cs typeface="Arial" panose="020B0604020202020204" pitchFamily="34" charset="0"/>
              </a:rPr>
              <a:t>materiaaliominaisuuksiin</a:t>
            </a:r>
            <a:endParaRPr lang="en-US" dirty="0">
              <a:solidFill>
                <a:srgbClr val="456A2C"/>
              </a:solidFill>
              <a:latin typeface="Glacial Indifference" panose="020B0604020202020204" charset="0"/>
            </a:endParaRPr>
          </a:p>
        </p:txBody>
      </p:sp>
      <p:sp>
        <p:nvSpPr>
          <p:cNvPr id="57" name="Right Triangle 56"/>
          <p:cNvSpPr>
            <a:spLocks noChangeArrowheads="1"/>
          </p:cNvSpPr>
          <p:nvPr/>
        </p:nvSpPr>
        <p:spPr bwMode="auto">
          <a:xfrm flipH="1">
            <a:off x="13762990" y="7227927"/>
            <a:ext cx="2467610" cy="182093"/>
          </a:xfrm>
          <a:prstGeom prst="rtTriangle">
            <a:avLst/>
          </a:prstGeom>
          <a:solidFill>
            <a:srgbClr val="C5E0B3"/>
          </a:solidFill>
          <a:ln w="9525">
            <a:solidFill>
              <a:srgbClr val="538135"/>
            </a:solidFill>
            <a:miter lim="800000"/>
            <a:headEnd/>
            <a:tailEnd/>
          </a:ln>
        </p:spPr>
        <p:txBody>
          <a:bodyPr rot="0" vert="horz" wrap="square" lIns="91440" tIns="45720" rIns="91440" bIns="45720" anchor="t" anchorCtr="0" upright="1">
            <a:noAutofit/>
          </a:bodyPr>
          <a:lstStyle/>
          <a:p>
            <a:endParaRPr lang="en-US" dirty="0"/>
          </a:p>
        </p:txBody>
      </p:sp>
      <p:sp>
        <p:nvSpPr>
          <p:cNvPr id="58" name="Right Triangle 57"/>
          <p:cNvSpPr>
            <a:spLocks noChangeArrowheads="1"/>
          </p:cNvSpPr>
          <p:nvPr/>
        </p:nvSpPr>
        <p:spPr bwMode="auto">
          <a:xfrm flipH="1">
            <a:off x="13762990" y="7518913"/>
            <a:ext cx="2467610" cy="182093"/>
          </a:xfrm>
          <a:prstGeom prst="rtTriangle">
            <a:avLst/>
          </a:prstGeom>
          <a:solidFill>
            <a:srgbClr val="C5E0B3"/>
          </a:solidFill>
          <a:ln w="9525">
            <a:solidFill>
              <a:srgbClr val="538135"/>
            </a:solidFill>
            <a:miter lim="800000"/>
            <a:headEnd/>
            <a:tailEnd/>
          </a:ln>
        </p:spPr>
        <p:txBody>
          <a:bodyPr rot="0" vert="horz" wrap="square" lIns="91440" tIns="45720" rIns="91440" bIns="45720" anchor="t" anchorCtr="0" upright="1">
            <a:noAutofit/>
          </a:bodyPr>
          <a:lstStyle/>
          <a:p>
            <a:endParaRPr lang="en-US" dirty="0"/>
          </a:p>
        </p:txBody>
      </p:sp>
      <p:sp>
        <p:nvSpPr>
          <p:cNvPr id="59" name="Right Triangle 58"/>
          <p:cNvSpPr>
            <a:spLocks noChangeArrowheads="1"/>
          </p:cNvSpPr>
          <p:nvPr/>
        </p:nvSpPr>
        <p:spPr bwMode="auto">
          <a:xfrm flipH="1">
            <a:off x="13762990" y="7849858"/>
            <a:ext cx="2467610" cy="182093"/>
          </a:xfrm>
          <a:prstGeom prst="rtTriangle">
            <a:avLst/>
          </a:prstGeom>
          <a:solidFill>
            <a:srgbClr val="C5E0B3"/>
          </a:solidFill>
          <a:ln w="9525">
            <a:solidFill>
              <a:srgbClr val="538135"/>
            </a:solidFill>
            <a:miter lim="800000"/>
            <a:headEnd/>
            <a:tailEnd/>
          </a:ln>
        </p:spPr>
        <p:txBody>
          <a:bodyPr rot="0" vert="horz" wrap="square" lIns="91440" tIns="45720" rIns="91440" bIns="45720" anchor="t" anchorCtr="0" upright="1">
            <a:noAutofit/>
          </a:bodyPr>
          <a:lstStyle/>
          <a:p>
            <a:endParaRPr lang="en-US" dirty="0"/>
          </a:p>
        </p:txBody>
      </p:sp>
      <p:sp>
        <p:nvSpPr>
          <p:cNvPr id="60" name="Right Triangle 59"/>
          <p:cNvSpPr>
            <a:spLocks noChangeArrowheads="1"/>
          </p:cNvSpPr>
          <p:nvPr/>
        </p:nvSpPr>
        <p:spPr bwMode="auto">
          <a:xfrm flipH="1">
            <a:off x="13762990" y="8140844"/>
            <a:ext cx="2467610" cy="182093"/>
          </a:xfrm>
          <a:prstGeom prst="rtTriangle">
            <a:avLst/>
          </a:prstGeom>
          <a:solidFill>
            <a:srgbClr val="C5E0B3"/>
          </a:solidFill>
          <a:ln w="9525">
            <a:solidFill>
              <a:srgbClr val="538135"/>
            </a:solidFill>
            <a:miter lim="800000"/>
            <a:headEnd/>
            <a:tailEnd/>
          </a:ln>
        </p:spPr>
        <p:txBody>
          <a:bodyPr rot="0" vert="horz" wrap="square" lIns="91440" tIns="45720" rIns="91440" bIns="45720" anchor="t" anchorCtr="0" upright="1">
            <a:noAutofit/>
          </a:bodyPr>
          <a:lstStyle/>
          <a:p>
            <a:endParaRPr lang="en-US" dirty="0"/>
          </a:p>
        </p:txBody>
      </p:sp>
      <p:sp>
        <p:nvSpPr>
          <p:cNvPr id="61" name="Right Triangle 60"/>
          <p:cNvSpPr>
            <a:spLocks noChangeArrowheads="1"/>
          </p:cNvSpPr>
          <p:nvPr/>
        </p:nvSpPr>
        <p:spPr bwMode="auto">
          <a:xfrm flipH="1">
            <a:off x="13762990" y="8431830"/>
            <a:ext cx="2467610" cy="182093"/>
          </a:xfrm>
          <a:prstGeom prst="rtTriangle">
            <a:avLst/>
          </a:prstGeom>
          <a:solidFill>
            <a:srgbClr val="C5E0B3"/>
          </a:solidFill>
          <a:ln w="9525">
            <a:solidFill>
              <a:srgbClr val="538135"/>
            </a:solidFill>
            <a:miter lim="800000"/>
            <a:headEnd/>
            <a:tailEnd/>
          </a:ln>
        </p:spPr>
        <p:txBody>
          <a:bodyPr rot="0" vert="horz" wrap="square" lIns="91440" tIns="45720" rIns="91440" bIns="45720" anchor="t" anchorCtr="0" upright="1">
            <a:noAutofit/>
          </a:bodyPr>
          <a:lstStyle/>
          <a:p>
            <a:endParaRPr lang="en-US" dirty="0"/>
          </a:p>
        </p:txBody>
      </p:sp>
      <p:sp>
        <p:nvSpPr>
          <p:cNvPr id="62" name="Right Triangle 61"/>
          <p:cNvSpPr>
            <a:spLocks noChangeArrowheads="1"/>
          </p:cNvSpPr>
          <p:nvPr/>
        </p:nvSpPr>
        <p:spPr bwMode="auto">
          <a:xfrm flipH="1">
            <a:off x="13762990" y="8748216"/>
            <a:ext cx="2467610" cy="182093"/>
          </a:xfrm>
          <a:prstGeom prst="rtTriangle">
            <a:avLst/>
          </a:prstGeom>
          <a:solidFill>
            <a:srgbClr val="C5E0B3"/>
          </a:solidFill>
          <a:ln w="9525">
            <a:solidFill>
              <a:srgbClr val="538135"/>
            </a:solidFill>
            <a:miter lim="800000"/>
            <a:headEnd/>
            <a:tailEnd/>
          </a:ln>
        </p:spPr>
        <p:txBody>
          <a:bodyPr rot="0" vert="horz" wrap="square" lIns="91440" tIns="45720" rIns="91440" bIns="45720" anchor="t" anchorCtr="0" upright="1">
            <a:noAutofit/>
          </a:bodyPr>
          <a:lstStyle/>
          <a:p>
            <a:endParaRPr lang="en-US" dirty="0"/>
          </a:p>
        </p:txBody>
      </p:sp>
      <p:sp>
        <p:nvSpPr>
          <p:cNvPr id="2056" name="Rectangle 2055"/>
          <p:cNvSpPr/>
          <p:nvPr/>
        </p:nvSpPr>
        <p:spPr>
          <a:xfrm>
            <a:off x="1094740" y="9403094"/>
            <a:ext cx="5764088" cy="421654"/>
          </a:xfrm>
          <a:prstGeom prst="rect">
            <a:avLst/>
          </a:prstGeom>
        </p:spPr>
        <p:txBody>
          <a:bodyPr wrap="square">
            <a:spAutoFit/>
          </a:bodyPr>
          <a:lstStyle/>
          <a:p>
            <a:pPr lvl="0" algn="just">
              <a:lnSpc>
                <a:spcPct val="107000"/>
              </a:lnSpc>
              <a:spcAft>
                <a:spcPts val="0"/>
              </a:spcAft>
            </a:pPr>
            <a:r>
              <a:rPr lang="en-US" sz="1000" spc="-30" dirty="0">
                <a:solidFill>
                  <a:schemeClr val="bg1"/>
                </a:solidFill>
                <a:latin typeface="Glacial Indifference" panose="020B0604020202020204" charset="0"/>
                <a:ea typeface="MS Mincho" panose="02020609040205080304" pitchFamily="49" charset="-128"/>
                <a:cs typeface="Arial" panose="020B0604020202020204" pitchFamily="34" charset="0"/>
              </a:rPr>
              <a:t>Kruse</a:t>
            </a:r>
            <a:r>
              <a:rPr lang="en-US" sz="1000" spc="-30" dirty="0">
                <a:solidFill>
                  <a:schemeClr val="bg1"/>
                </a:solidFill>
                <a:latin typeface="Glacial Indifference" panose="020B0604020202020204" charset="0"/>
                <a:ea typeface="Calibri" panose="020F0502020204030204" pitchFamily="34" charset="0"/>
                <a:cs typeface="Arial" panose="020B0604020202020204" pitchFamily="34" charset="0"/>
              </a:rPr>
              <a:t> </a:t>
            </a:r>
            <a:r>
              <a:rPr lang="en-US" sz="1000" spc="-30" dirty="0">
                <a:solidFill>
                  <a:schemeClr val="bg1"/>
                </a:solidFill>
                <a:latin typeface="Glacial Indifference" panose="020B0604020202020204" charset="0"/>
                <a:ea typeface="MS Mincho" panose="02020609040205080304" pitchFamily="49" charset="-128"/>
                <a:cs typeface="Arial" panose="020B0604020202020204" pitchFamily="34" charset="0"/>
              </a:rPr>
              <a:t>K., </a:t>
            </a:r>
            <a:r>
              <a:rPr lang="en-US" sz="1000" spc="-30" dirty="0" err="1">
                <a:solidFill>
                  <a:schemeClr val="bg1"/>
                </a:solidFill>
                <a:latin typeface="Glacial Indifference" panose="020B0604020202020204" charset="0"/>
                <a:ea typeface="MS Mincho" panose="02020609040205080304" pitchFamily="49" charset="-128"/>
                <a:cs typeface="Arial" panose="020B0604020202020204" pitchFamily="34" charset="0"/>
              </a:rPr>
              <a:t>Venschott</a:t>
            </a:r>
            <a:r>
              <a:rPr lang="en-US" sz="1000" spc="-30" dirty="0">
                <a:solidFill>
                  <a:schemeClr val="bg1"/>
                </a:solidFill>
                <a:latin typeface="Glacial Indifference" panose="020B0604020202020204" charset="0"/>
                <a:ea typeface="MS Mincho" panose="02020609040205080304" pitchFamily="49" charset="-128"/>
                <a:cs typeface="Arial" panose="020B0604020202020204" pitchFamily="34" charset="0"/>
              </a:rPr>
              <a:t> D. </a:t>
            </a:r>
            <a:r>
              <a:rPr lang="en-US" sz="1000" spc="-30" dirty="0" err="1">
                <a:solidFill>
                  <a:schemeClr val="bg1"/>
                </a:solidFill>
                <a:latin typeface="Glacial Indifference" panose="020B0604020202020204" charset="0"/>
                <a:ea typeface="Calibri" panose="020F0502020204030204" pitchFamily="34" charset="0"/>
                <a:cs typeface="Arial" panose="020B0604020202020204" pitchFamily="34" charset="0"/>
              </a:rPr>
              <a:t>Eigenschaften</a:t>
            </a:r>
            <a:r>
              <a:rPr lang="en-US" sz="1000" spc="-30" dirty="0">
                <a:solidFill>
                  <a:schemeClr val="bg1"/>
                </a:solidFill>
                <a:latin typeface="Glacial Indifference" panose="020B0604020202020204" charset="0"/>
                <a:ea typeface="Calibri" panose="020F0502020204030204" pitchFamily="34" charset="0"/>
                <a:cs typeface="Arial" panose="020B0604020202020204" pitchFamily="34" charset="0"/>
              </a:rPr>
              <a:t> und </a:t>
            </a:r>
            <a:r>
              <a:rPr lang="en-US" sz="1000" spc="-30" dirty="0" err="1">
                <a:solidFill>
                  <a:schemeClr val="bg1"/>
                </a:solidFill>
                <a:latin typeface="Glacial Indifference" panose="020B0604020202020204" charset="0"/>
                <a:ea typeface="Calibri" panose="020F0502020204030204" pitchFamily="34" charset="0"/>
                <a:cs typeface="Arial" panose="020B0604020202020204" pitchFamily="34" charset="0"/>
              </a:rPr>
              <a:t>Einsatzpotentiale</a:t>
            </a:r>
            <a:r>
              <a:rPr lang="en-US" sz="1000" spc="-30" dirty="0">
                <a:solidFill>
                  <a:schemeClr val="bg1"/>
                </a:solidFill>
                <a:latin typeface="Glacial Indifference" panose="020B0604020202020204" charset="0"/>
                <a:ea typeface="Calibri" panose="020F0502020204030204" pitchFamily="34" charset="0"/>
                <a:cs typeface="Arial" panose="020B0604020202020204" pitchFamily="34" charset="0"/>
              </a:rPr>
              <a:t> </a:t>
            </a:r>
            <a:r>
              <a:rPr lang="en-US" sz="1000" spc="-30" dirty="0" err="1">
                <a:solidFill>
                  <a:schemeClr val="bg1"/>
                </a:solidFill>
                <a:latin typeface="Glacial Indifference" panose="020B0604020202020204" charset="0"/>
                <a:ea typeface="Calibri" panose="020F0502020204030204" pitchFamily="34" charset="0"/>
                <a:cs typeface="Arial" panose="020B0604020202020204" pitchFamily="34" charset="0"/>
              </a:rPr>
              <a:t>neuer</a:t>
            </a:r>
            <a:r>
              <a:rPr lang="en-US" sz="1000" spc="-30" dirty="0">
                <a:solidFill>
                  <a:schemeClr val="bg1"/>
                </a:solidFill>
                <a:latin typeface="Glacial Indifference" panose="020B0604020202020204" charset="0"/>
                <a:ea typeface="Calibri" panose="020F0502020204030204" pitchFamily="34" charset="0"/>
                <a:cs typeface="Arial" panose="020B0604020202020204" pitchFamily="34" charset="0"/>
              </a:rPr>
              <a:t> </a:t>
            </a:r>
            <a:r>
              <a:rPr lang="en-US" sz="1000" spc="-30" dirty="0" err="1">
                <a:solidFill>
                  <a:schemeClr val="bg1"/>
                </a:solidFill>
                <a:latin typeface="Glacial Indifference" panose="020B0604020202020204" charset="0"/>
                <a:ea typeface="Calibri" panose="020F0502020204030204" pitchFamily="34" charset="0"/>
                <a:cs typeface="Arial" panose="020B0604020202020204" pitchFamily="34" charset="0"/>
              </a:rPr>
              <a:t>Holzwerkstoffe</a:t>
            </a:r>
            <a:r>
              <a:rPr lang="en-US" sz="1000" spc="-30" dirty="0">
                <a:solidFill>
                  <a:schemeClr val="bg1"/>
                </a:solidFill>
                <a:latin typeface="Glacial Indifference" panose="020B0604020202020204" charset="0"/>
                <a:ea typeface="Calibri" panose="020F0502020204030204" pitchFamily="34" charset="0"/>
                <a:cs typeface="Arial" panose="020B0604020202020204" pitchFamily="34" charset="0"/>
              </a:rPr>
              <a:t> </a:t>
            </a:r>
            <a:r>
              <a:rPr lang="en-US" sz="1000" spc="-30" dirty="0" err="1">
                <a:solidFill>
                  <a:schemeClr val="bg1"/>
                </a:solidFill>
                <a:latin typeface="Glacial Indifference" panose="020B0604020202020204" charset="0"/>
                <a:ea typeface="Calibri" panose="020F0502020204030204" pitchFamily="34" charset="0"/>
                <a:cs typeface="Arial" panose="020B0604020202020204" pitchFamily="34" charset="0"/>
              </a:rPr>
              <a:t>im</a:t>
            </a:r>
            <a:r>
              <a:rPr lang="en-US" sz="1000" spc="-30" dirty="0">
                <a:solidFill>
                  <a:schemeClr val="bg1"/>
                </a:solidFill>
                <a:latin typeface="Glacial Indifference" panose="020B0604020202020204" charset="0"/>
                <a:ea typeface="Calibri" panose="020F0502020204030204" pitchFamily="34" charset="0"/>
                <a:cs typeface="Arial" panose="020B0604020202020204" pitchFamily="34" charset="0"/>
              </a:rPr>
              <a:t> </a:t>
            </a:r>
            <a:r>
              <a:rPr lang="en-US" sz="1000" spc="-30" dirty="0" err="1">
                <a:solidFill>
                  <a:schemeClr val="bg1"/>
                </a:solidFill>
                <a:latin typeface="Glacial Indifference" panose="020B0604020202020204" charset="0"/>
                <a:ea typeface="Calibri" panose="020F0502020204030204" pitchFamily="34" charset="0"/>
                <a:cs typeface="Arial" panose="020B0604020202020204" pitchFamily="34" charset="0"/>
              </a:rPr>
              <a:t>bauwessen</a:t>
            </a:r>
            <a:r>
              <a:rPr lang="en-US" sz="1000" spc="-30" dirty="0">
                <a:solidFill>
                  <a:schemeClr val="bg1"/>
                </a:solidFill>
                <a:latin typeface="Glacial Indifference" panose="020B0604020202020204" charset="0"/>
                <a:ea typeface="Calibri" panose="020F0502020204030204" pitchFamily="34" charset="0"/>
                <a:cs typeface="Arial" panose="020B0604020202020204" pitchFamily="34" charset="0"/>
              </a:rPr>
              <a:t>, 2001</a:t>
            </a:r>
          </a:p>
          <a:p>
            <a:pPr lvl="0" algn="just">
              <a:lnSpc>
                <a:spcPct val="107000"/>
              </a:lnSpc>
              <a:spcAft>
                <a:spcPts val="0"/>
              </a:spcAft>
            </a:pPr>
            <a:r>
              <a:rPr lang="en-US" sz="1000" spc="-30" dirty="0">
                <a:solidFill>
                  <a:schemeClr val="bg1"/>
                </a:solidFill>
                <a:effectLst/>
                <a:latin typeface="Glacial Indifference" panose="020B0604020202020204" charset="0"/>
                <a:ea typeface="Calibri" panose="020F0502020204030204" pitchFamily="34" charset="0"/>
                <a:cs typeface="Arial" panose="020B0604020202020204" pitchFamily="34" charset="0"/>
              </a:rPr>
              <a:t>Feller 1999</a:t>
            </a:r>
            <a:endParaRPr lang="en-US" sz="1000" dirty="0">
              <a:solidFill>
                <a:schemeClr val="bg1"/>
              </a:solidFill>
              <a:effectLst/>
              <a:latin typeface="Glacial Indifference" panose="020B0604020202020204" charset="0"/>
              <a:ea typeface="Calibri" panose="020F0502020204030204" pitchFamily="34" charset="0"/>
              <a:cs typeface="Angsana New" panose="02020603050405020304" pitchFamily="18" charset="-34"/>
            </a:endParaRPr>
          </a:p>
        </p:txBody>
      </p:sp>
    </p:spTree>
    <p:extLst>
      <p:ext uri="{BB962C8B-B14F-4D97-AF65-F5344CB8AC3E}">
        <p14:creationId xmlns:p14="http://schemas.microsoft.com/office/powerpoint/2010/main" val="42792934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AutoShape 3"/>
          <p:cNvSpPr/>
          <p:nvPr/>
        </p:nvSpPr>
        <p:spPr>
          <a:xfrm>
            <a:off x="1028700" y="-335920"/>
            <a:ext cx="8385423" cy="10958840"/>
          </a:xfrm>
          <a:prstGeom prst="rect">
            <a:avLst/>
          </a:prstGeom>
          <a:solidFill>
            <a:srgbClr val="456A2C"/>
          </a:solidFill>
        </p:spPr>
        <p:txBody>
          <a:bodyPr/>
          <a:lstStyle/>
          <a:p>
            <a:endParaRPr lang="en-US" dirty="0"/>
          </a:p>
        </p:txBody>
      </p:sp>
      <p:sp>
        <p:nvSpPr>
          <p:cNvPr id="6" name="AutoShape 6"/>
          <p:cNvSpPr/>
          <p:nvPr/>
        </p:nvSpPr>
        <p:spPr>
          <a:xfrm>
            <a:off x="1028700" y="9252585"/>
            <a:ext cx="16230600" cy="38100"/>
          </a:xfrm>
          <a:prstGeom prst="rect">
            <a:avLst/>
          </a:prstGeom>
          <a:solidFill>
            <a:srgbClr val="52584D"/>
          </a:solidFill>
        </p:spPr>
      </p:sp>
      <p:grpSp>
        <p:nvGrpSpPr>
          <p:cNvPr id="7" name="Group 7"/>
          <p:cNvGrpSpPr/>
          <p:nvPr/>
        </p:nvGrpSpPr>
        <p:grpSpPr>
          <a:xfrm>
            <a:off x="1765204" y="957263"/>
            <a:ext cx="7491438" cy="5395808"/>
            <a:chOff x="-2" y="-95249"/>
            <a:chExt cx="9988583" cy="7194412"/>
          </a:xfrm>
        </p:grpSpPr>
        <p:sp>
          <p:nvSpPr>
            <p:cNvPr id="8" name="TextBox 8"/>
            <p:cNvSpPr txBox="1"/>
            <p:nvPr/>
          </p:nvSpPr>
          <p:spPr>
            <a:xfrm>
              <a:off x="-2" y="-95249"/>
              <a:ext cx="9736794" cy="4267835"/>
            </a:xfrm>
            <a:prstGeom prst="rect">
              <a:avLst/>
            </a:prstGeom>
          </p:spPr>
          <p:txBody>
            <a:bodyPr wrap="square" lIns="0" tIns="0" rIns="0" bIns="0" rtlCol="0" anchor="t">
              <a:spAutoFit/>
            </a:bodyPr>
            <a:lstStyle/>
            <a:p>
              <a:pPr algn="l">
                <a:lnSpc>
                  <a:spcPts val="8370"/>
                </a:lnSpc>
              </a:pPr>
              <a:r>
                <a:rPr lang="en-US" sz="4800" spc="310" dirty="0">
                  <a:solidFill>
                    <a:schemeClr val="bg1"/>
                  </a:solidFill>
                  <a:latin typeface="Arial Black" panose="020B0A04020102020204" pitchFamily="34" charset="0"/>
                </a:rPr>
                <a:t>LIIMATUT PUUMATERIAALIT 1/4</a:t>
              </a:r>
            </a:p>
          </p:txBody>
        </p:sp>
        <p:sp>
          <p:nvSpPr>
            <p:cNvPr id="9" name="TextBox 9"/>
            <p:cNvSpPr txBox="1"/>
            <p:nvPr/>
          </p:nvSpPr>
          <p:spPr>
            <a:xfrm>
              <a:off x="-2" y="5457688"/>
              <a:ext cx="9988583" cy="1641475"/>
            </a:xfrm>
            <a:prstGeom prst="rect">
              <a:avLst/>
            </a:prstGeom>
          </p:spPr>
          <p:txBody>
            <a:bodyPr wrap="square" lIns="0" tIns="0" rIns="0" bIns="0" rtlCol="0" anchor="t">
              <a:spAutoFit/>
            </a:bodyPr>
            <a:lstStyle/>
            <a:p>
              <a:pPr algn="l">
                <a:lnSpc>
                  <a:spcPts val="4810"/>
                </a:lnSpc>
              </a:pPr>
              <a:r>
                <a:rPr lang="en-US" sz="3700" spc="185" dirty="0" err="1">
                  <a:solidFill>
                    <a:schemeClr val="bg1"/>
                  </a:solidFill>
                  <a:latin typeface="Arial Black" panose="020B0A04020102020204" pitchFamily="34" charset="0"/>
                </a:rPr>
                <a:t>Puupohjaiset</a:t>
              </a:r>
              <a:r>
                <a:rPr lang="en-US" sz="3700" spc="185" dirty="0">
                  <a:solidFill>
                    <a:schemeClr val="bg1"/>
                  </a:solidFill>
                  <a:latin typeface="Arial Black" panose="020B0A04020102020204" pitchFamily="34" charset="0"/>
                </a:rPr>
                <a:t> </a:t>
              </a:r>
              <a:r>
                <a:rPr lang="en-US" sz="3700" spc="185" dirty="0" err="1">
                  <a:solidFill>
                    <a:schemeClr val="bg1"/>
                  </a:solidFill>
                  <a:latin typeface="Arial Black" panose="020B0A04020102020204" pitchFamily="34" charset="0"/>
                </a:rPr>
                <a:t>materiaalit</a:t>
              </a:r>
              <a:endParaRPr lang="en-US" sz="3700" spc="185" dirty="0">
                <a:solidFill>
                  <a:schemeClr val="bg1"/>
                </a:solidFill>
                <a:latin typeface="Arial Black" panose="020B0A04020102020204" pitchFamily="34" charset="0"/>
              </a:endParaRPr>
            </a:p>
            <a:p>
              <a:pPr algn="l">
                <a:lnSpc>
                  <a:spcPts val="4810"/>
                </a:lnSpc>
              </a:pPr>
              <a:endParaRPr lang="en-US" sz="3700" spc="185" dirty="0">
                <a:solidFill>
                  <a:schemeClr val="bg1"/>
                </a:solidFill>
                <a:latin typeface="League Spartan"/>
              </a:endParaRPr>
            </a:p>
          </p:txBody>
        </p:sp>
      </p:grpSp>
      <p:sp>
        <p:nvSpPr>
          <p:cNvPr id="13" name="Θέση αριθμού διαφάνειας 12">
            <a:extLst>
              <a:ext uri="{FF2B5EF4-FFF2-40B4-BE49-F238E27FC236}">
                <a16:creationId xmlns:a16="http://schemas.microsoft.com/office/drawing/2014/main" id="{7EFA6B45-4A81-43D2-9CF3-2C413345447A}"/>
              </a:ext>
            </a:extLst>
          </p:cNvPr>
          <p:cNvSpPr txBox="1">
            <a:spLocks/>
          </p:cNvSpPr>
          <p:nvPr/>
        </p:nvSpPr>
        <p:spPr>
          <a:xfrm>
            <a:off x="15240" y="97759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D9D9D9"/>
                </a:solidFill>
                <a:latin typeface="Glacial Indifference"/>
              </a:rPr>
              <a:pPr algn="l"/>
              <a:t>6</a:t>
            </a:fld>
            <a:endParaRPr lang="en-US" sz="2400" spc="120" dirty="0">
              <a:solidFill>
                <a:srgbClr val="D9D9D9"/>
              </a:solidFill>
              <a:latin typeface="Glacial Indifference"/>
            </a:endParaRPr>
          </a:p>
        </p:txBody>
      </p:sp>
      <p:sp>
        <p:nvSpPr>
          <p:cNvPr id="11" name="TextBox 9"/>
          <p:cNvSpPr txBox="1"/>
          <p:nvPr/>
        </p:nvSpPr>
        <p:spPr>
          <a:xfrm>
            <a:off x="11125200" y="9690564"/>
            <a:ext cx="7162800" cy="399725"/>
          </a:xfrm>
          <a:prstGeom prst="rect">
            <a:avLst/>
          </a:prstGeom>
        </p:spPr>
        <p:txBody>
          <a:bodyPr wrap="square" lIns="0" tIns="0" rIns="0" bIns="0" rtlCol="0" anchor="t">
            <a:spAutoFit/>
          </a:bodyPr>
          <a:lstStyle/>
          <a:p>
            <a:pPr>
              <a:lnSpc>
                <a:spcPts val="3645"/>
              </a:lnSpc>
            </a:pPr>
            <a:r>
              <a:rPr lang="en-US" sz="1600" spc="80" dirty="0" err="1">
                <a:solidFill>
                  <a:srgbClr val="52584D"/>
                </a:solidFill>
                <a:latin typeface="Glacial Indifference"/>
              </a:rPr>
              <a:t>Luento</a:t>
            </a:r>
            <a:r>
              <a:rPr lang="en-US" sz="1600" spc="80" dirty="0">
                <a:solidFill>
                  <a:srgbClr val="52584D"/>
                </a:solidFill>
                <a:latin typeface="Glacial Indifference"/>
              </a:rPr>
              <a:t> 3</a:t>
            </a:r>
            <a:r>
              <a:rPr lang="en-US" sz="1600" spc="80" dirty="0">
                <a:latin typeface="Glacial Indifference"/>
              </a:rPr>
              <a:t>: </a:t>
            </a:r>
            <a:r>
              <a:rPr lang="en-US" sz="1600" dirty="0" err="1"/>
              <a:t>Puun</a:t>
            </a:r>
            <a:r>
              <a:rPr lang="en-US" sz="1600" dirty="0"/>
              <a:t> </a:t>
            </a:r>
            <a:r>
              <a:rPr lang="en-US" sz="1600" dirty="0" err="1"/>
              <a:t>saatavuus</a:t>
            </a:r>
            <a:r>
              <a:rPr lang="en-US" sz="1600" dirty="0"/>
              <a:t> ja </a:t>
            </a:r>
            <a:r>
              <a:rPr lang="en-US" sz="1600" dirty="0" err="1"/>
              <a:t>ympäristöystävällisyys</a:t>
            </a:r>
            <a:r>
              <a:rPr lang="en-US" sz="1600" dirty="0"/>
              <a:t> </a:t>
            </a:r>
            <a:r>
              <a:rPr lang="en-US" sz="1600" dirty="0" err="1"/>
              <a:t>rakennusmateriaalina</a:t>
            </a:r>
            <a:endParaRPr lang="en-US" sz="1600" spc="135" dirty="0">
              <a:latin typeface="Glacial Indifference"/>
            </a:endParaRPr>
          </a:p>
        </p:txBody>
      </p:sp>
      <p:sp>
        <p:nvSpPr>
          <p:cNvPr id="5" name="Rectangle 10"/>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pSp>
        <p:nvGrpSpPr>
          <p:cNvPr id="14" name="Organization Chart 1"/>
          <p:cNvGrpSpPr>
            <a:grpSpLocks noChangeAspect="1"/>
          </p:cNvGrpSpPr>
          <p:nvPr/>
        </p:nvGrpSpPr>
        <p:grpSpPr bwMode="auto">
          <a:xfrm>
            <a:off x="10058400" y="399880"/>
            <a:ext cx="7497212" cy="1794615"/>
            <a:chOff x="1634" y="4771"/>
            <a:chExt cx="7182" cy="1381"/>
          </a:xfrm>
        </p:grpSpPr>
        <p:cxnSp>
          <p:nvCxnSpPr>
            <p:cNvPr id="4104" name="_s4104"/>
            <p:cNvCxnSpPr>
              <a:cxnSpLocks noChangeShapeType="1"/>
              <a:stCxn id="18" idx="0"/>
              <a:endCxn id="15" idx="2"/>
            </p:cNvCxnSpPr>
            <p:nvPr/>
          </p:nvCxnSpPr>
          <p:spPr bwMode="auto">
            <a:xfrm rot="5400000" flipH="1">
              <a:off x="6305" y="3953"/>
              <a:ext cx="352" cy="2511"/>
            </a:xfrm>
            <a:prstGeom prst="bentConnector3">
              <a:avLst>
                <a:gd name="adj1" fmla="val 34449"/>
              </a:avLst>
            </a:prstGeom>
            <a:noFill/>
            <a:ln w="28575">
              <a:solidFill>
                <a:srgbClr val="000000"/>
              </a:solidFill>
              <a:miter lim="800000"/>
              <a:headEnd/>
              <a:tailEnd/>
            </a:ln>
            <a:extLst>
              <a:ext uri="{909E8E84-426E-40DD-AFC4-6F175D3DCCD1}">
                <a14:hiddenFill xmlns:a14="http://schemas.microsoft.com/office/drawing/2010/main">
                  <a:noFill/>
                </a14:hiddenFill>
              </a:ext>
            </a:extLst>
          </p:spPr>
        </p:cxnSp>
        <p:cxnSp>
          <p:nvCxnSpPr>
            <p:cNvPr id="4103" name="_s4103"/>
            <p:cNvCxnSpPr>
              <a:cxnSpLocks noChangeShapeType="1"/>
              <a:stCxn id="17" idx="0"/>
              <a:endCxn id="15" idx="2"/>
            </p:cNvCxnSpPr>
            <p:nvPr/>
          </p:nvCxnSpPr>
          <p:spPr bwMode="auto">
            <a:xfrm rot="16200000">
              <a:off x="5050" y="5208"/>
              <a:ext cx="352" cy="1"/>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4102" name="_s4102"/>
            <p:cNvCxnSpPr>
              <a:cxnSpLocks noChangeShapeType="1"/>
              <a:stCxn id="16" idx="0"/>
              <a:endCxn id="15" idx="2"/>
            </p:cNvCxnSpPr>
            <p:nvPr/>
          </p:nvCxnSpPr>
          <p:spPr bwMode="auto">
            <a:xfrm rot="16200000">
              <a:off x="3794" y="3954"/>
              <a:ext cx="351" cy="2510"/>
            </a:xfrm>
            <a:prstGeom prst="bentConnector3">
              <a:avLst>
                <a:gd name="adj1" fmla="val 34449"/>
              </a:avLst>
            </a:prstGeom>
            <a:noFill/>
            <a:ln w="28575">
              <a:solidFill>
                <a:srgbClr val="000000"/>
              </a:solidFill>
              <a:miter lim="800000"/>
              <a:headEnd/>
              <a:tailEnd/>
            </a:ln>
            <a:extLst>
              <a:ext uri="{909E8E84-426E-40DD-AFC4-6F175D3DCCD1}">
                <a14:hiddenFill xmlns:a14="http://schemas.microsoft.com/office/drawing/2010/main">
                  <a:noFill/>
                </a14:hiddenFill>
              </a:ext>
            </a:extLst>
          </p:spPr>
        </p:cxnSp>
        <p:sp>
          <p:nvSpPr>
            <p:cNvPr id="15" name="_s4101"/>
            <p:cNvSpPr>
              <a:spLocks noChangeArrowheads="1"/>
            </p:cNvSpPr>
            <p:nvPr/>
          </p:nvSpPr>
          <p:spPr bwMode="auto">
            <a:xfrm>
              <a:off x="4145" y="4771"/>
              <a:ext cx="2160" cy="262"/>
            </a:xfrm>
            <a:prstGeom prst="roundRect">
              <a:avLst>
                <a:gd name="adj" fmla="val 16667"/>
              </a:avLst>
            </a:prstGeom>
            <a:solidFill>
              <a:srgbClr val="C5E0B3"/>
            </a:solidFill>
            <a:ln w="9525">
              <a:solidFill>
                <a:srgbClr val="538135"/>
              </a:solidFill>
              <a:round/>
              <a:headEnd/>
              <a:tailEnd/>
            </a:ln>
          </p:spPr>
          <p:txBody>
            <a:bodyPr vert="horz" wrap="squar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400" b="0" i="0" u="none" strike="noStrike" cap="none" normalizeH="0" baseline="0" dirty="0" err="1">
                  <a:ln>
                    <a:noFill/>
                  </a:ln>
                  <a:solidFill>
                    <a:schemeClr val="tx1"/>
                  </a:solidFill>
                  <a:effectLst/>
                  <a:latin typeface="Glacial Indifference" panose="020B0604020202020204" charset="0"/>
                  <a:ea typeface="Calibri" panose="020F0502020204030204" pitchFamily="34" charset="0"/>
                  <a:cs typeface="Angsana New" panose="02020603050405020304" pitchFamily="18" charset="-34"/>
                </a:rPr>
                <a:t>Puupohjaiset</a:t>
              </a:r>
              <a:r>
                <a:rPr kumimoji="0" lang="en-US" altLang="ja-JP" sz="1400" b="0" i="0" u="none" strike="noStrike" cap="none" normalizeH="0" baseline="0" dirty="0">
                  <a:ln>
                    <a:noFill/>
                  </a:ln>
                  <a:solidFill>
                    <a:schemeClr val="tx1"/>
                  </a:solidFill>
                  <a:effectLst/>
                  <a:latin typeface="Glacial Indifference" panose="020B0604020202020204" charset="0"/>
                  <a:ea typeface="Calibri" panose="020F0502020204030204" pitchFamily="34" charset="0"/>
                  <a:cs typeface="Angsana New" panose="02020603050405020304" pitchFamily="18" charset="-34"/>
                </a:rPr>
                <a:t> </a:t>
              </a:r>
              <a:r>
                <a:rPr kumimoji="0" lang="en-US" altLang="ja-JP" sz="1400" b="0" i="0" u="none" strike="noStrike" cap="none" normalizeH="0" baseline="0" dirty="0" err="1">
                  <a:ln>
                    <a:noFill/>
                  </a:ln>
                  <a:solidFill>
                    <a:schemeClr val="tx1"/>
                  </a:solidFill>
                  <a:effectLst/>
                  <a:latin typeface="Glacial Indifference" panose="020B0604020202020204" charset="0"/>
                  <a:ea typeface="Calibri" panose="020F0502020204030204" pitchFamily="34" charset="0"/>
                  <a:cs typeface="Angsana New" panose="02020603050405020304" pitchFamily="18" charset="-34"/>
                </a:rPr>
                <a:t>materiaalit</a:t>
              </a:r>
              <a:endParaRPr kumimoji="0" lang="en-US" altLang="ja-JP" sz="1400" b="0" i="0" u="none" strike="noStrike" cap="none" normalizeH="0" baseline="0" dirty="0">
                <a:ln>
                  <a:noFill/>
                </a:ln>
                <a:solidFill>
                  <a:schemeClr val="tx1"/>
                </a:solidFill>
                <a:effectLst/>
                <a:latin typeface="Glacial Indifference" panose="020B0604020202020204" charset="0"/>
              </a:endParaRPr>
            </a:p>
          </p:txBody>
        </p:sp>
        <p:sp>
          <p:nvSpPr>
            <p:cNvPr id="16" name="_s4100"/>
            <p:cNvSpPr>
              <a:spLocks noChangeArrowheads="1"/>
            </p:cNvSpPr>
            <p:nvPr/>
          </p:nvSpPr>
          <p:spPr bwMode="auto">
            <a:xfrm>
              <a:off x="1634" y="5385"/>
              <a:ext cx="2160" cy="678"/>
            </a:xfrm>
            <a:prstGeom prst="roundRect">
              <a:avLst>
                <a:gd name="adj" fmla="val 16667"/>
              </a:avLst>
            </a:prstGeom>
            <a:solidFill>
              <a:srgbClr val="C5E0B3"/>
            </a:solidFill>
            <a:ln w="9525">
              <a:solidFill>
                <a:srgbClr val="538135"/>
              </a:solidFill>
              <a:round/>
              <a:headEnd/>
              <a:tailEnd/>
            </a:ln>
          </p:spPr>
          <p:txBody>
            <a:bodyPr vert="horz" wrap="squar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400" b="0" i="0" u="none" strike="noStrike" cap="none" normalizeH="0" baseline="0" dirty="0" err="1">
                  <a:ln>
                    <a:noFill/>
                  </a:ln>
                  <a:solidFill>
                    <a:schemeClr val="tx1"/>
                  </a:solidFill>
                  <a:effectLst/>
                  <a:latin typeface="Glacial Indifference" panose="020B0604020202020204" charset="0"/>
                  <a:ea typeface="Calibri" panose="020F0502020204030204" pitchFamily="34" charset="0"/>
                  <a:cs typeface="Angsana New" panose="02020603050405020304" pitchFamily="18" charset="-34"/>
                </a:rPr>
                <a:t>Paneelin</a:t>
              </a:r>
              <a:r>
                <a:rPr kumimoji="0" lang="en-US" altLang="ja-JP" sz="1400" b="0" i="0" u="none" strike="noStrike" cap="none" normalizeH="0" baseline="0" dirty="0">
                  <a:ln>
                    <a:noFill/>
                  </a:ln>
                  <a:solidFill>
                    <a:schemeClr val="tx1"/>
                  </a:solidFill>
                  <a:effectLst/>
                  <a:latin typeface="Glacial Indifference" panose="020B0604020202020204" charset="0"/>
                  <a:ea typeface="Calibri" panose="020F0502020204030204" pitchFamily="34" charset="0"/>
                  <a:cs typeface="Angsana New" panose="02020603050405020304" pitchFamily="18" charset="-34"/>
                </a:rPr>
                <a:t> </a:t>
              </a:r>
              <a:r>
                <a:rPr kumimoji="0" lang="en-US" altLang="ja-JP" sz="1400" b="0" i="0" u="none" strike="noStrike" cap="none" normalizeH="0" baseline="0" dirty="0" err="1">
                  <a:ln>
                    <a:noFill/>
                  </a:ln>
                  <a:solidFill>
                    <a:schemeClr val="tx1"/>
                  </a:solidFill>
                  <a:effectLst/>
                  <a:latin typeface="Glacial Indifference" panose="020B0604020202020204" charset="0"/>
                  <a:ea typeface="Calibri" panose="020F0502020204030204" pitchFamily="34" charset="0"/>
                  <a:cs typeface="Angsana New" panose="02020603050405020304" pitchFamily="18" charset="-34"/>
                </a:rPr>
                <a:t>tyyppi</a:t>
              </a:r>
              <a:endParaRPr kumimoji="0" lang="en-US" altLang="ja-JP" sz="1400" b="0" i="0" u="none" strike="noStrike" cap="none" normalizeH="0" baseline="0" dirty="0">
                <a:ln>
                  <a:noFill/>
                </a:ln>
                <a:solidFill>
                  <a:schemeClr val="tx1"/>
                </a:solidFill>
                <a:effectLst/>
                <a:latin typeface="Glacial Indifference" panose="020B060402020202020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ja-JP" sz="1400" b="0" i="0" u="none" strike="noStrike" cap="none" normalizeH="0" baseline="0" dirty="0" err="1">
                  <a:ln>
                    <a:noFill/>
                  </a:ln>
                  <a:solidFill>
                    <a:schemeClr val="tx1"/>
                  </a:solidFill>
                  <a:effectLst/>
                  <a:latin typeface="Glacial Indifference" panose="020B0604020202020204" charset="0"/>
                  <a:ea typeface="Calibri" panose="020F0502020204030204" pitchFamily="34" charset="0"/>
                  <a:cs typeface="Angsana New" panose="02020603050405020304" pitchFamily="18" charset="-34"/>
                </a:rPr>
                <a:t>Yksikerroksinen</a:t>
              </a:r>
              <a:endParaRPr kumimoji="0" lang="en-US" altLang="ja-JP" sz="1400" b="0" i="0" u="none" strike="noStrike" cap="none" normalizeH="0" baseline="0" dirty="0">
                <a:ln>
                  <a:noFill/>
                </a:ln>
                <a:solidFill>
                  <a:schemeClr val="tx1"/>
                </a:solidFill>
                <a:effectLst/>
                <a:latin typeface="Glacial Indifference" panose="020B0604020202020204" charset="0"/>
                <a:ea typeface="Calibri" panose="020F0502020204030204" pitchFamily="34" charset="0"/>
                <a:cs typeface="Angsana New" panose="02020603050405020304" pitchFamily="18" charset="-34"/>
              </a:endParaRPr>
            </a:p>
            <a:p>
              <a:pPr marL="0" marR="0" lvl="0" indent="0" algn="l" defTabSz="914400" rtl="0" eaLnBrk="0" fontAlgn="base" latinLnBrk="0" hangingPunct="0">
                <a:lnSpc>
                  <a:spcPct val="100000"/>
                </a:lnSpc>
                <a:spcBef>
                  <a:spcPct val="0"/>
                </a:spcBef>
                <a:spcAft>
                  <a:spcPct val="0"/>
                </a:spcAft>
                <a:buClrTx/>
                <a:buSzTx/>
                <a:buFontTx/>
                <a:buChar char="•"/>
                <a:tabLst/>
              </a:pPr>
              <a:r>
                <a:rPr lang="en-US" altLang="ja-JP" sz="1400" dirty="0" err="1">
                  <a:latin typeface="Glacial Indifference" panose="020B0604020202020204" charset="0"/>
                  <a:cs typeface="Angsana New" panose="02020603050405020304" pitchFamily="18" charset="-34"/>
                </a:rPr>
                <a:t>Monikerroksinen</a:t>
              </a:r>
              <a:endParaRPr kumimoji="0" lang="en-US" altLang="ja-JP" sz="1400" b="0" i="0" u="none" strike="noStrike" cap="none" normalizeH="0" baseline="0" dirty="0">
                <a:ln>
                  <a:noFill/>
                </a:ln>
                <a:solidFill>
                  <a:schemeClr val="tx1"/>
                </a:solidFill>
                <a:effectLst/>
                <a:latin typeface="Glacial Indifference" panose="020B060402020202020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400" b="0" i="0" u="none" strike="noStrike" cap="none" normalizeH="0" baseline="0" dirty="0">
                  <a:ln>
                    <a:noFill/>
                  </a:ln>
                  <a:solidFill>
                    <a:schemeClr val="tx1"/>
                  </a:solidFill>
                  <a:effectLst/>
                  <a:latin typeface="Glacial Indifference" panose="020B0604020202020204" charset="0"/>
                  <a:ea typeface="Calibri" panose="020F0502020204030204" pitchFamily="34" charset="0"/>
                  <a:cs typeface="Angsana New" panose="02020603050405020304" pitchFamily="18" charset="-34"/>
                </a:rPr>
                <a:t> </a:t>
              </a:r>
              <a:endParaRPr kumimoji="0" lang="en-US" altLang="ja-JP" sz="1400" b="0" i="0" u="none" strike="noStrike" cap="none" normalizeH="0" baseline="0" dirty="0">
                <a:ln>
                  <a:noFill/>
                </a:ln>
                <a:solidFill>
                  <a:schemeClr val="tx1"/>
                </a:solidFill>
                <a:effectLst/>
                <a:latin typeface="Glacial Indifference" panose="020B0604020202020204" charset="0"/>
              </a:endParaRPr>
            </a:p>
          </p:txBody>
        </p:sp>
        <p:sp>
          <p:nvSpPr>
            <p:cNvPr id="17" name="_s4099"/>
            <p:cNvSpPr>
              <a:spLocks noChangeArrowheads="1"/>
            </p:cNvSpPr>
            <p:nvPr/>
          </p:nvSpPr>
          <p:spPr bwMode="auto">
            <a:xfrm>
              <a:off x="4145" y="5385"/>
              <a:ext cx="2160" cy="586"/>
            </a:xfrm>
            <a:prstGeom prst="roundRect">
              <a:avLst>
                <a:gd name="adj" fmla="val 16667"/>
              </a:avLst>
            </a:prstGeom>
            <a:solidFill>
              <a:srgbClr val="C5E0B3"/>
            </a:solidFill>
            <a:ln w="9525">
              <a:solidFill>
                <a:srgbClr val="538135"/>
              </a:solidFill>
              <a:round/>
              <a:headEnd/>
              <a:tailEnd/>
            </a:ln>
          </p:spPr>
          <p:txBody>
            <a:bodyPr vert="horz" wrap="squar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400" b="0" i="0" u="none" strike="noStrike" cap="none" normalizeH="0" baseline="0" dirty="0" err="1">
                  <a:ln>
                    <a:noFill/>
                  </a:ln>
                  <a:solidFill>
                    <a:schemeClr val="tx1"/>
                  </a:solidFill>
                  <a:effectLst/>
                  <a:latin typeface="Glacial Indifference" panose="020B0604020202020204" charset="0"/>
                  <a:ea typeface="Calibri" panose="020F0502020204030204" pitchFamily="34" charset="0"/>
                  <a:cs typeface="Angsana New" panose="02020603050405020304" pitchFamily="18" charset="-34"/>
                </a:rPr>
                <a:t>Puutavaran</a:t>
              </a:r>
              <a:r>
                <a:rPr kumimoji="0" lang="en-US" altLang="ja-JP" sz="1400" b="0" i="0" u="none" strike="noStrike" cap="none" normalizeH="0" baseline="0" dirty="0">
                  <a:ln>
                    <a:noFill/>
                  </a:ln>
                  <a:solidFill>
                    <a:schemeClr val="tx1"/>
                  </a:solidFill>
                  <a:effectLst/>
                  <a:latin typeface="Glacial Indifference" panose="020B0604020202020204" charset="0"/>
                  <a:ea typeface="Calibri" panose="020F0502020204030204" pitchFamily="34" charset="0"/>
                  <a:cs typeface="Angsana New" panose="02020603050405020304" pitchFamily="18" charset="-34"/>
                </a:rPr>
                <a:t> </a:t>
              </a:r>
              <a:r>
                <a:rPr kumimoji="0" lang="en-US" altLang="ja-JP" sz="1400" b="0" i="0" u="none" strike="noStrike" cap="none" normalizeH="0" baseline="0" dirty="0" err="1">
                  <a:ln>
                    <a:noFill/>
                  </a:ln>
                  <a:solidFill>
                    <a:schemeClr val="tx1"/>
                  </a:solidFill>
                  <a:effectLst/>
                  <a:latin typeface="Glacial Indifference" panose="020B0604020202020204" charset="0"/>
                  <a:ea typeface="Calibri" panose="020F0502020204030204" pitchFamily="34" charset="0"/>
                  <a:cs typeface="Angsana New" panose="02020603050405020304" pitchFamily="18" charset="-34"/>
                </a:rPr>
                <a:t>tyyppi</a:t>
              </a:r>
              <a:endParaRPr kumimoji="0" lang="en-US" altLang="ja-JP" sz="1400" b="0" i="0" u="none" strike="noStrike" cap="none" normalizeH="0" baseline="0" dirty="0">
                <a:ln>
                  <a:noFill/>
                </a:ln>
                <a:solidFill>
                  <a:schemeClr val="tx1"/>
                </a:solidFill>
                <a:effectLst/>
                <a:latin typeface="Glacial Indifference" panose="020B060402020202020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ja-JP" sz="1400" b="0" i="0" u="none" strike="noStrike" cap="none" normalizeH="0" baseline="0" dirty="0" err="1">
                  <a:ln>
                    <a:noFill/>
                  </a:ln>
                  <a:solidFill>
                    <a:schemeClr val="tx1"/>
                  </a:solidFill>
                  <a:effectLst/>
                  <a:latin typeface="Glacial Indifference" panose="020B0604020202020204" charset="0"/>
                  <a:ea typeface="Calibri" panose="020F0502020204030204" pitchFamily="34" charset="0"/>
                  <a:cs typeface="Angsana New" panose="02020603050405020304" pitchFamily="18" charset="-34"/>
                </a:rPr>
                <a:t>Liimattu</a:t>
              </a:r>
              <a:r>
                <a:rPr kumimoji="0" lang="en-US" altLang="ja-JP" sz="1400" b="0" i="0" u="none" strike="noStrike" cap="none" normalizeH="0" baseline="0" dirty="0">
                  <a:ln>
                    <a:noFill/>
                  </a:ln>
                  <a:solidFill>
                    <a:schemeClr val="tx1"/>
                  </a:solidFill>
                  <a:effectLst/>
                  <a:latin typeface="Glacial Indifference" panose="020B0604020202020204" charset="0"/>
                  <a:ea typeface="Calibri" panose="020F0502020204030204" pitchFamily="34" charset="0"/>
                  <a:cs typeface="Angsana New" panose="02020603050405020304" pitchFamily="18" charset="-34"/>
                </a:rPr>
                <a:t> </a:t>
              </a:r>
              <a:r>
                <a:rPr kumimoji="0" lang="en-US" altLang="ja-JP" sz="1400" b="0" i="0" u="none" strike="noStrike" cap="none" normalizeH="0" baseline="0" dirty="0" err="1">
                  <a:ln>
                    <a:noFill/>
                  </a:ln>
                  <a:solidFill>
                    <a:schemeClr val="tx1"/>
                  </a:solidFill>
                  <a:effectLst/>
                  <a:latin typeface="Glacial Indifference" panose="020B0604020202020204" charset="0"/>
                  <a:ea typeface="Calibri" panose="020F0502020204030204" pitchFamily="34" charset="0"/>
                  <a:cs typeface="Angsana New" panose="02020603050405020304" pitchFamily="18" charset="-34"/>
                </a:rPr>
                <a:t>massiivipuu</a:t>
              </a:r>
              <a:endParaRPr kumimoji="0" lang="en-US" altLang="ja-JP" sz="1400" b="0" i="0" u="none" strike="noStrike" cap="none" normalizeH="0" baseline="0" dirty="0">
                <a:ln>
                  <a:noFill/>
                </a:ln>
                <a:solidFill>
                  <a:schemeClr val="tx1"/>
                </a:solidFill>
                <a:effectLst/>
                <a:latin typeface="Glacial Indifference" panose="020B0604020202020204" charset="0"/>
                <a:ea typeface="Calibri" panose="020F0502020204030204" pitchFamily="34" charset="0"/>
                <a:cs typeface="Angsana New" panose="02020603050405020304" pitchFamily="18" charset="-34"/>
              </a:endParaRPr>
            </a:p>
            <a:p>
              <a:pPr marL="0" marR="0" lvl="0" indent="0" algn="l" defTabSz="914400" rtl="0" eaLnBrk="0" fontAlgn="base" latinLnBrk="0" hangingPunct="0">
                <a:lnSpc>
                  <a:spcPct val="100000"/>
                </a:lnSpc>
                <a:spcBef>
                  <a:spcPct val="0"/>
                </a:spcBef>
                <a:spcAft>
                  <a:spcPct val="0"/>
                </a:spcAft>
                <a:buClrTx/>
                <a:buSzTx/>
                <a:buFontTx/>
                <a:buChar char="•"/>
                <a:tabLst/>
              </a:pPr>
              <a:r>
                <a:rPr lang="en-US" altLang="ja-JP" sz="1400" dirty="0" err="1">
                  <a:latin typeface="Glacial Indifference" panose="020B0604020202020204" charset="0"/>
                  <a:cs typeface="Angsana New" panose="02020603050405020304" pitchFamily="18" charset="-34"/>
                </a:rPr>
                <a:t>Liimapuulamellit</a:t>
              </a:r>
              <a:endParaRPr kumimoji="0" lang="en-US" altLang="ja-JP" sz="1400" b="0" i="0" u="none" strike="noStrike" cap="none" normalizeH="0" baseline="0" dirty="0">
                <a:ln>
                  <a:noFill/>
                </a:ln>
                <a:solidFill>
                  <a:schemeClr val="tx1"/>
                </a:solidFill>
                <a:effectLst/>
                <a:latin typeface="Glacial Indifference" panose="020B0604020202020204" charset="0"/>
              </a:endParaRPr>
            </a:p>
          </p:txBody>
        </p:sp>
        <p:sp>
          <p:nvSpPr>
            <p:cNvPr id="18" name="_s4098"/>
            <p:cNvSpPr>
              <a:spLocks noChangeArrowheads="1"/>
            </p:cNvSpPr>
            <p:nvPr/>
          </p:nvSpPr>
          <p:spPr bwMode="auto">
            <a:xfrm>
              <a:off x="6656" y="5385"/>
              <a:ext cx="2160" cy="767"/>
            </a:xfrm>
            <a:prstGeom prst="roundRect">
              <a:avLst>
                <a:gd name="adj" fmla="val 16667"/>
              </a:avLst>
            </a:prstGeom>
            <a:solidFill>
              <a:srgbClr val="C5E0B3"/>
            </a:solidFill>
            <a:ln w="9525">
              <a:solidFill>
                <a:srgbClr val="538135"/>
              </a:solidFill>
              <a:round/>
              <a:headEnd/>
              <a:tailEnd/>
            </a:ln>
          </p:spPr>
          <p:txBody>
            <a:bodyPr vert="horz" wrap="squar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400" b="0" i="0" u="none" strike="noStrike" cap="none" normalizeH="0" baseline="0" dirty="0" err="1">
                  <a:ln>
                    <a:noFill/>
                  </a:ln>
                  <a:solidFill>
                    <a:schemeClr val="tx1"/>
                  </a:solidFill>
                  <a:effectLst/>
                  <a:latin typeface="Glacial Indifference" panose="020B0604020202020204" charset="0"/>
                  <a:ea typeface="Calibri" panose="020F0502020204030204" pitchFamily="34" charset="0"/>
                  <a:cs typeface="Angsana New" panose="02020603050405020304" pitchFamily="18" charset="-34"/>
                </a:rPr>
                <a:t>Yhdisteeet</a:t>
              </a:r>
              <a:endParaRPr kumimoji="0" lang="en-US" altLang="ja-JP" sz="1400" b="0" i="0" u="none" strike="noStrike" cap="none" normalizeH="0" baseline="0" dirty="0">
                <a:ln>
                  <a:noFill/>
                </a:ln>
                <a:solidFill>
                  <a:schemeClr val="tx1"/>
                </a:solidFill>
                <a:effectLst/>
                <a:latin typeface="Glacial Indifference" panose="020B060402020202020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ja-JP" sz="1400" b="0" i="0" u="none" strike="noStrike" cap="none" normalizeH="0" baseline="0" dirty="0" err="1">
                  <a:ln>
                    <a:noFill/>
                  </a:ln>
                  <a:solidFill>
                    <a:schemeClr val="tx1"/>
                  </a:solidFill>
                  <a:effectLst/>
                  <a:latin typeface="Glacial Indifference" panose="020B0604020202020204" charset="0"/>
                  <a:ea typeface="Calibri" panose="020F0502020204030204" pitchFamily="34" charset="0"/>
                  <a:cs typeface="Angsana New" panose="02020603050405020304" pitchFamily="18" charset="-34"/>
                </a:rPr>
                <a:t>Rei’itetyt</a:t>
              </a:r>
              <a:r>
                <a:rPr kumimoji="0" lang="en-US" altLang="ja-JP" sz="1400" b="0" i="0" u="none" strike="noStrike" cap="none" normalizeH="0" baseline="0" dirty="0">
                  <a:ln>
                    <a:noFill/>
                  </a:ln>
                  <a:solidFill>
                    <a:schemeClr val="tx1"/>
                  </a:solidFill>
                  <a:effectLst/>
                  <a:latin typeface="Glacial Indifference" panose="020B0604020202020204" charset="0"/>
                  <a:ea typeface="Calibri" panose="020F0502020204030204" pitchFamily="34" charset="0"/>
                  <a:cs typeface="Angsana New" panose="02020603050405020304" pitchFamily="18" charset="-34"/>
                </a:rPr>
                <a:t> </a:t>
              </a:r>
              <a:r>
                <a:rPr kumimoji="0" lang="en-US" altLang="ja-JP" sz="1400" b="0" i="0" u="none" strike="noStrike" cap="none" normalizeH="0" baseline="0" dirty="0" err="1">
                  <a:ln>
                    <a:noFill/>
                  </a:ln>
                  <a:solidFill>
                    <a:schemeClr val="tx1"/>
                  </a:solidFill>
                  <a:effectLst/>
                  <a:latin typeface="Glacial Indifference" panose="020B0604020202020204" charset="0"/>
                  <a:ea typeface="Calibri" panose="020F0502020204030204" pitchFamily="34" charset="0"/>
                  <a:cs typeface="Angsana New" panose="02020603050405020304" pitchFamily="18" charset="-34"/>
                </a:rPr>
                <a:t>palkit</a:t>
              </a:r>
              <a:endParaRPr kumimoji="0" lang="en-US" altLang="ja-JP" sz="1400" b="0" i="0" u="none" strike="noStrike" cap="none" normalizeH="0" baseline="0" dirty="0">
                <a:ln>
                  <a:noFill/>
                </a:ln>
                <a:solidFill>
                  <a:schemeClr val="tx1"/>
                </a:solidFill>
                <a:effectLst/>
                <a:latin typeface="Glacial Indifference" panose="020B0604020202020204" charset="0"/>
                <a:ea typeface="Calibri" panose="020F0502020204030204" pitchFamily="34" charset="0"/>
                <a:cs typeface="Angsana New" panose="02020603050405020304" pitchFamily="18" charset="-34"/>
              </a:endParaRPr>
            </a:p>
            <a:p>
              <a:pPr marL="0" marR="0" lvl="0" indent="0" algn="l" defTabSz="914400" rtl="0" eaLnBrk="0" fontAlgn="base" latinLnBrk="0" hangingPunct="0">
                <a:lnSpc>
                  <a:spcPct val="100000"/>
                </a:lnSpc>
                <a:spcBef>
                  <a:spcPct val="0"/>
                </a:spcBef>
                <a:spcAft>
                  <a:spcPct val="0"/>
                </a:spcAft>
                <a:buClrTx/>
                <a:buSzTx/>
                <a:buFontTx/>
                <a:buChar char="•"/>
                <a:tabLst/>
              </a:pPr>
              <a:r>
                <a:rPr lang="en-US" altLang="ja-JP" sz="1400" dirty="0" err="1">
                  <a:latin typeface="Glacial Indifference" panose="020B0604020202020204" charset="0"/>
                  <a:cs typeface="Angsana New" panose="02020603050405020304" pitchFamily="18" charset="-34"/>
                </a:rPr>
                <a:t>Yhdisteet</a:t>
              </a:r>
              <a:r>
                <a:rPr lang="en-US" altLang="ja-JP" sz="1400" dirty="0">
                  <a:latin typeface="Glacial Indifference" panose="020B0604020202020204" charset="0"/>
                  <a:cs typeface="Angsana New" panose="02020603050405020304" pitchFamily="18" charset="-34"/>
                </a:rPr>
                <a:t> </a:t>
              </a:r>
              <a:r>
                <a:rPr lang="en-US" altLang="ja-JP" sz="1400" dirty="0" err="1">
                  <a:latin typeface="Glacial Indifference" panose="020B0604020202020204" charset="0"/>
                  <a:cs typeface="Angsana New" panose="02020603050405020304" pitchFamily="18" charset="-34"/>
                </a:rPr>
                <a:t>ääni</a:t>
              </a:r>
              <a:r>
                <a:rPr lang="en-US" altLang="ja-JP" sz="1400" dirty="0">
                  <a:latin typeface="Glacial Indifference" panose="020B0604020202020204" charset="0"/>
                  <a:cs typeface="Angsana New" panose="02020603050405020304" pitchFamily="18" charset="-34"/>
                </a:rPr>
                <a:t>- ja </a:t>
              </a:r>
              <a:r>
                <a:rPr lang="en-US" altLang="ja-JP" sz="1400" dirty="0" err="1">
                  <a:latin typeface="Glacial Indifference" panose="020B0604020202020204" charset="0"/>
                  <a:cs typeface="Angsana New" panose="02020603050405020304" pitchFamily="18" charset="-34"/>
                </a:rPr>
                <a:t>lämpöeristykseen</a:t>
              </a:r>
              <a:endParaRPr kumimoji="0" lang="en-US" altLang="ja-JP" sz="1400" b="0" i="0" u="none" strike="noStrike" cap="none" normalizeH="0" baseline="0" dirty="0">
                <a:ln>
                  <a:noFill/>
                </a:ln>
                <a:solidFill>
                  <a:schemeClr val="tx1"/>
                </a:solidFill>
                <a:effectLst/>
                <a:latin typeface="Glacial Indifference" panose="020B0604020202020204" charset="0"/>
              </a:endParaRPr>
            </a:p>
          </p:txBody>
        </p:sp>
      </p:grpSp>
      <p:sp>
        <p:nvSpPr>
          <p:cNvPr id="19" name="Rectangle 18"/>
          <p:cNvSpPr/>
          <p:nvPr/>
        </p:nvSpPr>
        <p:spPr>
          <a:xfrm>
            <a:off x="9463834" y="7472152"/>
            <a:ext cx="3373552" cy="369332"/>
          </a:xfrm>
          <a:prstGeom prst="rect">
            <a:avLst/>
          </a:prstGeom>
        </p:spPr>
        <p:txBody>
          <a:bodyPr wrap="none">
            <a:spAutoFit/>
          </a:bodyPr>
          <a:lstStyle/>
          <a:p>
            <a:r>
              <a:rPr lang="en-US" b="1" kern="1000" spc="-30" dirty="0">
                <a:solidFill>
                  <a:srgbClr val="456A2C"/>
                </a:solidFill>
                <a:latin typeface="Glacial Indifference" panose="020B0604020202020204" charset="0"/>
                <a:ea typeface="Calibri" panose="020F0502020204030204" pitchFamily="34" charset="0"/>
                <a:cs typeface="Arial" panose="020B0604020202020204" pitchFamily="34" charset="0"/>
              </a:rPr>
              <a:t>GLT-levy ja </a:t>
            </a:r>
            <a:r>
              <a:rPr lang="en-US" b="1" kern="1000" spc="-30" dirty="0" err="1">
                <a:solidFill>
                  <a:srgbClr val="456A2C"/>
                </a:solidFill>
                <a:latin typeface="Glacial Indifference" panose="020B0604020202020204" charset="0"/>
                <a:ea typeface="Calibri" panose="020F0502020204030204" pitchFamily="34" charset="0"/>
                <a:cs typeface="Arial" panose="020B0604020202020204" pitchFamily="34" charset="0"/>
              </a:rPr>
              <a:t>liimattomat</a:t>
            </a:r>
            <a:r>
              <a:rPr lang="en-US" b="1" kern="1000" spc="-30" dirty="0">
                <a:solidFill>
                  <a:srgbClr val="456A2C"/>
                </a:solidFill>
                <a:latin typeface="Glacial Indifference" panose="020B0604020202020204" charset="0"/>
                <a:ea typeface="Calibri" panose="020F0502020204030204" pitchFamily="34" charset="0"/>
                <a:cs typeface="Arial" panose="020B0604020202020204" pitchFamily="34" charset="0"/>
              </a:rPr>
              <a:t> </a:t>
            </a:r>
            <a:r>
              <a:rPr lang="en-US" b="1" kern="1000" spc="-30" dirty="0" err="1">
                <a:solidFill>
                  <a:srgbClr val="456A2C"/>
                </a:solidFill>
                <a:latin typeface="Glacial Indifference" panose="020B0604020202020204" charset="0"/>
                <a:ea typeface="Calibri" panose="020F0502020204030204" pitchFamily="34" charset="0"/>
                <a:cs typeface="Arial" panose="020B0604020202020204" pitchFamily="34" charset="0"/>
              </a:rPr>
              <a:t>tuotteet</a:t>
            </a:r>
            <a:endParaRPr lang="en-US" dirty="0">
              <a:solidFill>
                <a:srgbClr val="456A2C"/>
              </a:solidFill>
              <a:latin typeface="Glacial Indifference" panose="020B0604020202020204" charset="0"/>
            </a:endParaRPr>
          </a:p>
        </p:txBody>
      </p:sp>
      <p:pic>
        <p:nvPicPr>
          <p:cNvPr id="4111" name="Picture 15" descr="F1"/>
          <p:cNvPicPr>
            <a:picLocks noChangeAspect="1" noChangeArrowheads="1"/>
          </p:cNvPicPr>
          <p:nvPr/>
        </p:nvPicPr>
        <p:blipFill>
          <a:blip r:embed="rId2">
            <a:extLst>
              <a:ext uri="{28A0092B-C50C-407E-A947-70E740481C1C}">
                <a14:useLocalDpi xmlns:a14="http://schemas.microsoft.com/office/drawing/2010/main" val="0"/>
              </a:ext>
            </a:extLst>
          </a:blip>
          <a:srcRect t="49265" r="50467" b="3993"/>
          <a:stretch>
            <a:fillRect/>
          </a:stretch>
        </p:blipFill>
        <p:spPr bwMode="auto">
          <a:xfrm>
            <a:off x="9501364" y="7873500"/>
            <a:ext cx="1764643"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2" name="Picture 16" descr="F1"/>
          <p:cNvPicPr>
            <a:picLocks noChangeAspect="1" noChangeArrowheads="1"/>
          </p:cNvPicPr>
          <p:nvPr/>
        </p:nvPicPr>
        <p:blipFill>
          <a:blip r:embed="rId2">
            <a:extLst>
              <a:ext uri="{28A0092B-C50C-407E-A947-70E740481C1C}">
                <a14:useLocalDpi xmlns:a14="http://schemas.microsoft.com/office/drawing/2010/main" val="0"/>
              </a:ext>
            </a:extLst>
          </a:blip>
          <a:srcRect l="53326" t="49265" b="4852"/>
          <a:stretch>
            <a:fillRect/>
          </a:stretch>
        </p:blipFill>
        <p:spPr bwMode="auto">
          <a:xfrm>
            <a:off x="11312266" y="7873500"/>
            <a:ext cx="1668214"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4" descr="http://media.treehugger.com/assets/images/2011/11/iclt_section.jpg.650x0_q70_crop-smart.jpg"/>
          <p:cNvPicPr/>
          <p:nvPr/>
        </p:nvPicPr>
        <p:blipFill>
          <a:blip r:embed="rId3" cstate="print">
            <a:extLst>
              <a:ext uri="{28A0092B-C50C-407E-A947-70E740481C1C}">
                <a14:useLocalDpi xmlns:a14="http://schemas.microsoft.com/office/drawing/2010/main" val="0"/>
              </a:ext>
            </a:extLst>
          </a:blip>
          <a:srcRect r="26147"/>
          <a:stretch>
            <a:fillRect/>
          </a:stretch>
        </p:blipFill>
        <p:spPr bwMode="auto">
          <a:xfrm>
            <a:off x="13102256" y="7960934"/>
            <a:ext cx="1662430" cy="864000"/>
          </a:xfrm>
          <a:prstGeom prst="rect">
            <a:avLst/>
          </a:prstGeom>
          <a:noFill/>
          <a:ln>
            <a:noFill/>
          </a:ln>
        </p:spPr>
      </p:pic>
      <p:pic>
        <p:nvPicPr>
          <p:cNvPr id="26" name="Picture 25" descr="C:\Users\Uldis\Pictures\ertyj.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39464" y="4430976"/>
            <a:ext cx="6987826" cy="1659250"/>
          </a:xfrm>
          <a:prstGeom prst="rect">
            <a:avLst/>
          </a:prstGeom>
          <a:noFill/>
          <a:ln>
            <a:noFill/>
          </a:ln>
        </p:spPr>
      </p:pic>
      <p:pic>
        <p:nvPicPr>
          <p:cNvPr id="27" name="Picture 26" descr="123"/>
          <p:cNvPicPr/>
          <p:nvPr/>
        </p:nvPicPr>
        <p:blipFill>
          <a:blip r:embed="rId5">
            <a:extLst>
              <a:ext uri="{28A0092B-C50C-407E-A947-70E740481C1C}">
                <a14:useLocalDpi xmlns:a14="http://schemas.microsoft.com/office/drawing/2010/main" val="0"/>
              </a:ext>
            </a:extLst>
          </a:blip>
          <a:srcRect/>
          <a:stretch>
            <a:fillRect/>
          </a:stretch>
        </p:blipFill>
        <p:spPr bwMode="auto">
          <a:xfrm>
            <a:off x="13453033" y="6471342"/>
            <a:ext cx="2058035" cy="1079500"/>
          </a:xfrm>
          <a:prstGeom prst="rect">
            <a:avLst/>
          </a:prstGeom>
          <a:noFill/>
          <a:ln>
            <a:noFill/>
          </a:ln>
        </p:spPr>
      </p:pic>
      <p:pic>
        <p:nvPicPr>
          <p:cNvPr id="28" name="Picture 27" descr="234"/>
          <p:cNvPicPr/>
          <p:nvPr/>
        </p:nvPicPr>
        <p:blipFill>
          <a:blip r:embed="rId6">
            <a:extLst>
              <a:ext uri="{28A0092B-C50C-407E-A947-70E740481C1C}">
                <a14:useLocalDpi xmlns:a14="http://schemas.microsoft.com/office/drawing/2010/main" val="0"/>
              </a:ext>
            </a:extLst>
          </a:blip>
          <a:srcRect/>
          <a:stretch>
            <a:fillRect/>
          </a:stretch>
        </p:blipFill>
        <p:spPr bwMode="auto">
          <a:xfrm>
            <a:off x="15849600" y="6502400"/>
            <a:ext cx="2221865" cy="1079500"/>
          </a:xfrm>
          <a:prstGeom prst="rect">
            <a:avLst/>
          </a:prstGeom>
          <a:noFill/>
          <a:ln>
            <a:noFill/>
          </a:ln>
        </p:spPr>
      </p:pic>
      <p:sp>
        <p:nvSpPr>
          <p:cNvPr id="20" name="Rectangle 19"/>
          <p:cNvSpPr/>
          <p:nvPr/>
        </p:nvSpPr>
        <p:spPr>
          <a:xfrm>
            <a:off x="9630330" y="2257041"/>
            <a:ext cx="6019800" cy="1600438"/>
          </a:xfrm>
          <a:prstGeom prst="rect">
            <a:avLst/>
          </a:prstGeom>
        </p:spPr>
        <p:txBody>
          <a:bodyPr wrap="square">
            <a:spAutoFit/>
          </a:bodyPr>
          <a:lstStyle/>
          <a:p>
            <a:pPr algn="just">
              <a:spcAft>
                <a:spcPts val="0"/>
              </a:spcAft>
            </a:pPr>
            <a:r>
              <a:rPr lang="en-US" sz="1400" spc="-30" dirty="0" err="1">
                <a:solidFill>
                  <a:srgbClr val="456A2C"/>
                </a:solidFill>
                <a:latin typeface="Glacial Indifference" panose="020B0604020202020204" charset="0"/>
                <a:ea typeface="Times New Roman" panose="02020603050405020304" pitchFamily="18" charset="0"/>
                <a:cs typeface="Arial" panose="020B0604020202020204" pitchFamily="34" charset="0"/>
              </a:rPr>
              <a:t>Vaatimukset</a:t>
            </a:r>
            <a:r>
              <a:rPr lang="en-US" sz="1400" spc="-30" dirty="0">
                <a:solidFill>
                  <a:srgbClr val="456A2C"/>
                </a:solidFill>
                <a:latin typeface="Glacial Indifference" panose="020B0604020202020204" charset="0"/>
                <a:ea typeface="Times New Roman" panose="02020603050405020304" pitchFamily="18" charset="0"/>
                <a:cs typeface="Arial" panose="020B0604020202020204" pitchFamily="34" charset="0"/>
              </a:rPr>
              <a:t> </a:t>
            </a:r>
            <a:r>
              <a:rPr lang="en-US" sz="1400" spc="-30" dirty="0" err="1">
                <a:solidFill>
                  <a:srgbClr val="456A2C"/>
                </a:solidFill>
                <a:latin typeface="Glacial Indifference" panose="020B0604020202020204" charset="0"/>
                <a:ea typeface="Times New Roman" panose="02020603050405020304" pitchFamily="18" charset="0"/>
                <a:cs typeface="Arial" panose="020B0604020202020204" pitchFamily="34" charset="0"/>
              </a:rPr>
              <a:t>näiden</a:t>
            </a:r>
            <a:r>
              <a:rPr lang="en-US" sz="1400" spc="-30" dirty="0">
                <a:solidFill>
                  <a:srgbClr val="456A2C"/>
                </a:solidFill>
                <a:latin typeface="Glacial Indifference" panose="020B0604020202020204" charset="0"/>
                <a:ea typeface="Times New Roman" panose="02020603050405020304" pitchFamily="18" charset="0"/>
                <a:cs typeface="Arial" panose="020B0604020202020204" pitchFamily="34" charset="0"/>
              </a:rPr>
              <a:t> </a:t>
            </a:r>
            <a:r>
              <a:rPr lang="en-US" sz="1400" spc="-30" dirty="0" err="1">
                <a:solidFill>
                  <a:srgbClr val="456A2C"/>
                </a:solidFill>
                <a:latin typeface="Glacial Indifference" panose="020B0604020202020204" charset="0"/>
                <a:ea typeface="Times New Roman" panose="02020603050405020304" pitchFamily="18" charset="0"/>
                <a:cs typeface="Arial" panose="020B0604020202020204" pitchFamily="34" charset="0"/>
              </a:rPr>
              <a:t>materiaalien</a:t>
            </a:r>
            <a:r>
              <a:rPr lang="en-US" sz="1400" spc="-30" dirty="0">
                <a:solidFill>
                  <a:srgbClr val="456A2C"/>
                </a:solidFill>
                <a:latin typeface="Glacial Indifference" panose="020B0604020202020204" charset="0"/>
                <a:ea typeface="Times New Roman" panose="02020603050405020304" pitchFamily="18" charset="0"/>
                <a:cs typeface="Arial" panose="020B0604020202020204" pitchFamily="34" charset="0"/>
              </a:rPr>
              <a:t> </a:t>
            </a:r>
            <a:r>
              <a:rPr lang="en-US" sz="1400" spc="-30" dirty="0" err="1">
                <a:solidFill>
                  <a:srgbClr val="456A2C"/>
                </a:solidFill>
                <a:latin typeface="Glacial Indifference" panose="020B0604020202020204" charset="0"/>
                <a:ea typeface="Times New Roman" panose="02020603050405020304" pitchFamily="18" charset="0"/>
                <a:cs typeface="Arial" panose="020B0604020202020204" pitchFamily="34" charset="0"/>
              </a:rPr>
              <a:t>valmistukseen</a:t>
            </a:r>
            <a:r>
              <a:rPr lang="en-US" sz="1400" spc="-30" dirty="0">
                <a:solidFill>
                  <a:srgbClr val="456A2C"/>
                </a:solidFill>
                <a:latin typeface="Glacial Indifference" panose="020B0604020202020204" charset="0"/>
                <a:ea typeface="Times New Roman" panose="02020603050405020304" pitchFamily="18" charset="0"/>
                <a:cs typeface="Arial" panose="020B0604020202020204" pitchFamily="34" charset="0"/>
              </a:rPr>
              <a:t>: </a:t>
            </a:r>
            <a:endParaRPr lang="en-US" sz="1400" dirty="0">
              <a:solidFill>
                <a:srgbClr val="456A2C"/>
              </a:solidFill>
              <a:latin typeface="Glacial Indifference" panose="020B0604020202020204" charset="0"/>
              <a:ea typeface="Times New Roman" panose="02020603050405020304" pitchFamily="18" charset="0"/>
              <a:cs typeface="Times New Roman" panose="02020603050405020304" pitchFamily="18" charset="0"/>
            </a:endParaRPr>
          </a:p>
          <a:p>
            <a:pPr marL="342900" lvl="0" indent="-342900" algn="just">
              <a:spcAft>
                <a:spcPts val="0"/>
              </a:spcAft>
              <a:buFont typeface="Symbol" panose="05050102010706020507" pitchFamily="18" charset="2"/>
              <a:buChar char=""/>
            </a:pPr>
            <a:r>
              <a:rPr lang="fi-FI" sz="1400" spc="-30" dirty="0">
                <a:solidFill>
                  <a:srgbClr val="456A2C"/>
                </a:solidFill>
                <a:latin typeface="Glacial Indifference" panose="020B0604020202020204" charset="0"/>
                <a:ea typeface="Times New Roman" panose="02020603050405020304" pitchFamily="18" charset="0"/>
                <a:cs typeface="Arial" panose="020B0604020202020204" pitchFamily="34" charset="0"/>
              </a:rPr>
              <a:t>ulkokerroksissa on käytettävä laadukasta ja lujuutta puuta,</a:t>
            </a:r>
          </a:p>
          <a:p>
            <a:pPr marL="342900" lvl="0" indent="-342900" algn="just">
              <a:spcAft>
                <a:spcPts val="0"/>
              </a:spcAft>
              <a:buFont typeface="Symbol" panose="05050102010706020507" pitchFamily="18" charset="2"/>
              <a:buChar char=""/>
            </a:pPr>
            <a:r>
              <a:rPr lang="fi-FI" sz="1400" spc="-30" dirty="0">
                <a:solidFill>
                  <a:srgbClr val="456A2C"/>
                </a:solidFill>
                <a:latin typeface="Glacial Indifference" panose="020B0604020202020204" charset="0"/>
                <a:ea typeface="Times New Roman" panose="02020603050405020304" pitchFamily="18" charset="0"/>
                <a:cs typeface="Arial" panose="020B0604020202020204" pitchFamily="34" charset="0"/>
              </a:rPr>
              <a:t>sormiliitosta käytetään yksittäisten elementtien yhdistämiseen pituudeltaan, </a:t>
            </a:r>
          </a:p>
          <a:p>
            <a:pPr marL="342900" lvl="0" indent="-342900" algn="just">
              <a:spcAft>
                <a:spcPts val="0"/>
              </a:spcAft>
              <a:buFont typeface="Symbol" panose="05050102010706020507" pitchFamily="18" charset="2"/>
              <a:buChar char=""/>
            </a:pPr>
            <a:r>
              <a:rPr lang="fi-FI" sz="1400" spc="-30" dirty="0">
                <a:solidFill>
                  <a:srgbClr val="456A2C"/>
                </a:solidFill>
                <a:latin typeface="Glacial Indifference" panose="020B0604020202020204" charset="0"/>
                <a:ea typeface="Times New Roman" panose="02020603050405020304" pitchFamily="18" charset="0"/>
                <a:cs typeface="Arial" panose="020B0604020202020204" pitchFamily="34" charset="0"/>
              </a:rPr>
              <a:t>sauvaliitos paikoin sallittu,</a:t>
            </a:r>
          </a:p>
          <a:p>
            <a:pPr marL="342900" lvl="0" indent="-342900" algn="just">
              <a:spcAft>
                <a:spcPts val="0"/>
              </a:spcAft>
              <a:buFont typeface="Symbol" panose="05050102010706020507" pitchFamily="18" charset="2"/>
              <a:buChar char=""/>
            </a:pPr>
            <a:r>
              <a:rPr lang="fi-FI" sz="1400" spc="-30" dirty="0">
                <a:solidFill>
                  <a:srgbClr val="456A2C"/>
                </a:solidFill>
                <a:latin typeface="Glacial Indifference" panose="020B0604020202020204" charset="0"/>
                <a:ea typeface="Times New Roman" panose="02020603050405020304" pitchFamily="18" charset="0"/>
                <a:cs typeface="Arial" panose="020B0604020202020204" pitchFamily="34" charset="0"/>
              </a:rPr>
              <a:t>parittomat kerrokset muodostuvat symmetrisesti materiaalin keski-neutraalin akselin suhteen,</a:t>
            </a:r>
          </a:p>
          <a:p>
            <a:pPr marL="342900" lvl="0" indent="-342900" algn="just">
              <a:spcAft>
                <a:spcPts val="0"/>
              </a:spcAft>
              <a:buFont typeface="Symbol" panose="05050102010706020507" pitchFamily="18" charset="2"/>
              <a:buChar char=""/>
            </a:pPr>
            <a:r>
              <a:rPr lang="fi-FI" sz="1400" spc="-30" dirty="0">
                <a:solidFill>
                  <a:srgbClr val="456A2C"/>
                </a:solidFill>
                <a:latin typeface="Glacial Indifference" panose="020B0604020202020204" charset="0"/>
                <a:ea typeface="Times New Roman" panose="02020603050405020304" pitchFamily="18" charset="0"/>
                <a:cs typeface="Arial" panose="020B0604020202020204" pitchFamily="34" charset="0"/>
              </a:rPr>
              <a:t>kiinnittyvien kerrosten kasvurenkaiden sijainnin on oltava kompensoiva.</a:t>
            </a:r>
            <a:endParaRPr lang="en-US" sz="1400" dirty="0">
              <a:solidFill>
                <a:srgbClr val="456A2C"/>
              </a:solidFill>
              <a:effectLst/>
              <a:latin typeface="Glacial Indifference" panose="020B0604020202020204" charset="0"/>
              <a:ea typeface="Times New Roman" panose="02020603050405020304" pitchFamily="18" charset="0"/>
              <a:cs typeface="Times New Roman" panose="02020603050405020304" pitchFamily="18" charset="0"/>
            </a:endParaRPr>
          </a:p>
        </p:txBody>
      </p:sp>
      <p:sp>
        <p:nvSpPr>
          <p:cNvPr id="21" name="Rectangle 20"/>
          <p:cNvSpPr/>
          <p:nvPr/>
        </p:nvSpPr>
        <p:spPr>
          <a:xfrm>
            <a:off x="9426823" y="4063476"/>
            <a:ext cx="5105565" cy="369332"/>
          </a:xfrm>
          <a:prstGeom prst="rect">
            <a:avLst/>
          </a:prstGeom>
        </p:spPr>
        <p:txBody>
          <a:bodyPr wrap="none">
            <a:spAutoFit/>
          </a:bodyPr>
          <a:lstStyle/>
          <a:p>
            <a:r>
              <a:rPr lang="en-US" b="1" kern="1000" spc="-30" dirty="0" err="1">
                <a:solidFill>
                  <a:srgbClr val="456A2C"/>
                </a:solidFill>
                <a:latin typeface="Glacial Indifference" panose="020B0604020202020204" charset="0"/>
                <a:ea typeface="Calibri" panose="020F0502020204030204" pitchFamily="34" charset="0"/>
                <a:cs typeface="Arial" panose="020B0604020202020204" pitchFamily="34" charset="0"/>
              </a:rPr>
              <a:t>Yksikerrostisten</a:t>
            </a:r>
            <a:r>
              <a:rPr lang="en-US" b="1" kern="1000" spc="-30" dirty="0">
                <a:solidFill>
                  <a:srgbClr val="456A2C"/>
                </a:solidFill>
                <a:latin typeface="Glacial Indifference" panose="020B0604020202020204" charset="0"/>
                <a:ea typeface="Calibri" panose="020F0502020204030204" pitchFamily="34" charset="0"/>
                <a:cs typeface="Arial" panose="020B0604020202020204" pitchFamily="34" charset="0"/>
              </a:rPr>
              <a:t> </a:t>
            </a:r>
            <a:r>
              <a:rPr lang="en-US" b="1" kern="1000" spc="-30" dirty="0" err="1">
                <a:solidFill>
                  <a:srgbClr val="456A2C"/>
                </a:solidFill>
                <a:latin typeface="Glacial Indifference" panose="020B0604020202020204" charset="0"/>
                <a:ea typeface="Calibri" panose="020F0502020204030204" pitchFamily="34" charset="0"/>
                <a:cs typeface="Arial" panose="020B0604020202020204" pitchFamily="34" charset="0"/>
              </a:rPr>
              <a:t>massiivipuuelementtien</a:t>
            </a:r>
            <a:r>
              <a:rPr lang="en-US" b="1" kern="1000" spc="-30" dirty="0">
                <a:solidFill>
                  <a:srgbClr val="456A2C"/>
                </a:solidFill>
                <a:latin typeface="Glacial Indifference" panose="020B0604020202020204" charset="0"/>
                <a:ea typeface="Calibri" panose="020F0502020204030204" pitchFamily="34" charset="0"/>
                <a:cs typeface="Arial" panose="020B0604020202020204" pitchFamily="34" charset="0"/>
              </a:rPr>
              <a:t> </a:t>
            </a:r>
            <a:r>
              <a:rPr lang="en-US" b="1" kern="1000" spc="-30" dirty="0" err="1">
                <a:solidFill>
                  <a:srgbClr val="456A2C"/>
                </a:solidFill>
                <a:latin typeface="Glacial Indifference" panose="020B0604020202020204" charset="0"/>
                <a:ea typeface="Calibri" panose="020F0502020204030204" pitchFamily="34" charset="0"/>
                <a:cs typeface="Arial" panose="020B0604020202020204" pitchFamily="34" charset="0"/>
              </a:rPr>
              <a:t>luominen</a:t>
            </a:r>
            <a:endParaRPr lang="en-US" b="1" dirty="0">
              <a:solidFill>
                <a:srgbClr val="456A2C"/>
              </a:solidFill>
              <a:latin typeface="Glacial Indifference" panose="020B0604020202020204" charset="0"/>
            </a:endParaRPr>
          </a:p>
        </p:txBody>
      </p:sp>
      <p:sp>
        <p:nvSpPr>
          <p:cNvPr id="22" name="Rectangle 21"/>
          <p:cNvSpPr/>
          <p:nvPr/>
        </p:nvSpPr>
        <p:spPr>
          <a:xfrm>
            <a:off x="14706600" y="6110606"/>
            <a:ext cx="3457357" cy="369332"/>
          </a:xfrm>
          <a:prstGeom prst="rect">
            <a:avLst/>
          </a:prstGeom>
        </p:spPr>
        <p:txBody>
          <a:bodyPr wrap="none">
            <a:spAutoFit/>
          </a:bodyPr>
          <a:lstStyle/>
          <a:p>
            <a:r>
              <a:rPr lang="en-US" b="1" kern="1000" spc="-30" dirty="0" err="1">
                <a:solidFill>
                  <a:srgbClr val="456A2C"/>
                </a:solidFill>
                <a:latin typeface="Glacial Indifference" panose="020B0604020202020204" charset="0"/>
                <a:ea typeface="Calibri" panose="020F0502020204030204" pitchFamily="34" charset="0"/>
                <a:cs typeface="Arial" panose="020B0604020202020204" pitchFamily="34" charset="0"/>
              </a:rPr>
              <a:t>Pyöröpuu</a:t>
            </a:r>
            <a:r>
              <a:rPr lang="en-US" b="1" kern="1000" spc="-30" dirty="0">
                <a:solidFill>
                  <a:srgbClr val="456A2C"/>
                </a:solidFill>
                <a:latin typeface="Glacial Indifference" panose="020B0604020202020204" charset="0"/>
                <a:ea typeface="Calibri" panose="020F0502020204030204" pitchFamily="34" charset="0"/>
                <a:cs typeface="Arial" panose="020B0604020202020204" pitchFamily="34" charset="0"/>
              </a:rPr>
              <a:t> </a:t>
            </a:r>
            <a:r>
              <a:rPr lang="en-US" b="1" kern="1000" spc="-30" dirty="0" err="1">
                <a:solidFill>
                  <a:srgbClr val="456A2C"/>
                </a:solidFill>
                <a:latin typeface="Glacial Indifference" panose="020B0604020202020204" charset="0"/>
                <a:ea typeface="Calibri" panose="020F0502020204030204" pitchFamily="34" charset="0"/>
                <a:cs typeface="Arial" panose="020B0604020202020204" pitchFamily="34" charset="0"/>
              </a:rPr>
              <a:t>palkkien</a:t>
            </a:r>
            <a:r>
              <a:rPr lang="en-US" b="1" kern="1000" spc="-30" dirty="0">
                <a:solidFill>
                  <a:srgbClr val="456A2C"/>
                </a:solidFill>
                <a:latin typeface="Glacial Indifference" panose="020B0604020202020204" charset="0"/>
                <a:ea typeface="Calibri" panose="020F0502020204030204" pitchFamily="34" charset="0"/>
                <a:cs typeface="Arial" panose="020B0604020202020204" pitchFamily="34" charset="0"/>
              </a:rPr>
              <a:t> </a:t>
            </a:r>
            <a:r>
              <a:rPr lang="en-US" b="1" kern="1000" spc="-30" dirty="0" err="1">
                <a:solidFill>
                  <a:srgbClr val="456A2C"/>
                </a:solidFill>
                <a:latin typeface="Glacial Indifference" panose="020B0604020202020204" charset="0"/>
                <a:ea typeface="Calibri" panose="020F0502020204030204" pitchFamily="34" charset="0"/>
                <a:cs typeface="Arial" panose="020B0604020202020204" pitchFamily="34" charset="0"/>
              </a:rPr>
              <a:t>valmistukseen</a:t>
            </a:r>
            <a:endParaRPr lang="en-US" dirty="0">
              <a:solidFill>
                <a:srgbClr val="456A2C"/>
              </a:solidFill>
              <a:latin typeface="Glacial Indifference" panose="020B0604020202020204" charset="0"/>
            </a:endParaRPr>
          </a:p>
        </p:txBody>
      </p:sp>
      <p:sp>
        <p:nvSpPr>
          <p:cNvPr id="23" name="Rectangle 22"/>
          <p:cNvSpPr/>
          <p:nvPr/>
        </p:nvSpPr>
        <p:spPr>
          <a:xfrm>
            <a:off x="1082040" y="9354717"/>
            <a:ext cx="9144000" cy="400110"/>
          </a:xfrm>
          <a:prstGeom prst="rect">
            <a:avLst/>
          </a:prstGeom>
        </p:spPr>
        <p:txBody>
          <a:bodyPr>
            <a:spAutoFit/>
          </a:bodyPr>
          <a:lstStyle/>
          <a:p>
            <a:pPr marL="685800" indent="-685800">
              <a:tabLst>
                <a:tab pos="685800" algn="l"/>
                <a:tab pos="457200" algn="l"/>
              </a:tabLst>
            </a:pPr>
            <a:r>
              <a:rPr lang="en-US" sz="1000" dirty="0">
                <a:solidFill>
                  <a:schemeClr val="bg1"/>
                </a:solidFill>
                <a:latin typeface="Glacial Indifference" panose="020B0604020202020204" charset="0"/>
              </a:rPr>
              <a:t>http://www.treehugger.com/sustainable-product-design/interlocking-cross-laminated-timber-could-use-square-miles-beetle-killed-lumber.html </a:t>
            </a:r>
          </a:p>
          <a:p>
            <a:pPr marL="685800" indent="-685800">
              <a:tabLst>
                <a:tab pos="685800" algn="l"/>
                <a:tab pos="457200" algn="l"/>
              </a:tabLst>
            </a:pPr>
            <a:r>
              <a:rPr lang="en-US" sz="1000" dirty="0">
                <a:solidFill>
                  <a:schemeClr val="bg1"/>
                </a:solidFill>
                <a:latin typeface="Glacial Indifference" panose="020B0604020202020204" charset="0"/>
                <a:ea typeface="Times New Roman" panose="02020603050405020304" pitchFamily="18" charset="0"/>
                <a:cs typeface="Arial" panose="020B0604020202020204" pitchFamily="34" charset="0"/>
              </a:rPr>
              <a:t>7.%20 Neue%20 Holzwerkstoffe%20S.7.1_ 7.12.pdf</a:t>
            </a:r>
            <a:r>
              <a:rPr lang="en-US" sz="1000" kern="1000" dirty="0">
                <a:solidFill>
                  <a:schemeClr val="bg1"/>
                </a:solidFill>
                <a:latin typeface="Glacial Indifference" panose="020B0604020202020204" charset="0"/>
                <a:ea typeface="Calibri" panose="020F0502020204030204" pitchFamily="34" charset="0"/>
                <a:cs typeface="Arial" panose="020B0604020202020204" pitchFamily="34" charset="0"/>
              </a:rPr>
              <a:t> </a:t>
            </a:r>
            <a:endParaRPr lang="en-US" sz="1000" dirty="0">
              <a:solidFill>
                <a:schemeClr val="bg1"/>
              </a:solidFill>
              <a:latin typeface="Glacial Indifference" panose="020B0604020202020204" charset="0"/>
            </a:endParaRPr>
          </a:p>
        </p:txBody>
      </p:sp>
    </p:spTree>
    <p:extLst>
      <p:ext uri="{BB962C8B-B14F-4D97-AF65-F5344CB8AC3E}">
        <p14:creationId xmlns:p14="http://schemas.microsoft.com/office/powerpoint/2010/main" val="6429121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AutoShape 3"/>
          <p:cNvSpPr/>
          <p:nvPr/>
        </p:nvSpPr>
        <p:spPr>
          <a:xfrm>
            <a:off x="1028700" y="-335920"/>
            <a:ext cx="8385423" cy="10958840"/>
          </a:xfrm>
          <a:prstGeom prst="rect">
            <a:avLst/>
          </a:prstGeom>
          <a:solidFill>
            <a:srgbClr val="456A2C"/>
          </a:solidFill>
        </p:spPr>
        <p:txBody>
          <a:bodyPr/>
          <a:lstStyle/>
          <a:p>
            <a:endParaRPr lang="en-US" dirty="0"/>
          </a:p>
        </p:txBody>
      </p:sp>
      <p:sp>
        <p:nvSpPr>
          <p:cNvPr id="6" name="AutoShape 6"/>
          <p:cNvSpPr/>
          <p:nvPr/>
        </p:nvSpPr>
        <p:spPr>
          <a:xfrm>
            <a:off x="1028700" y="9252585"/>
            <a:ext cx="16230600" cy="38100"/>
          </a:xfrm>
          <a:prstGeom prst="rect">
            <a:avLst/>
          </a:prstGeom>
          <a:solidFill>
            <a:srgbClr val="52584D"/>
          </a:solidFill>
        </p:spPr>
      </p:sp>
      <p:grpSp>
        <p:nvGrpSpPr>
          <p:cNvPr id="7" name="Group 7"/>
          <p:cNvGrpSpPr/>
          <p:nvPr/>
        </p:nvGrpSpPr>
        <p:grpSpPr>
          <a:xfrm>
            <a:off x="1765204" y="957263"/>
            <a:ext cx="7491438" cy="5395808"/>
            <a:chOff x="-2" y="-95249"/>
            <a:chExt cx="9988583" cy="7194412"/>
          </a:xfrm>
        </p:grpSpPr>
        <p:sp>
          <p:nvSpPr>
            <p:cNvPr id="8" name="TextBox 8"/>
            <p:cNvSpPr txBox="1"/>
            <p:nvPr/>
          </p:nvSpPr>
          <p:spPr>
            <a:xfrm>
              <a:off x="-2" y="-95249"/>
              <a:ext cx="9736794" cy="4267835"/>
            </a:xfrm>
            <a:prstGeom prst="rect">
              <a:avLst/>
            </a:prstGeom>
          </p:spPr>
          <p:txBody>
            <a:bodyPr wrap="square" lIns="0" tIns="0" rIns="0" bIns="0" rtlCol="0" anchor="t">
              <a:spAutoFit/>
            </a:bodyPr>
            <a:lstStyle/>
            <a:p>
              <a:pPr algn="l">
                <a:lnSpc>
                  <a:spcPts val="8370"/>
                </a:lnSpc>
              </a:pPr>
              <a:r>
                <a:rPr lang="en-US" sz="4800" spc="310" dirty="0">
                  <a:solidFill>
                    <a:schemeClr val="bg1"/>
                  </a:solidFill>
                  <a:latin typeface="Arial Black" panose="020B0A04020102020204" pitchFamily="34" charset="0"/>
                </a:rPr>
                <a:t>LIIMATUT PUUMATERIAALIT 2/4</a:t>
              </a:r>
            </a:p>
          </p:txBody>
        </p:sp>
        <p:sp>
          <p:nvSpPr>
            <p:cNvPr id="9" name="TextBox 9"/>
            <p:cNvSpPr txBox="1"/>
            <p:nvPr/>
          </p:nvSpPr>
          <p:spPr>
            <a:xfrm>
              <a:off x="-2" y="5457688"/>
              <a:ext cx="9988583" cy="1641475"/>
            </a:xfrm>
            <a:prstGeom prst="rect">
              <a:avLst/>
            </a:prstGeom>
          </p:spPr>
          <p:txBody>
            <a:bodyPr wrap="square" lIns="0" tIns="0" rIns="0" bIns="0" rtlCol="0" anchor="t">
              <a:spAutoFit/>
            </a:bodyPr>
            <a:lstStyle/>
            <a:p>
              <a:pPr algn="l">
                <a:lnSpc>
                  <a:spcPts val="4810"/>
                </a:lnSpc>
              </a:pPr>
              <a:r>
                <a:rPr lang="en-US" sz="3700" spc="185" dirty="0" err="1">
                  <a:solidFill>
                    <a:schemeClr val="bg1"/>
                  </a:solidFill>
                  <a:latin typeface="Arial Black" panose="020B0A04020102020204" pitchFamily="34" charset="0"/>
                </a:rPr>
                <a:t>Viilupohjaiset</a:t>
              </a:r>
              <a:r>
                <a:rPr lang="en-US" sz="3700" spc="185" dirty="0">
                  <a:solidFill>
                    <a:schemeClr val="bg1"/>
                  </a:solidFill>
                  <a:latin typeface="Arial Black" panose="020B0A04020102020204" pitchFamily="34" charset="0"/>
                </a:rPr>
                <a:t> </a:t>
              </a:r>
              <a:r>
                <a:rPr lang="en-US" sz="3700" spc="185" dirty="0" err="1">
                  <a:solidFill>
                    <a:schemeClr val="bg1"/>
                  </a:solidFill>
                  <a:latin typeface="Arial Black" panose="020B0A04020102020204" pitchFamily="34" charset="0"/>
                </a:rPr>
                <a:t>tuotteet</a:t>
              </a:r>
              <a:endParaRPr lang="en-US" sz="3700" spc="185" dirty="0">
                <a:solidFill>
                  <a:schemeClr val="bg1"/>
                </a:solidFill>
                <a:latin typeface="Arial Black" panose="020B0A04020102020204" pitchFamily="34" charset="0"/>
              </a:endParaRPr>
            </a:p>
            <a:p>
              <a:pPr algn="l">
                <a:lnSpc>
                  <a:spcPts val="4810"/>
                </a:lnSpc>
              </a:pPr>
              <a:endParaRPr lang="en-US" sz="3700" spc="185" dirty="0">
                <a:solidFill>
                  <a:schemeClr val="bg1"/>
                </a:solidFill>
                <a:latin typeface="League Spartan"/>
              </a:endParaRPr>
            </a:p>
          </p:txBody>
        </p:sp>
      </p:grpSp>
      <p:sp>
        <p:nvSpPr>
          <p:cNvPr id="13" name="Θέση αριθμού διαφάνειας 12">
            <a:extLst>
              <a:ext uri="{FF2B5EF4-FFF2-40B4-BE49-F238E27FC236}">
                <a16:creationId xmlns:a16="http://schemas.microsoft.com/office/drawing/2014/main" id="{7EFA6B45-4A81-43D2-9CF3-2C413345447A}"/>
              </a:ext>
            </a:extLst>
          </p:cNvPr>
          <p:cNvSpPr txBox="1">
            <a:spLocks/>
          </p:cNvSpPr>
          <p:nvPr/>
        </p:nvSpPr>
        <p:spPr>
          <a:xfrm>
            <a:off x="15240" y="97759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D9D9D9"/>
                </a:solidFill>
                <a:latin typeface="Glacial Indifference"/>
              </a:rPr>
              <a:pPr algn="l"/>
              <a:t>7</a:t>
            </a:fld>
            <a:endParaRPr lang="en-US" sz="2400" spc="120" dirty="0">
              <a:solidFill>
                <a:srgbClr val="D9D9D9"/>
              </a:solidFill>
              <a:latin typeface="Glacial Indifference"/>
            </a:endParaRPr>
          </a:p>
        </p:txBody>
      </p:sp>
      <p:sp>
        <p:nvSpPr>
          <p:cNvPr id="11" name="TextBox 9"/>
          <p:cNvSpPr txBox="1"/>
          <p:nvPr/>
        </p:nvSpPr>
        <p:spPr>
          <a:xfrm>
            <a:off x="11125200" y="9690564"/>
            <a:ext cx="7162800" cy="399725"/>
          </a:xfrm>
          <a:prstGeom prst="rect">
            <a:avLst/>
          </a:prstGeom>
        </p:spPr>
        <p:txBody>
          <a:bodyPr wrap="square" lIns="0" tIns="0" rIns="0" bIns="0" rtlCol="0" anchor="t">
            <a:spAutoFit/>
          </a:bodyPr>
          <a:lstStyle/>
          <a:p>
            <a:pPr>
              <a:lnSpc>
                <a:spcPts val="3645"/>
              </a:lnSpc>
            </a:pPr>
            <a:r>
              <a:rPr lang="en-US" sz="1600" spc="80" dirty="0" err="1">
                <a:solidFill>
                  <a:srgbClr val="52584D"/>
                </a:solidFill>
                <a:latin typeface="Glacial Indifference"/>
              </a:rPr>
              <a:t>Luento</a:t>
            </a:r>
            <a:r>
              <a:rPr lang="en-US" sz="1600" spc="80" dirty="0">
                <a:solidFill>
                  <a:srgbClr val="52584D"/>
                </a:solidFill>
                <a:latin typeface="Glacial Indifference"/>
              </a:rPr>
              <a:t> 3</a:t>
            </a:r>
            <a:r>
              <a:rPr lang="en-US" sz="1600" spc="80" dirty="0">
                <a:latin typeface="Glacial Indifference"/>
              </a:rPr>
              <a:t>: </a:t>
            </a:r>
            <a:r>
              <a:rPr lang="en-US" sz="1600" dirty="0" err="1"/>
              <a:t>Puun</a:t>
            </a:r>
            <a:r>
              <a:rPr lang="en-US" sz="1600" dirty="0"/>
              <a:t> </a:t>
            </a:r>
            <a:r>
              <a:rPr lang="en-US" sz="1600" dirty="0" err="1"/>
              <a:t>saatavuus</a:t>
            </a:r>
            <a:r>
              <a:rPr lang="en-US" sz="1600" dirty="0"/>
              <a:t> ja </a:t>
            </a:r>
            <a:r>
              <a:rPr lang="en-US" sz="1600" dirty="0" err="1"/>
              <a:t>ympäristöystävällisyys</a:t>
            </a:r>
            <a:r>
              <a:rPr lang="en-US" sz="1600" dirty="0"/>
              <a:t> </a:t>
            </a:r>
            <a:r>
              <a:rPr lang="en-US" sz="1600" dirty="0" err="1"/>
              <a:t>rakennusmateriaalina</a:t>
            </a:r>
            <a:endParaRPr lang="en-US" sz="1600" spc="135" dirty="0">
              <a:latin typeface="Glacial Indifference"/>
            </a:endParaRPr>
          </a:p>
        </p:txBody>
      </p:sp>
      <p:sp>
        <p:nvSpPr>
          <p:cNvPr id="5" name="Rectangle 10"/>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pSp>
        <p:nvGrpSpPr>
          <p:cNvPr id="12" name="Organization Chart 1"/>
          <p:cNvGrpSpPr>
            <a:grpSpLocks noChangeAspect="1"/>
          </p:cNvGrpSpPr>
          <p:nvPr/>
        </p:nvGrpSpPr>
        <p:grpSpPr bwMode="auto">
          <a:xfrm>
            <a:off x="9677400" y="114300"/>
            <a:ext cx="8299199" cy="2436073"/>
            <a:chOff x="1634" y="4771"/>
            <a:chExt cx="7594" cy="1463"/>
          </a:xfrm>
        </p:grpSpPr>
        <p:cxnSp>
          <p:nvCxnSpPr>
            <p:cNvPr id="5128" name="_s5128"/>
            <p:cNvCxnSpPr>
              <a:cxnSpLocks noChangeShapeType="1"/>
              <a:stCxn id="17" idx="0"/>
              <a:endCxn id="14" idx="2"/>
            </p:cNvCxnSpPr>
            <p:nvPr/>
          </p:nvCxnSpPr>
          <p:spPr bwMode="auto">
            <a:xfrm rot="5400000" flipH="1">
              <a:off x="6654" y="3810"/>
              <a:ext cx="352" cy="2798"/>
            </a:xfrm>
            <a:prstGeom prst="bentConnector3">
              <a:avLst>
                <a:gd name="adj1" fmla="val 27481"/>
              </a:avLst>
            </a:prstGeom>
            <a:noFill/>
            <a:ln w="28575">
              <a:solidFill>
                <a:srgbClr val="000000"/>
              </a:solidFill>
              <a:miter lim="800000"/>
              <a:headEnd/>
              <a:tailEnd/>
            </a:ln>
            <a:extLst>
              <a:ext uri="{909E8E84-426E-40DD-AFC4-6F175D3DCCD1}">
                <a14:hiddenFill xmlns:a14="http://schemas.microsoft.com/office/drawing/2010/main">
                  <a:noFill/>
                </a14:hiddenFill>
              </a:ext>
            </a:extLst>
          </p:spPr>
        </p:cxnSp>
        <p:cxnSp>
          <p:nvCxnSpPr>
            <p:cNvPr id="5127" name="_s5127"/>
            <p:cNvCxnSpPr>
              <a:cxnSpLocks noChangeShapeType="1"/>
              <a:stCxn id="16" idx="0"/>
              <a:endCxn id="14" idx="2"/>
            </p:cNvCxnSpPr>
            <p:nvPr/>
          </p:nvCxnSpPr>
          <p:spPr bwMode="auto">
            <a:xfrm rot="5400000" flipH="1">
              <a:off x="5347" y="5117"/>
              <a:ext cx="352" cy="183"/>
            </a:xfrm>
            <a:prstGeom prst="bentConnector3">
              <a:avLst>
                <a:gd name="adj1" fmla="val 27481"/>
              </a:avLst>
            </a:prstGeom>
            <a:noFill/>
            <a:ln w="28575">
              <a:solidFill>
                <a:srgbClr val="000000"/>
              </a:solidFill>
              <a:miter lim="800000"/>
              <a:headEnd/>
              <a:tailEnd/>
            </a:ln>
            <a:extLst>
              <a:ext uri="{909E8E84-426E-40DD-AFC4-6F175D3DCCD1}">
                <a14:hiddenFill xmlns:a14="http://schemas.microsoft.com/office/drawing/2010/main">
                  <a:noFill/>
                </a14:hiddenFill>
              </a:ext>
            </a:extLst>
          </p:spPr>
        </p:cxnSp>
        <p:cxnSp>
          <p:nvCxnSpPr>
            <p:cNvPr id="5126" name="_s5126"/>
            <p:cNvCxnSpPr>
              <a:cxnSpLocks noChangeShapeType="1"/>
              <a:stCxn id="15" idx="0"/>
              <a:endCxn id="14" idx="2"/>
            </p:cNvCxnSpPr>
            <p:nvPr/>
          </p:nvCxnSpPr>
          <p:spPr bwMode="auto">
            <a:xfrm rot="16200000">
              <a:off x="3948" y="3902"/>
              <a:ext cx="352" cy="2614"/>
            </a:xfrm>
            <a:prstGeom prst="bentConnector3">
              <a:avLst>
                <a:gd name="adj1" fmla="val 27481"/>
              </a:avLst>
            </a:prstGeom>
            <a:noFill/>
            <a:ln w="28575">
              <a:solidFill>
                <a:srgbClr val="000000"/>
              </a:solidFill>
              <a:miter lim="800000"/>
              <a:headEnd/>
              <a:tailEnd/>
            </a:ln>
            <a:extLst>
              <a:ext uri="{909E8E84-426E-40DD-AFC4-6F175D3DCCD1}">
                <a14:hiddenFill xmlns:a14="http://schemas.microsoft.com/office/drawing/2010/main">
                  <a:noFill/>
                </a14:hiddenFill>
              </a:ext>
            </a:extLst>
          </p:spPr>
        </p:cxnSp>
        <p:sp>
          <p:nvSpPr>
            <p:cNvPr id="14" name="_s5125"/>
            <p:cNvSpPr>
              <a:spLocks noChangeArrowheads="1"/>
            </p:cNvSpPr>
            <p:nvPr/>
          </p:nvSpPr>
          <p:spPr bwMode="auto">
            <a:xfrm>
              <a:off x="4351" y="4771"/>
              <a:ext cx="2160" cy="262"/>
            </a:xfrm>
            <a:prstGeom prst="roundRect">
              <a:avLst>
                <a:gd name="adj" fmla="val 16667"/>
              </a:avLst>
            </a:prstGeom>
            <a:solidFill>
              <a:srgbClr val="C5E0B3"/>
            </a:solidFill>
            <a:ln w="9525">
              <a:solidFill>
                <a:srgbClr val="538135"/>
              </a:solidFill>
              <a:round/>
              <a:headEnd/>
              <a:tailEnd/>
            </a:ln>
          </p:spPr>
          <p:txBody>
            <a:bodyPr vert="horz" wrap="squar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400" b="0" i="0" u="none" strike="noStrike" cap="none" normalizeH="0" baseline="0" dirty="0" err="1">
                  <a:ln>
                    <a:noFill/>
                  </a:ln>
                  <a:solidFill>
                    <a:schemeClr val="tx1"/>
                  </a:solidFill>
                  <a:effectLst/>
                  <a:latin typeface="Glacial Indifference" panose="020B0604020202020204" charset="0"/>
                  <a:ea typeface="Calibri" panose="020F0502020204030204" pitchFamily="34" charset="0"/>
                  <a:cs typeface="Angsana New" panose="02020603050405020304" pitchFamily="18" charset="-34"/>
                </a:rPr>
                <a:t>Viilupohjaiset</a:t>
              </a:r>
              <a:r>
                <a:rPr kumimoji="0" lang="en-US" altLang="ja-JP" sz="1400" b="0" i="0" u="none" strike="noStrike" cap="none" normalizeH="0" baseline="0" dirty="0">
                  <a:ln>
                    <a:noFill/>
                  </a:ln>
                  <a:solidFill>
                    <a:schemeClr val="tx1"/>
                  </a:solidFill>
                  <a:effectLst/>
                  <a:latin typeface="Glacial Indifference" panose="020B0604020202020204" charset="0"/>
                  <a:ea typeface="Calibri" panose="020F0502020204030204" pitchFamily="34" charset="0"/>
                  <a:cs typeface="Angsana New" panose="02020603050405020304" pitchFamily="18" charset="-34"/>
                </a:rPr>
                <a:t> </a:t>
              </a:r>
              <a:r>
                <a:rPr kumimoji="0" lang="en-US" altLang="ja-JP" sz="1400" b="0" i="0" u="none" strike="noStrike" cap="none" normalizeH="0" baseline="0" dirty="0" err="1">
                  <a:ln>
                    <a:noFill/>
                  </a:ln>
                  <a:solidFill>
                    <a:schemeClr val="tx1"/>
                  </a:solidFill>
                  <a:effectLst/>
                  <a:latin typeface="Glacial Indifference" panose="020B0604020202020204" charset="0"/>
                  <a:ea typeface="Calibri" panose="020F0502020204030204" pitchFamily="34" charset="0"/>
                  <a:cs typeface="Angsana New" panose="02020603050405020304" pitchFamily="18" charset="-34"/>
                </a:rPr>
                <a:t>materiaalit</a:t>
              </a:r>
              <a:endParaRPr kumimoji="0" lang="en-US" altLang="ja-JP" sz="1400" b="0" i="0" u="none" strike="noStrike" cap="none" normalizeH="0" baseline="0" dirty="0">
                <a:ln>
                  <a:noFill/>
                </a:ln>
                <a:solidFill>
                  <a:schemeClr val="tx1"/>
                </a:solidFill>
                <a:effectLst/>
                <a:latin typeface="Glacial Indifference" panose="020B0604020202020204" charset="0"/>
              </a:endParaRPr>
            </a:p>
          </p:txBody>
        </p:sp>
        <p:sp>
          <p:nvSpPr>
            <p:cNvPr id="15" name="_s5124"/>
            <p:cNvSpPr>
              <a:spLocks noChangeArrowheads="1"/>
            </p:cNvSpPr>
            <p:nvPr/>
          </p:nvSpPr>
          <p:spPr bwMode="auto">
            <a:xfrm>
              <a:off x="1634" y="5385"/>
              <a:ext cx="2366" cy="848"/>
            </a:xfrm>
            <a:prstGeom prst="roundRect">
              <a:avLst>
                <a:gd name="adj" fmla="val 16667"/>
              </a:avLst>
            </a:prstGeom>
            <a:solidFill>
              <a:srgbClr val="C5E0B3"/>
            </a:solidFill>
            <a:ln w="9525">
              <a:solidFill>
                <a:srgbClr val="538135"/>
              </a:solidFill>
              <a:round/>
              <a:headEnd/>
              <a:tailEnd/>
            </a:ln>
          </p:spPr>
          <p:txBody>
            <a:bodyPr vert="horz" wrap="squar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400" b="0" i="0" u="none" strike="noStrike" cap="none" normalizeH="0" baseline="0" dirty="0" err="1">
                  <a:ln>
                    <a:noFill/>
                  </a:ln>
                  <a:solidFill>
                    <a:schemeClr val="tx1"/>
                  </a:solidFill>
                  <a:effectLst/>
                  <a:latin typeface="Glacial Indifference" panose="020B0604020202020204" charset="0"/>
                  <a:ea typeface="Calibri" panose="020F0502020204030204" pitchFamily="34" charset="0"/>
                  <a:cs typeface="Angsana New" panose="02020603050405020304" pitchFamily="18" charset="-34"/>
                </a:rPr>
                <a:t>Tiivistetyt</a:t>
              </a:r>
              <a:r>
                <a:rPr kumimoji="0" lang="en-US" altLang="ja-JP" sz="1400" b="0" i="0" u="none" strike="noStrike" cap="none" normalizeH="0" baseline="0" dirty="0">
                  <a:ln>
                    <a:noFill/>
                  </a:ln>
                  <a:solidFill>
                    <a:schemeClr val="tx1"/>
                  </a:solidFill>
                  <a:effectLst/>
                  <a:latin typeface="Glacial Indifference" panose="020B0604020202020204" charset="0"/>
                  <a:ea typeface="Calibri" panose="020F0502020204030204" pitchFamily="34" charset="0"/>
                  <a:cs typeface="Angsana New" panose="02020603050405020304" pitchFamily="18" charset="-34"/>
                </a:rPr>
                <a:t>/</a:t>
              </a:r>
              <a:r>
                <a:rPr kumimoji="0" lang="en-US" altLang="ja-JP" sz="1400" b="0" i="0" u="none" strike="noStrike" cap="none" normalizeH="0" baseline="0" dirty="0" err="1">
                  <a:ln>
                    <a:noFill/>
                  </a:ln>
                  <a:solidFill>
                    <a:schemeClr val="tx1"/>
                  </a:solidFill>
                  <a:effectLst/>
                  <a:latin typeface="Glacial Indifference" panose="020B0604020202020204" charset="0"/>
                  <a:ea typeface="Calibri" panose="020F0502020204030204" pitchFamily="34" charset="0"/>
                  <a:cs typeface="Angsana New" panose="02020603050405020304" pitchFamily="18" charset="-34"/>
                </a:rPr>
                <a:t>tiivistämättömät</a:t>
              </a:r>
              <a:endParaRPr kumimoji="0" lang="en-US" altLang="ja-JP" sz="1400" b="0" i="0" u="none" strike="noStrike" cap="none" normalizeH="0" baseline="0" dirty="0">
                <a:ln>
                  <a:noFill/>
                </a:ln>
                <a:solidFill>
                  <a:schemeClr val="tx1"/>
                </a:solidFill>
                <a:effectLst/>
                <a:latin typeface="Glacial Indifference" panose="020B060402020202020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ja-JP" sz="1400" b="0" i="0" u="none" strike="noStrike" cap="none" normalizeH="0" baseline="0" dirty="0" err="1">
                  <a:ln>
                    <a:noFill/>
                  </a:ln>
                  <a:solidFill>
                    <a:schemeClr val="tx1"/>
                  </a:solidFill>
                  <a:effectLst/>
                  <a:latin typeface="Glacial Indifference" panose="020B0604020202020204" charset="0"/>
                  <a:ea typeface="Calibri" panose="020F0502020204030204" pitchFamily="34" charset="0"/>
                  <a:cs typeface="Angsana New" panose="02020603050405020304" pitchFamily="18" charset="-34"/>
                </a:rPr>
                <a:t>Vaneri</a:t>
              </a:r>
              <a:r>
                <a:rPr kumimoji="0" lang="en-US" altLang="ja-JP" sz="1400" b="0" i="0" u="none" strike="noStrike" cap="none" normalizeH="0" baseline="0" dirty="0">
                  <a:ln>
                    <a:noFill/>
                  </a:ln>
                  <a:solidFill>
                    <a:schemeClr val="tx1"/>
                  </a:solidFill>
                  <a:effectLst/>
                  <a:latin typeface="Glacial Indifference" panose="020B0604020202020204" charset="0"/>
                  <a:ea typeface="Calibri" panose="020F0502020204030204" pitchFamily="34" charset="0"/>
                  <a:cs typeface="Angsana New" panose="02020603050405020304" pitchFamily="18" charset="-34"/>
                </a:rPr>
                <a:t> (U)</a:t>
              </a:r>
            </a:p>
            <a:p>
              <a:pPr marL="0" marR="0" lvl="0" indent="0" algn="l" defTabSz="914400" rtl="0" eaLnBrk="0" fontAlgn="base" latinLnBrk="0" hangingPunct="0">
                <a:lnSpc>
                  <a:spcPct val="100000"/>
                </a:lnSpc>
                <a:spcBef>
                  <a:spcPct val="0"/>
                </a:spcBef>
                <a:spcAft>
                  <a:spcPct val="0"/>
                </a:spcAft>
                <a:buClrTx/>
                <a:buSzTx/>
                <a:buFontTx/>
                <a:buChar char="•"/>
                <a:tabLst/>
              </a:pPr>
              <a:r>
                <a:rPr lang="en-US" altLang="ja-JP" sz="1400" dirty="0" err="1">
                  <a:latin typeface="Glacial Indifference" panose="020B0604020202020204" charset="0"/>
                  <a:cs typeface="Angsana New" panose="02020603050405020304" pitchFamily="18" charset="-34"/>
                </a:rPr>
                <a:t>Laminoitu</a:t>
              </a:r>
              <a:r>
                <a:rPr lang="en-US" altLang="ja-JP" sz="1400" dirty="0">
                  <a:latin typeface="Glacial Indifference" panose="020B0604020202020204" charset="0"/>
                  <a:cs typeface="Angsana New" panose="02020603050405020304" pitchFamily="18" charset="-34"/>
                </a:rPr>
                <a:t> </a:t>
              </a:r>
              <a:r>
                <a:rPr lang="en-US" altLang="ja-JP" sz="1400" dirty="0" err="1">
                  <a:latin typeface="Glacial Indifference" panose="020B0604020202020204" charset="0"/>
                  <a:cs typeface="Angsana New" panose="02020603050405020304" pitchFamily="18" charset="-34"/>
                </a:rPr>
                <a:t>viilupuu</a:t>
              </a:r>
              <a:r>
                <a:rPr lang="en-US" altLang="ja-JP" sz="1400" dirty="0">
                  <a:latin typeface="Glacial Indifference" panose="020B0604020202020204" charset="0"/>
                  <a:cs typeface="Angsana New" panose="02020603050405020304" pitchFamily="18" charset="-34"/>
                </a:rPr>
                <a:t> (U)</a:t>
              </a:r>
            </a:p>
            <a:p>
              <a:pPr marL="0" marR="0" lvl="0" indent="0" algn="l" defTabSz="914400" rtl="0" eaLnBrk="0" fontAlgn="base" latinLnBrk="0" hangingPunct="0">
                <a:lnSpc>
                  <a:spcPct val="100000"/>
                </a:lnSpc>
                <a:spcBef>
                  <a:spcPct val="0"/>
                </a:spcBef>
                <a:spcAft>
                  <a:spcPct val="0"/>
                </a:spcAft>
                <a:buClrTx/>
                <a:buSzTx/>
                <a:buFontTx/>
                <a:buChar char="•"/>
                <a:tabLst/>
              </a:pPr>
              <a:r>
                <a:rPr lang="en-US" altLang="ja-JP" sz="1400" dirty="0" err="1">
                  <a:latin typeface="Glacial Indifference" panose="020B0604020202020204" charset="0"/>
                  <a:cs typeface="Angsana New" panose="02020603050405020304" pitchFamily="18" charset="-34"/>
                </a:rPr>
                <a:t>Bakeliittivaneri</a:t>
              </a:r>
              <a:r>
                <a:rPr lang="en-US" altLang="ja-JP" sz="1400" dirty="0">
                  <a:latin typeface="Glacial Indifference" panose="020B0604020202020204" charset="0"/>
                  <a:cs typeface="Angsana New" panose="02020603050405020304" pitchFamily="18" charset="-34"/>
                </a:rPr>
                <a:t> (D)</a:t>
              </a:r>
              <a:endParaRPr kumimoji="0" lang="en-US" altLang="ja-JP" sz="1400" b="0" i="0" u="none" strike="noStrike" cap="none" normalizeH="0" baseline="0" dirty="0">
                <a:ln>
                  <a:noFill/>
                </a:ln>
                <a:solidFill>
                  <a:schemeClr val="tx1"/>
                </a:solidFill>
                <a:effectLst/>
                <a:latin typeface="Glacial Indifference" panose="020B060402020202020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400" b="0" i="0" u="none" strike="noStrike" cap="none" normalizeH="0" baseline="0" dirty="0">
                <a:ln>
                  <a:noFill/>
                </a:ln>
                <a:solidFill>
                  <a:schemeClr val="tx1"/>
                </a:solidFill>
                <a:effectLst/>
                <a:latin typeface="Glacial Indifference" panose="020B0604020202020204" charset="0"/>
              </a:endParaRPr>
            </a:p>
          </p:txBody>
        </p:sp>
        <p:sp>
          <p:nvSpPr>
            <p:cNvPr id="16" name="_s5123"/>
            <p:cNvSpPr>
              <a:spLocks noChangeArrowheads="1"/>
            </p:cNvSpPr>
            <p:nvPr/>
          </p:nvSpPr>
          <p:spPr bwMode="auto">
            <a:xfrm>
              <a:off x="4351" y="5385"/>
              <a:ext cx="2526" cy="710"/>
            </a:xfrm>
            <a:prstGeom prst="roundRect">
              <a:avLst>
                <a:gd name="adj" fmla="val 16667"/>
              </a:avLst>
            </a:prstGeom>
            <a:solidFill>
              <a:srgbClr val="C5E0B3"/>
            </a:solidFill>
            <a:ln w="9525">
              <a:solidFill>
                <a:srgbClr val="538135"/>
              </a:solidFill>
              <a:round/>
              <a:headEnd/>
              <a:tailEnd/>
            </a:ln>
          </p:spPr>
          <p:txBody>
            <a:bodyPr vert="horz" wrap="squar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400" b="0" i="0" u="none" strike="noStrike" cap="none" normalizeH="0" baseline="0" dirty="0" err="1">
                  <a:ln>
                    <a:noFill/>
                  </a:ln>
                  <a:solidFill>
                    <a:schemeClr val="tx1"/>
                  </a:solidFill>
                  <a:effectLst/>
                  <a:latin typeface="Glacial Indifference" panose="020B0604020202020204" charset="0"/>
                  <a:ea typeface="Calibri" panose="020F0502020204030204" pitchFamily="34" charset="0"/>
                  <a:cs typeface="Angsana New" panose="02020603050405020304" pitchFamily="18" charset="-34"/>
                </a:rPr>
                <a:t>Viilun</a:t>
              </a:r>
              <a:r>
                <a:rPr kumimoji="0" lang="en-US" altLang="ja-JP" sz="1400" b="0" i="0" u="none" strike="noStrike" cap="none" normalizeH="0" baseline="0" dirty="0">
                  <a:ln>
                    <a:noFill/>
                  </a:ln>
                  <a:solidFill>
                    <a:schemeClr val="tx1"/>
                  </a:solidFill>
                  <a:effectLst/>
                  <a:latin typeface="Glacial Indifference" panose="020B0604020202020204" charset="0"/>
                  <a:ea typeface="Calibri" panose="020F0502020204030204" pitchFamily="34" charset="0"/>
                  <a:cs typeface="Angsana New" panose="02020603050405020304" pitchFamily="18" charset="-34"/>
                </a:rPr>
                <a:t> </a:t>
              </a:r>
              <a:r>
                <a:rPr kumimoji="0" lang="en-US" altLang="ja-JP" sz="1400" b="0" i="0" u="none" strike="noStrike" cap="none" normalizeH="0" baseline="0" dirty="0" err="1">
                  <a:ln>
                    <a:noFill/>
                  </a:ln>
                  <a:solidFill>
                    <a:schemeClr val="tx1"/>
                  </a:solidFill>
                  <a:effectLst/>
                  <a:latin typeface="Glacial Indifference" panose="020B0604020202020204" charset="0"/>
                  <a:ea typeface="Calibri" panose="020F0502020204030204" pitchFamily="34" charset="0"/>
                  <a:cs typeface="Angsana New" panose="02020603050405020304" pitchFamily="18" charset="-34"/>
                </a:rPr>
                <a:t>tyyppi</a:t>
              </a:r>
              <a:endParaRPr kumimoji="0" lang="en-US" altLang="ja-JP" sz="1400" b="0" i="0" u="none" strike="noStrike" cap="none" normalizeH="0" baseline="0" dirty="0">
                <a:ln>
                  <a:noFill/>
                </a:ln>
                <a:solidFill>
                  <a:schemeClr val="tx1"/>
                </a:solidFill>
                <a:effectLst/>
                <a:latin typeface="Glacial Indifference" panose="020B060402020202020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ja-JP" sz="1400" b="0" i="0" u="none" strike="noStrike" cap="none" normalizeH="0" baseline="0" dirty="0" err="1">
                  <a:ln>
                    <a:noFill/>
                  </a:ln>
                  <a:solidFill>
                    <a:schemeClr val="tx1"/>
                  </a:solidFill>
                  <a:effectLst/>
                  <a:latin typeface="Glacial Indifference" panose="020B0604020202020204" charset="0"/>
                  <a:ea typeface="Calibri" panose="020F0502020204030204" pitchFamily="34" charset="0"/>
                  <a:cs typeface="Angsana New" panose="02020603050405020304" pitchFamily="18" charset="-34"/>
                </a:rPr>
                <a:t>Täysi</a:t>
              </a:r>
              <a:r>
                <a:rPr kumimoji="0" lang="en-US" altLang="ja-JP" sz="1400" b="0" i="0" u="none" strike="noStrike" cap="none" normalizeH="0" baseline="0" dirty="0">
                  <a:ln>
                    <a:noFill/>
                  </a:ln>
                  <a:solidFill>
                    <a:schemeClr val="tx1"/>
                  </a:solidFill>
                  <a:effectLst/>
                  <a:latin typeface="Glacial Indifference" panose="020B0604020202020204" charset="0"/>
                  <a:ea typeface="Calibri" panose="020F0502020204030204" pitchFamily="34" charset="0"/>
                  <a:cs typeface="Angsana New" panose="02020603050405020304" pitchFamily="18" charset="-34"/>
                </a:rPr>
                <a:t> </a:t>
              </a:r>
              <a:r>
                <a:rPr kumimoji="0" lang="en-US" altLang="ja-JP" sz="1400" b="0" i="0" u="none" strike="noStrike" cap="none" normalizeH="0" baseline="0" dirty="0" err="1">
                  <a:ln>
                    <a:noFill/>
                  </a:ln>
                  <a:solidFill>
                    <a:schemeClr val="tx1"/>
                  </a:solidFill>
                  <a:effectLst/>
                  <a:latin typeface="Glacial Indifference" panose="020B0604020202020204" charset="0"/>
                  <a:ea typeface="Calibri" panose="020F0502020204030204" pitchFamily="34" charset="0"/>
                  <a:cs typeface="Angsana New" panose="02020603050405020304" pitchFamily="18" charset="-34"/>
                </a:rPr>
                <a:t>viilupuu</a:t>
              </a:r>
              <a:r>
                <a:rPr kumimoji="0" lang="en-US" altLang="ja-JP" sz="1400" b="0" i="0" u="none" strike="noStrike" cap="none" normalizeH="0" baseline="0" dirty="0">
                  <a:ln>
                    <a:noFill/>
                  </a:ln>
                  <a:solidFill>
                    <a:schemeClr val="tx1"/>
                  </a:solidFill>
                  <a:effectLst/>
                  <a:latin typeface="Glacial Indifference" panose="020B0604020202020204" charset="0"/>
                  <a:ea typeface="Calibri" panose="020F0502020204030204" pitchFamily="34" charset="0"/>
                  <a:cs typeface="Angsana New" panose="02020603050405020304" pitchFamily="18" charset="-34"/>
                </a:rPr>
                <a:t> (LVL)</a:t>
              </a:r>
            </a:p>
            <a:p>
              <a:pPr marL="0" marR="0" lvl="0" indent="0" algn="l" defTabSz="914400" rtl="0" eaLnBrk="0" fontAlgn="base" latinLnBrk="0" hangingPunct="0">
                <a:lnSpc>
                  <a:spcPct val="100000"/>
                </a:lnSpc>
                <a:spcBef>
                  <a:spcPct val="0"/>
                </a:spcBef>
                <a:spcAft>
                  <a:spcPct val="0"/>
                </a:spcAft>
                <a:buClrTx/>
                <a:buSzTx/>
                <a:buFontTx/>
                <a:buChar char="•"/>
                <a:tabLst/>
              </a:pPr>
              <a:r>
                <a:rPr lang="en-US" altLang="ja-JP" sz="1400" dirty="0" err="1">
                  <a:latin typeface="Glacial Indifference" panose="020B0604020202020204" charset="0"/>
                  <a:cs typeface="Angsana New" panose="02020603050405020304" pitchFamily="18" charset="-34"/>
                </a:rPr>
                <a:t>Viiluraidat</a:t>
              </a:r>
              <a:r>
                <a:rPr lang="en-US" altLang="ja-JP" sz="1400" dirty="0">
                  <a:latin typeface="Glacial Indifference" panose="020B0604020202020204" charset="0"/>
                  <a:cs typeface="Angsana New" panose="02020603050405020304" pitchFamily="18" charset="-34"/>
                </a:rPr>
                <a:t> (</a:t>
              </a:r>
              <a:r>
                <a:rPr lang="en-US" altLang="ja-JP" sz="1400" dirty="0" err="1">
                  <a:latin typeface="Glacial Indifference" panose="020B0604020202020204" charset="0"/>
                  <a:cs typeface="Angsana New" panose="02020603050405020304" pitchFamily="18" charset="-34"/>
                </a:rPr>
                <a:t>Parrallam</a:t>
              </a:r>
              <a:r>
                <a:rPr lang="en-US" altLang="ja-JP" sz="1400" dirty="0">
                  <a:latin typeface="Glacial Indifference" panose="020B0604020202020204" charset="0"/>
                  <a:cs typeface="Angsana New" panose="02020603050405020304" pitchFamily="18" charset="-34"/>
                </a:rPr>
                <a:t>)</a:t>
              </a:r>
              <a:endParaRPr kumimoji="0" lang="en-US" altLang="ja-JP" sz="1400" b="0" i="0" u="none" strike="noStrike" cap="none" normalizeH="0" baseline="0" dirty="0">
                <a:ln>
                  <a:noFill/>
                </a:ln>
                <a:solidFill>
                  <a:schemeClr val="tx1"/>
                </a:solidFill>
                <a:effectLst/>
                <a:latin typeface="Glacial Indifference" panose="020B060402020202020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400" b="0" i="0" u="none" strike="noStrike" cap="none" normalizeH="0" baseline="0" dirty="0">
                <a:ln>
                  <a:noFill/>
                </a:ln>
                <a:solidFill>
                  <a:schemeClr val="tx1"/>
                </a:solidFill>
                <a:effectLst/>
                <a:latin typeface="Glacial Indifference" panose="020B0604020202020204" charset="0"/>
              </a:endParaRPr>
            </a:p>
          </p:txBody>
        </p:sp>
        <p:sp>
          <p:nvSpPr>
            <p:cNvPr id="17" name="_s5122"/>
            <p:cNvSpPr>
              <a:spLocks noChangeArrowheads="1"/>
            </p:cNvSpPr>
            <p:nvPr/>
          </p:nvSpPr>
          <p:spPr bwMode="auto">
            <a:xfrm>
              <a:off x="7228" y="5385"/>
              <a:ext cx="2000" cy="849"/>
            </a:xfrm>
            <a:prstGeom prst="roundRect">
              <a:avLst>
                <a:gd name="adj" fmla="val 16667"/>
              </a:avLst>
            </a:prstGeom>
            <a:solidFill>
              <a:srgbClr val="C5E0B3"/>
            </a:solidFill>
            <a:ln w="9525">
              <a:solidFill>
                <a:srgbClr val="538135"/>
              </a:solidFill>
              <a:round/>
              <a:headEnd/>
              <a:tailEnd/>
            </a:ln>
          </p:spPr>
          <p:txBody>
            <a:bodyPr vert="horz" wrap="squar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400" b="0" i="0" u="none" strike="noStrike" cap="none" normalizeH="0" baseline="0" dirty="0" err="1">
                  <a:ln>
                    <a:noFill/>
                  </a:ln>
                  <a:solidFill>
                    <a:schemeClr val="tx1"/>
                  </a:solidFill>
                  <a:effectLst/>
                  <a:latin typeface="Glacial Indifference" panose="020B0604020202020204" charset="0"/>
                  <a:ea typeface="Calibri" panose="020F0502020204030204" pitchFamily="34" charset="0"/>
                  <a:cs typeface="Angsana New" panose="02020603050405020304" pitchFamily="18" charset="-34"/>
                </a:rPr>
                <a:t>Viilujen</a:t>
              </a:r>
              <a:r>
                <a:rPr kumimoji="0" lang="en-US" altLang="ja-JP" sz="1400" b="0" i="0" u="none" strike="noStrike" cap="none" normalizeH="0" baseline="0" dirty="0">
                  <a:ln>
                    <a:noFill/>
                  </a:ln>
                  <a:solidFill>
                    <a:schemeClr val="tx1"/>
                  </a:solidFill>
                  <a:effectLst/>
                  <a:latin typeface="Glacial Indifference" panose="020B0604020202020204" charset="0"/>
                  <a:ea typeface="Calibri" panose="020F0502020204030204" pitchFamily="34" charset="0"/>
                  <a:cs typeface="Angsana New" panose="02020603050405020304" pitchFamily="18" charset="-34"/>
                </a:rPr>
                <a:t> </a:t>
              </a:r>
              <a:r>
                <a:rPr kumimoji="0" lang="en-US" altLang="ja-JP" sz="1400" b="0" i="0" u="none" strike="noStrike" cap="none" normalizeH="0" baseline="0" dirty="0" err="1">
                  <a:ln>
                    <a:noFill/>
                  </a:ln>
                  <a:solidFill>
                    <a:schemeClr val="tx1"/>
                  </a:solidFill>
                  <a:effectLst/>
                  <a:latin typeface="Glacial Indifference" panose="020B0604020202020204" charset="0"/>
                  <a:ea typeface="Calibri" panose="020F0502020204030204" pitchFamily="34" charset="0"/>
                  <a:cs typeface="Angsana New" panose="02020603050405020304" pitchFamily="18" charset="-34"/>
                </a:rPr>
                <a:t>suunta</a:t>
              </a:r>
              <a:endParaRPr kumimoji="0" lang="en-US" altLang="ja-JP" sz="1400" b="0" i="0" u="none" strike="noStrike" cap="none" normalizeH="0" baseline="0" dirty="0">
                <a:ln>
                  <a:noFill/>
                </a:ln>
                <a:solidFill>
                  <a:schemeClr val="tx1"/>
                </a:solidFill>
                <a:effectLst/>
                <a:latin typeface="Glacial Indifference" panose="020B060402020202020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ja-JP" sz="1400" b="0" i="0" u="none" strike="noStrike" cap="none" normalizeH="0" baseline="0" dirty="0">
                  <a:ln>
                    <a:noFill/>
                  </a:ln>
                  <a:solidFill>
                    <a:schemeClr val="tx1"/>
                  </a:solidFill>
                  <a:effectLst/>
                  <a:latin typeface="Glacial Indifference" panose="020B0604020202020204" charset="0"/>
                  <a:ea typeface="Calibri" panose="020F0502020204030204" pitchFamily="34" charset="0"/>
                  <a:cs typeface="Angsana New" panose="02020603050405020304" pitchFamily="18" charset="-34"/>
                </a:rPr>
                <a:t>90</a:t>
              </a:r>
              <a:r>
                <a:rPr kumimoji="0" lang="en-US" altLang="ja-JP" sz="1400" b="0" i="0" u="none" strike="noStrike" cap="none" normalizeH="0" baseline="0" dirty="0">
                  <a:ln>
                    <a:noFill/>
                  </a:ln>
                  <a:solidFill>
                    <a:schemeClr val="tx1"/>
                  </a:solidFill>
                  <a:effectLst/>
                  <a:latin typeface="Glacial Indifference" panose="020B0604020202020204" charset="0"/>
                  <a:ea typeface="Calibri" panose="020F0502020204030204" pitchFamily="34" charset="0"/>
                  <a:cs typeface="Angsana New" panose="02020603050405020304" pitchFamily="18" charset="-34"/>
                  <a:sym typeface="Symbol" panose="05050102010706020507" pitchFamily="18" charset="2"/>
                </a:rPr>
                <a:t> </a:t>
              </a:r>
              <a:r>
                <a:rPr kumimoji="0" lang="en-US" altLang="ja-JP" sz="1400" b="0" i="0" u="none" strike="noStrike" cap="none" normalizeH="0" baseline="0" dirty="0" err="1">
                  <a:ln>
                    <a:noFill/>
                  </a:ln>
                  <a:solidFill>
                    <a:schemeClr val="tx1"/>
                  </a:solidFill>
                  <a:effectLst/>
                  <a:latin typeface="Glacial Indifference" panose="020B0604020202020204" charset="0"/>
                  <a:ea typeface="Calibri" panose="020F0502020204030204" pitchFamily="34" charset="0"/>
                  <a:cs typeface="Angsana New" panose="02020603050405020304" pitchFamily="18" charset="-34"/>
                  <a:sym typeface="Symbol" panose="05050102010706020507" pitchFamily="18" charset="2"/>
                </a:rPr>
                <a:t>kulmassa</a:t>
              </a:r>
              <a:r>
                <a:rPr kumimoji="0" lang="en-US" altLang="ja-JP" sz="1400" b="0" i="0" u="none" strike="noStrike" cap="none" normalizeH="0" baseline="0" dirty="0">
                  <a:ln>
                    <a:noFill/>
                  </a:ln>
                  <a:solidFill>
                    <a:schemeClr val="tx1"/>
                  </a:solidFill>
                  <a:effectLst/>
                  <a:latin typeface="Glacial Indifference" panose="020B0604020202020204" charset="0"/>
                  <a:ea typeface="Calibri" panose="020F0502020204030204" pitchFamily="34" charset="0"/>
                  <a:cs typeface="Angsana New" panose="02020603050405020304" pitchFamily="18" charset="-34"/>
                  <a:sym typeface="Symbol" panose="05050102010706020507" pitchFamily="18" charset="2"/>
                </a:rPr>
                <a:t> </a:t>
              </a:r>
              <a:r>
                <a:rPr kumimoji="0" lang="en-US" altLang="ja-JP" sz="1400" b="0" i="0" u="none" strike="noStrike" cap="none" normalizeH="0" baseline="0" dirty="0" err="1">
                  <a:ln>
                    <a:noFill/>
                  </a:ln>
                  <a:solidFill>
                    <a:schemeClr val="tx1"/>
                  </a:solidFill>
                  <a:effectLst/>
                  <a:latin typeface="Glacial Indifference" panose="020B0604020202020204" charset="0"/>
                  <a:ea typeface="Calibri" panose="020F0502020204030204" pitchFamily="34" charset="0"/>
                  <a:cs typeface="Angsana New" panose="02020603050405020304" pitchFamily="18" charset="-34"/>
                  <a:sym typeface="Symbol" panose="05050102010706020507" pitchFamily="18" charset="2"/>
                </a:rPr>
                <a:t>toisistaan</a:t>
              </a:r>
              <a:endParaRPr kumimoji="0" lang="en-US" altLang="ja-JP" sz="1400" b="0" i="0" u="none" strike="noStrike" cap="none" normalizeH="0" baseline="0" dirty="0">
                <a:ln>
                  <a:noFill/>
                </a:ln>
                <a:solidFill>
                  <a:schemeClr val="tx1"/>
                </a:solidFill>
                <a:effectLst/>
                <a:latin typeface="Glacial Indifference" panose="020B0604020202020204" charset="0"/>
                <a:ea typeface="Calibri" panose="020F0502020204030204" pitchFamily="34" charset="0"/>
                <a:cs typeface="Angsana New" panose="02020603050405020304" pitchFamily="18" charset="-34"/>
                <a:sym typeface="Symbol" panose="05050102010706020507" pitchFamily="18" charset="2"/>
              </a:endParaRPr>
            </a:p>
            <a:p>
              <a:pPr marL="0" marR="0" lvl="0" indent="0" algn="l" defTabSz="914400" rtl="0" eaLnBrk="0" fontAlgn="base" latinLnBrk="0" hangingPunct="0">
                <a:lnSpc>
                  <a:spcPct val="100000"/>
                </a:lnSpc>
                <a:spcBef>
                  <a:spcPct val="0"/>
                </a:spcBef>
                <a:spcAft>
                  <a:spcPct val="0"/>
                </a:spcAft>
                <a:buClrTx/>
                <a:buSzTx/>
                <a:buFontTx/>
                <a:buChar char="•"/>
                <a:tabLst/>
              </a:pPr>
              <a:r>
                <a:rPr lang="en-US" altLang="ja-JP" sz="1400" dirty="0" err="1">
                  <a:latin typeface="Glacial Indifference" panose="020B0604020202020204" charset="0"/>
                  <a:ea typeface="Calibri" panose="020F0502020204030204" pitchFamily="34" charset="0"/>
                  <a:cs typeface="Angsana New" panose="02020603050405020304" pitchFamily="18" charset="-34"/>
                  <a:sym typeface="Symbol" panose="05050102010706020507" pitchFamily="18" charset="2"/>
                </a:rPr>
                <a:t>Rinnakkaiset</a:t>
              </a:r>
              <a:r>
                <a:rPr lang="en-US" altLang="ja-JP" sz="1400" dirty="0">
                  <a:latin typeface="Glacial Indifference" panose="020B0604020202020204" charset="0"/>
                  <a:ea typeface="Calibri" panose="020F0502020204030204" pitchFamily="34" charset="0"/>
                  <a:cs typeface="Angsana New" panose="02020603050405020304" pitchFamily="18" charset="-34"/>
                  <a:sym typeface="Symbol" panose="05050102010706020507" pitchFamily="18" charset="2"/>
                </a:rPr>
                <a:t> </a:t>
              </a:r>
              <a:r>
                <a:rPr lang="en-US" altLang="ja-JP" sz="1400" dirty="0" err="1">
                  <a:latin typeface="Glacial Indifference" panose="020B0604020202020204" charset="0"/>
                  <a:ea typeface="Calibri" panose="020F0502020204030204" pitchFamily="34" charset="0"/>
                  <a:cs typeface="Angsana New" panose="02020603050405020304" pitchFamily="18" charset="-34"/>
                  <a:sym typeface="Symbol" panose="05050102010706020507" pitchFamily="18" charset="2"/>
                </a:rPr>
                <a:t>kuidut</a:t>
              </a:r>
              <a:r>
                <a:rPr lang="en-US" altLang="ja-JP" sz="1400" dirty="0">
                  <a:latin typeface="Glacial Indifference" panose="020B0604020202020204" charset="0"/>
                  <a:ea typeface="Calibri" panose="020F0502020204030204" pitchFamily="34" charset="0"/>
                  <a:cs typeface="Angsana New" panose="02020603050405020304" pitchFamily="18" charset="-34"/>
                  <a:sym typeface="Symbol" panose="05050102010706020507" pitchFamily="18" charset="2"/>
                </a:rPr>
                <a:t> (LVL)</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ja-JP" sz="1400" b="0" i="0" u="none" strike="noStrike" cap="none" normalizeH="0" baseline="0" dirty="0" err="1">
                  <a:ln>
                    <a:noFill/>
                  </a:ln>
                  <a:solidFill>
                    <a:schemeClr val="tx1"/>
                  </a:solidFill>
                  <a:effectLst/>
                  <a:latin typeface="Glacial Indifference" panose="020B0604020202020204" charset="0"/>
                  <a:ea typeface="Calibri" panose="020F0502020204030204" pitchFamily="34" charset="0"/>
                  <a:cs typeface="Angsana New" panose="02020603050405020304" pitchFamily="18" charset="-34"/>
                  <a:sym typeface="Symbol" panose="05050102010706020507" pitchFamily="18" charset="2"/>
                </a:rPr>
                <a:t>Erikoislaadut</a:t>
              </a:r>
              <a:endParaRPr kumimoji="0" lang="en-US" altLang="ja-JP" sz="1400" b="0" i="0" u="none" strike="noStrike" cap="none" normalizeH="0" baseline="0" dirty="0">
                <a:ln>
                  <a:noFill/>
                </a:ln>
                <a:solidFill>
                  <a:schemeClr val="tx1"/>
                </a:solidFill>
                <a:effectLst/>
                <a:latin typeface="Glacial Indifference" panose="020B0604020202020204" charset="0"/>
                <a:ea typeface="Calibri" panose="020F0502020204030204" pitchFamily="34" charset="0"/>
                <a:cs typeface="Angsana New" panose="02020603050405020304" pitchFamily="18" charset="-34"/>
                <a:sym typeface="Symbol" panose="05050102010706020507" pitchFamily="18" charset="2"/>
              </a:endParaRPr>
            </a:p>
          </p:txBody>
        </p:sp>
      </p:grpSp>
      <p:sp>
        <p:nvSpPr>
          <p:cNvPr id="18" name="Rectangle 17"/>
          <p:cNvSpPr/>
          <p:nvPr/>
        </p:nvSpPr>
        <p:spPr>
          <a:xfrm>
            <a:off x="9528423" y="6693575"/>
            <a:ext cx="9144000" cy="2031325"/>
          </a:xfrm>
          <a:prstGeom prst="rect">
            <a:avLst/>
          </a:prstGeom>
        </p:spPr>
        <p:txBody>
          <a:bodyPr>
            <a:spAutoFit/>
          </a:bodyPr>
          <a:lstStyle/>
          <a:p>
            <a:pPr algn="just">
              <a:spcAft>
                <a:spcPts val="0"/>
              </a:spcAft>
            </a:pPr>
            <a:r>
              <a:rPr lang="en-US" sz="1400" spc="-30" dirty="0" err="1">
                <a:solidFill>
                  <a:srgbClr val="456A2C"/>
                </a:solidFill>
                <a:latin typeface="Glacial Indifference" panose="020B0604020202020204" charset="0"/>
                <a:ea typeface="MS Mincho" panose="02020609040205080304" pitchFamily="49" charset="-128"/>
                <a:cs typeface="Arial" panose="020B0604020202020204" pitchFamily="34" charset="0"/>
              </a:rPr>
              <a:t>Rakennusmateriaalina</a:t>
            </a:r>
            <a:r>
              <a:rPr lang="en-US" sz="1400" spc="-30" dirty="0">
                <a:solidFill>
                  <a:srgbClr val="456A2C"/>
                </a:solidFill>
                <a:latin typeface="Glacial Indifference" panose="020B0604020202020204" charset="0"/>
                <a:ea typeface="MS Mincho" panose="02020609040205080304" pitchFamily="49" charset="-128"/>
                <a:cs typeface="Arial" panose="020B0604020202020204" pitchFamily="34" charset="0"/>
              </a:rPr>
              <a:t> </a:t>
            </a:r>
            <a:r>
              <a:rPr lang="en-US" sz="1400" spc="-30" dirty="0" err="1">
                <a:solidFill>
                  <a:srgbClr val="456A2C"/>
                </a:solidFill>
                <a:latin typeface="Glacial Indifference" panose="020B0604020202020204" charset="0"/>
                <a:ea typeface="MS Mincho" panose="02020609040205080304" pitchFamily="49" charset="-128"/>
                <a:cs typeface="Arial" panose="020B0604020202020204" pitchFamily="34" charset="0"/>
              </a:rPr>
              <a:t>vaneria</a:t>
            </a:r>
            <a:r>
              <a:rPr lang="en-US" sz="1400" spc="-30" dirty="0">
                <a:solidFill>
                  <a:srgbClr val="456A2C"/>
                </a:solidFill>
                <a:latin typeface="Glacial Indifference" panose="020B0604020202020204" charset="0"/>
                <a:ea typeface="MS Mincho" panose="02020609040205080304" pitchFamily="49" charset="-128"/>
                <a:cs typeface="Arial" panose="020B0604020202020204" pitchFamily="34" charset="0"/>
              </a:rPr>
              <a:t> </a:t>
            </a:r>
            <a:r>
              <a:rPr lang="en-US" sz="1400" spc="-30" dirty="0" err="1">
                <a:solidFill>
                  <a:srgbClr val="456A2C"/>
                </a:solidFill>
                <a:latin typeface="Glacial Indifference" panose="020B0604020202020204" charset="0"/>
                <a:ea typeface="MS Mincho" panose="02020609040205080304" pitchFamily="49" charset="-128"/>
                <a:cs typeface="Arial" panose="020B0604020202020204" pitchFamily="34" charset="0"/>
              </a:rPr>
              <a:t>voidaan</a:t>
            </a:r>
            <a:r>
              <a:rPr lang="en-US" sz="1400" spc="-30" dirty="0">
                <a:solidFill>
                  <a:srgbClr val="456A2C"/>
                </a:solidFill>
                <a:latin typeface="Glacial Indifference" panose="020B0604020202020204" charset="0"/>
                <a:ea typeface="MS Mincho" panose="02020609040205080304" pitchFamily="49" charset="-128"/>
                <a:cs typeface="Arial" panose="020B0604020202020204" pitchFamily="34" charset="0"/>
              </a:rPr>
              <a:t> </a:t>
            </a:r>
            <a:r>
              <a:rPr lang="en-US" sz="1400" spc="-30" dirty="0" err="1">
                <a:solidFill>
                  <a:srgbClr val="456A2C"/>
                </a:solidFill>
                <a:latin typeface="Glacial Indifference" panose="020B0604020202020204" charset="0"/>
                <a:ea typeface="MS Mincho" panose="02020609040205080304" pitchFamily="49" charset="-128"/>
                <a:cs typeface="Arial" panose="020B0604020202020204" pitchFamily="34" charset="0"/>
              </a:rPr>
              <a:t>käyttää</a:t>
            </a:r>
            <a:r>
              <a:rPr lang="en-US" sz="1400" spc="-30" dirty="0">
                <a:solidFill>
                  <a:srgbClr val="456A2C"/>
                </a:solidFill>
                <a:latin typeface="Glacial Indifference" panose="020B0604020202020204" charset="0"/>
                <a:ea typeface="MS Mincho" panose="02020609040205080304" pitchFamily="49" charset="-128"/>
                <a:cs typeface="Arial" panose="020B0604020202020204" pitchFamily="34" charset="0"/>
              </a:rPr>
              <a:t>:</a:t>
            </a:r>
            <a:endParaRPr lang="en-US" sz="1400" dirty="0">
              <a:solidFill>
                <a:srgbClr val="456A2C"/>
              </a:solidFill>
              <a:latin typeface="Glacial Indifference" panose="020B0604020202020204" charset="0"/>
              <a:ea typeface="MS Mincho" panose="02020609040205080304" pitchFamily="49" charset="-128"/>
            </a:endParaRPr>
          </a:p>
          <a:p>
            <a:pPr marL="342900" lvl="0" indent="-342900" algn="just">
              <a:spcAft>
                <a:spcPts val="0"/>
              </a:spcAft>
              <a:buSzPts val="1000"/>
              <a:buFont typeface="Symbol" panose="05050102010706020507" pitchFamily="18" charset="2"/>
              <a:buChar char=""/>
              <a:tabLst>
                <a:tab pos="457200" algn="l"/>
              </a:tabLst>
            </a:pPr>
            <a:r>
              <a:rPr lang="fi-FI" sz="1400" kern="1000" spc="-30" dirty="0">
                <a:solidFill>
                  <a:srgbClr val="456A2C"/>
                </a:solidFill>
                <a:latin typeface="Glacial Indifference" panose="020B0604020202020204" charset="0"/>
                <a:ea typeface="Calibri" panose="020F0502020204030204" pitchFamily="34" charset="0"/>
                <a:cs typeface="Arial" panose="020B0604020202020204" pitchFamily="34" charset="0"/>
              </a:rPr>
              <a:t>katon alusrakenteet,</a:t>
            </a:r>
          </a:p>
          <a:p>
            <a:pPr marL="342900" lvl="0" indent="-342900" algn="just">
              <a:spcAft>
                <a:spcPts val="0"/>
              </a:spcAft>
              <a:buSzPts val="1000"/>
              <a:buFont typeface="Symbol" panose="05050102010706020507" pitchFamily="18" charset="2"/>
              <a:buChar char=""/>
              <a:tabLst>
                <a:tab pos="457200" algn="l"/>
              </a:tabLst>
            </a:pPr>
            <a:r>
              <a:rPr lang="fi-FI" sz="1400" kern="1000" spc="-30" dirty="0">
                <a:solidFill>
                  <a:srgbClr val="456A2C"/>
                </a:solidFill>
                <a:latin typeface="Glacial Indifference" panose="020B0604020202020204" charset="0"/>
                <a:ea typeface="Calibri" panose="020F0502020204030204" pitchFamily="34" charset="0"/>
                <a:cs typeface="Arial" panose="020B0604020202020204" pitchFamily="34" charset="0"/>
              </a:rPr>
              <a:t>Lattialaudoitus,</a:t>
            </a:r>
          </a:p>
          <a:p>
            <a:pPr marL="342900" lvl="0" indent="-342900" algn="just">
              <a:spcAft>
                <a:spcPts val="0"/>
              </a:spcAft>
              <a:buSzPts val="1000"/>
              <a:buFont typeface="Symbol" panose="05050102010706020507" pitchFamily="18" charset="2"/>
              <a:buChar char=""/>
              <a:tabLst>
                <a:tab pos="457200" algn="l"/>
              </a:tabLst>
            </a:pPr>
            <a:r>
              <a:rPr lang="fi-FI" sz="1400" kern="1000" spc="-30" dirty="0">
                <a:solidFill>
                  <a:srgbClr val="456A2C"/>
                </a:solidFill>
                <a:latin typeface="Glacial Indifference" panose="020B0604020202020204" charset="0"/>
                <a:ea typeface="Calibri" panose="020F0502020204030204" pitchFamily="34" charset="0"/>
                <a:cs typeface="Arial" panose="020B0604020202020204" pitchFamily="34" charset="0"/>
              </a:rPr>
              <a:t>jäykistyslaudoitus seinä- ja kantaviin rakenteisiin,</a:t>
            </a:r>
          </a:p>
          <a:p>
            <a:pPr marL="342900" lvl="0" indent="-342900" algn="just">
              <a:spcAft>
                <a:spcPts val="0"/>
              </a:spcAft>
              <a:buSzPts val="1000"/>
              <a:buFont typeface="Symbol" panose="05050102010706020507" pitchFamily="18" charset="2"/>
              <a:buChar char=""/>
              <a:tabLst>
                <a:tab pos="457200" algn="l"/>
              </a:tabLst>
            </a:pPr>
            <a:r>
              <a:rPr lang="fi-FI" sz="1400" kern="1000" spc="-30" dirty="0">
                <a:solidFill>
                  <a:srgbClr val="456A2C"/>
                </a:solidFill>
                <a:latin typeface="Glacial Indifference" panose="020B0604020202020204" charset="0"/>
                <a:ea typeface="Calibri" panose="020F0502020204030204" pitchFamily="34" charset="0"/>
                <a:cs typeface="Arial" panose="020B0604020202020204" pitchFamily="34" charset="0"/>
              </a:rPr>
              <a:t>sisävuori,</a:t>
            </a:r>
          </a:p>
          <a:p>
            <a:pPr marL="342900" lvl="0" indent="-342900" algn="just">
              <a:spcAft>
                <a:spcPts val="0"/>
              </a:spcAft>
              <a:buSzPts val="1000"/>
              <a:buFont typeface="Symbol" panose="05050102010706020507" pitchFamily="18" charset="2"/>
              <a:buChar char=""/>
              <a:tabLst>
                <a:tab pos="457200" algn="l"/>
              </a:tabLst>
            </a:pPr>
            <a:r>
              <a:rPr lang="fi-FI" sz="1400" kern="1000" spc="-30" dirty="0">
                <a:solidFill>
                  <a:srgbClr val="456A2C"/>
                </a:solidFill>
                <a:latin typeface="Glacial Indifference" panose="020B0604020202020204" charset="0"/>
                <a:ea typeface="Calibri" panose="020F0502020204030204" pitchFamily="34" charset="0"/>
                <a:cs typeface="Arial" panose="020B0604020202020204" pitchFamily="34" charset="0"/>
              </a:rPr>
              <a:t>parvekkeen lattiat,</a:t>
            </a:r>
          </a:p>
          <a:p>
            <a:pPr marL="342900" lvl="0" indent="-342900" algn="just">
              <a:spcAft>
                <a:spcPts val="0"/>
              </a:spcAft>
              <a:buSzPts val="1000"/>
              <a:buFont typeface="Symbol" panose="05050102010706020507" pitchFamily="18" charset="2"/>
              <a:buChar char=""/>
              <a:tabLst>
                <a:tab pos="457200" algn="l"/>
              </a:tabLst>
            </a:pPr>
            <a:r>
              <a:rPr lang="fi-FI" sz="1400" kern="1000" spc="-30" dirty="0">
                <a:solidFill>
                  <a:srgbClr val="456A2C"/>
                </a:solidFill>
                <a:latin typeface="Glacial Indifference" panose="020B0604020202020204" charset="0"/>
                <a:ea typeface="Calibri" panose="020F0502020204030204" pitchFamily="34" charset="0"/>
                <a:cs typeface="Arial" panose="020B0604020202020204" pitchFamily="34" charset="0"/>
              </a:rPr>
              <a:t>Rakennustelineet,</a:t>
            </a:r>
          </a:p>
          <a:p>
            <a:pPr marL="342900" lvl="0" indent="-342900" algn="just">
              <a:spcAft>
                <a:spcPts val="0"/>
              </a:spcAft>
              <a:buSzPts val="1000"/>
              <a:buFont typeface="Symbol" panose="05050102010706020507" pitchFamily="18" charset="2"/>
              <a:buChar char=""/>
              <a:tabLst>
                <a:tab pos="457200" algn="l"/>
              </a:tabLst>
            </a:pPr>
            <a:r>
              <a:rPr lang="fi-FI" sz="1400" kern="1000" spc="-30" dirty="0">
                <a:solidFill>
                  <a:srgbClr val="456A2C"/>
                </a:solidFill>
                <a:latin typeface="Glacial Indifference" panose="020B0604020202020204" charset="0"/>
                <a:ea typeface="Calibri" panose="020F0502020204030204" pitchFamily="34" charset="0"/>
                <a:cs typeface="Arial" panose="020B0604020202020204" pitchFamily="34" charset="0"/>
              </a:rPr>
              <a:t>Betonimuotit,</a:t>
            </a:r>
          </a:p>
          <a:p>
            <a:pPr marL="342900" lvl="0" indent="-342900" algn="just">
              <a:spcAft>
                <a:spcPts val="0"/>
              </a:spcAft>
              <a:buSzPts val="1000"/>
              <a:buFont typeface="Symbol" panose="05050102010706020507" pitchFamily="18" charset="2"/>
              <a:buChar char=""/>
              <a:tabLst>
                <a:tab pos="457200" algn="l"/>
              </a:tabLst>
            </a:pPr>
            <a:r>
              <a:rPr lang="fi-FI" sz="1400" kern="1000" spc="-30" dirty="0">
                <a:solidFill>
                  <a:srgbClr val="456A2C"/>
                </a:solidFill>
                <a:latin typeface="Glacial Indifference" panose="020B0604020202020204" charset="0"/>
                <a:ea typeface="Calibri" panose="020F0502020204030204" pitchFamily="34" charset="0"/>
                <a:cs typeface="Arial" panose="020B0604020202020204" pitchFamily="34" charset="0"/>
              </a:rPr>
              <a:t>rakennustyömaan aidat</a:t>
            </a:r>
            <a:endParaRPr lang="en-US" sz="1400" dirty="0">
              <a:solidFill>
                <a:srgbClr val="456A2C"/>
              </a:solidFill>
              <a:latin typeface="Glacial Indifference" panose="020B0604020202020204" charset="0"/>
            </a:endParaRPr>
          </a:p>
        </p:txBody>
      </p:sp>
      <p:pic>
        <p:nvPicPr>
          <p:cNvPr id="5135" name="Picture 15" descr="Riga Pl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42920" y="5143499"/>
            <a:ext cx="1570599"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6" name="Picture 16" descr="Metsä Wood Kerto® LVL Qp-beam | Wood Product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709524" y="5124851"/>
            <a:ext cx="1570599"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3" descr="Att&amp;emacr;lu rezult&amp;amacr;ti vaic&amp;amacr;jumam “resin impregnated plywood”"/>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547489" y="5016500"/>
            <a:ext cx="1719580" cy="1296000"/>
          </a:xfrm>
          <a:prstGeom prst="rect">
            <a:avLst/>
          </a:prstGeom>
          <a:ln>
            <a:noFill/>
          </a:ln>
          <a:effectLst>
            <a:softEdge rad="112500"/>
          </a:effectLst>
        </p:spPr>
      </p:pic>
      <p:sp>
        <p:nvSpPr>
          <p:cNvPr id="19" name="Rectangle 18"/>
          <p:cNvSpPr/>
          <p:nvPr/>
        </p:nvSpPr>
        <p:spPr>
          <a:xfrm>
            <a:off x="9601200" y="2875237"/>
            <a:ext cx="8375399" cy="1384995"/>
          </a:xfrm>
          <a:prstGeom prst="rect">
            <a:avLst/>
          </a:prstGeom>
        </p:spPr>
        <p:txBody>
          <a:bodyPr wrap="square">
            <a:spAutoFit/>
          </a:bodyPr>
          <a:lstStyle/>
          <a:p>
            <a:pPr algn="just">
              <a:spcAft>
                <a:spcPts val="0"/>
              </a:spcAft>
            </a:pPr>
            <a:r>
              <a:rPr lang="en-US" sz="1400" spc="-30" dirty="0" err="1">
                <a:solidFill>
                  <a:srgbClr val="456A2C"/>
                </a:solidFill>
                <a:latin typeface="Glacial Indifference" panose="020B0604020202020204" charset="0"/>
                <a:ea typeface="MS Mincho" panose="02020609040205080304" pitchFamily="49" charset="-128"/>
                <a:cs typeface="Arial" panose="020B0604020202020204" pitchFamily="34" charset="0"/>
              </a:rPr>
              <a:t>Koivuviilupinnoitetun</a:t>
            </a:r>
            <a:r>
              <a:rPr lang="en-US" sz="1400" spc="-30" dirty="0">
                <a:solidFill>
                  <a:srgbClr val="456A2C"/>
                </a:solidFill>
                <a:latin typeface="Glacial Indifference" panose="020B0604020202020204" charset="0"/>
                <a:ea typeface="MS Mincho" panose="02020609040205080304" pitchFamily="49" charset="-128"/>
                <a:cs typeface="Arial" panose="020B0604020202020204" pitchFamily="34" charset="0"/>
              </a:rPr>
              <a:t> </a:t>
            </a:r>
            <a:r>
              <a:rPr lang="en-US" sz="1400" spc="-30" dirty="0" err="1">
                <a:solidFill>
                  <a:srgbClr val="456A2C"/>
                </a:solidFill>
                <a:latin typeface="Glacial Indifference" panose="020B0604020202020204" charset="0"/>
                <a:ea typeface="MS Mincho" panose="02020609040205080304" pitchFamily="49" charset="-128"/>
                <a:cs typeface="Arial" panose="020B0604020202020204" pitchFamily="34" charset="0"/>
              </a:rPr>
              <a:t>vanerin</a:t>
            </a:r>
            <a:r>
              <a:rPr lang="en-US" sz="1400" spc="-30" dirty="0">
                <a:solidFill>
                  <a:srgbClr val="456A2C"/>
                </a:solidFill>
                <a:latin typeface="Glacial Indifference" panose="020B0604020202020204" charset="0"/>
                <a:ea typeface="MS Mincho" panose="02020609040205080304" pitchFamily="49" charset="-128"/>
                <a:cs typeface="Arial" panose="020B0604020202020204" pitchFamily="34" charset="0"/>
              </a:rPr>
              <a:t> </a:t>
            </a:r>
            <a:r>
              <a:rPr lang="en-US" sz="1400" spc="-30" dirty="0" err="1">
                <a:solidFill>
                  <a:srgbClr val="456A2C"/>
                </a:solidFill>
                <a:latin typeface="Glacial Indifference" panose="020B0604020202020204" charset="0"/>
                <a:ea typeface="MS Mincho" panose="02020609040205080304" pitchFamily="49" charset="-128"/>
                <a:cs typeface="Arial" panose="020B0604020202020204" pitchFamily="34" charset="0"/>
              </a:rPr>
              <a:t>pinnan</a:t>
            </a:r>
            <a:r>
              <a:rPr lang="en-US" sz="1400" spc="-30" dirty="0">
                <a:solidFill>
                  <a:srgbClr val="456A2C"/>
                </a:solidFill>
                <a:latin typeface="Glacial Indifference" panose="020B0604020202020204" charset="0"/>
                <a:ea typeface="MS Mincho" panose="02020609040205080304" pitchFamily="49" charset="-128"/>
                <a:cs typeface="Arial" panose="020B0604020202020204" pitchFamily="34" charset="0"/>
              </a:rPr>
              <a:t> </a:t>
            </a:r>
            <a:r>
              <a:rPr lang="en-US" sz="1400" spc="-30" dirty="0" err="1">
                <a:solidFill>
                  <a:srgbClr val="456A2C"/>
                </a:solidFill>
                <a:latin typeface="Glacial Indifference" panose="020B0604020202020204" charset="0"/>
                <a:ea typeface="MS Mincho" panose="02020609040205080304" pitchFamily="49" charset="-128"/>
                <a:cs typeface="Arial" panose="020B0604020202020204" pitchFamily="34" charset="0"/>
              </a:rPr>
              <a:t>laatuluokka</a:t>
            </a:r>
            <a:r>
              <a:rPr lang="en-US" sz="1400" spc="-30" dirty="0">
                <a:solidFill>
                  <a:srgbClr val="456A2C"/>
                </a:solidFill>
                <a:latin typeface="Glacial Indifference" panose="020B0604020202020204" charset="0"/>
                <a:ea typeface="MS Mincho" panose="02020609040205080304" pitchFamily="49" charset="-128"/>
                <a:cs typeface="Arial" panose="020B0604020202020204" pitchFamily="34" charset="0"/>
              </a:rPr>
              <a:t>:</a:t>
            </a:r>
            <a:endParaRPr lang="en-US" sz="1400" dirty="0">
              <a:solidFill>
                <a:srgbClr val="456A2C"/>
              </a:solidFill>
              <a:latin typeface="Glacial Indifference" panose="020B0604020202020204" charset="0"/>
              <a:ea typeface="MS Mincho" panose="02020609040205080304" pitchFamily="49" charset="-128"/>
            </a:endParaRPr>
          </a:p>
          <a:p>
            <a:pPr marL="342900" lvl="0" indent="-342900" algn="just">
              <a:spcAft>
                <a:spcPts val="0"/>
              </a:spcAft>
              <a:buFont typeface="Symbol" panose="05050102010706020507" pitchFamily="18" charset="2"/>
              <a:buChar char=""/>
            </a:pPr>
            <a:r>
              <a:rPr lang="en-US" sz="1400" spc="-30" dirty="0">
                <a:solidFill>
                  <a:srgbClr val="456A2C"/>
                </a:solidFill>
                <a:latin typeface="Glacial Indifference" panose="020B0604020202020204" charset="0"/>
                <a:ea typeface="MS Mincho" panose="02020609040205080304" pitchFamily="49" charset="-128"/>
                <a:cs typeface="Arial" panose="020B0604020202020204" pitchFamily="34" charset="0"/>
              </a:rPr>
              <a:t>A (E) – </a:t>
            </a:r>
            <a:r>
              <a:rPr lang="en-US" sz="1400" spc="-30" dirty="0" err="1">
                <a:solidFill>
                  <a:srgbClr val="456A2C"/>
                </a:solidFill>
                <a:latin typeface="Glacial Indifference" panose="020B0604020202020204" charset="0"/>
                <a:ea typeface="MS Mincho" panose="02020609040205080304" pitchFamily="49" charset="-128"/>
                <a:cs typeface="Arial" panose="020B0604020202020204" pitchFamily="34" charset="0"/>
              </a:rPr>
              <a:t>virheetön</a:t>
            </a:r>
            <a:r>
              <a:rPr lang="en-US" sz="1400" spc="-30" dirty="0">
                <a:solidFill>
                  <a:srgbClr val="456A2C"/>
                </a:solidFill>
                <a:latin typeface="Glacial Indifference" panose="020B0604020202020204" charset="0"/>
                <a:ea typeface="MS Mincho" panose="02020609040205080304" pitchFamily="49" charset="-128"/>
                <a:cs typeface="Arial" panose="020B0604020202020204" pitchFamily="34" charset="0"/>
              </a:rPr>
              <a:t> </a:t>
            </a:r>
            <a:r>
              <a:rPr lang="en-US" sz="1400" spc="-30" dirty="0" err="1">
                <a:solidFill>
                  <a:srgbClr val="456A2C"/>
                </a:solidFill>
                <a:latin typeface="Glacial Indifference" panose="020B0604020202020204" charset="0"/>
                <a:ea typeface="MS Mincho" panose="02020609040205080304" pitchFamily="49" charset="-128"/>
                <a:cs typeface="Arial" panose="020B0604020202020204" pitchFamily="34" charset="0"/>
              </a:rPr>
              <a:t>erikoislaatu</a:t>
            </a:r>
            <a:r>
              <a:rPr lang="en-US" sz="1400" spc="-30" dirty="0">
                <a:solidFill>
                  <a:srgbClr val="456A2C"/>
                </a:solidFill>
                <a:latin typeface="Glacial Indifference" panose="020B0604020202020204" charset="0"/>
                <a:ea typeface="MS Mincho" panose="02020609040205080304" pitchFamily="49" charset="-128"/>
                <a:cs typeface="Arial" panose="020B0604020202020204" pitchFamily="34" charset="0"/>
              </a:rPr>
              <a:t> (</a:t>
            </a:r>
            <a:r>
              <a:rPr lang="en-US" sz="1400" spc="-30" dirty="0" err="1">
                <a:solidFill>
                  <a:srgbClr val="456A2C"/>
                </a:solidFill>
                <a:latin typeface="Glacial Indifference" panose="020B0604020202020204" charset="0"/>
                <a:ea typeface="MS Mincho" panose="02020609040205080304" pitchFamily="49" charset="-128"/>
                <a:cs typeface="Arial" panose="020B0604020202020204" pitchFamily="34" charset="0"/>
              </a:rPr>
              <a:t>rajoitettu</a:t>
            </a:r>
            <a:r>
              <a:rPr lang="en-US" sz="1400" spc="-30" dirty="0">
                <a:solidFill>
                  <a:srgbClr val="456A2C"/>
                </a:solidFill>
                <a:latin typeface="Glacial Indifference" panose="020B0604020202020204" charset="0"/>
                <a:ea typeface="MS Mincho" panose="02020609040205080304" pitchFamily="49" charset="-128"/>
                <a:cs typeface="Arial" panose="020B0604020202020204" pitchFamily="34" charset="0"/>
              </a:rPr>
              <a:t> </a:t>
            </a:r>
            <a:r>
              <a:rPr lang="en-US" sz="1400" spc="-30" dirty="0" err="1">
                <a:solidFill>
                  <a:srgbClr val="456A2C"/>
                </a:solidFill>
                <a:latin typeface="Glacial Indifference" panose="020B0604020202020204" charset="0"/>
                <a:ea typeface="MS Mincho" panose="02020609040205080304" pitchFamily="49" charset="-128"/>
                <a:cs typeface="Arial" panose="020B0604020202020204" pitchFamily="34" charset="0"/>
              </a:rPr>
              <a:t>saatavuus</a:t>
            </a:r>
            <a:r>
              <a:rPr lang="en-US" sz="1400" spc="-30" dirty="0">
                <a:solidFill>
                  <a:srgbClr val="456A2C"/>
                </a:solidFill>
                <a:latin typeface="Glacial Indifference" panose="020B0604020202020204" charset="0"/>
                <a:ea typeface="MS Mincho" panose="02020609040205080304" pitchFamily="49" charset="-128"/>
                <a:cs typeface="Arial" panose="020B0604020202020204" pitchFamily="34" charset="0"/>
              </a:rPr>
              <a:t>)</a:t>
            </a:r>
            <a:endParaRPr lang="en-US" sz="1400" dirty="0">
              <a:solidFill>
                <a:srgbClr val="456A2C"/>
              </a:solidFill>
              <a:latin typeface="Glacial Indifference" panose="020B0604020202020204" charset="0"/>
              <a:ea typeface="MS Mincho" panose="02020609040205080304" pitchFamily="49" charset="-128"/>
            </a:endParaRPr>
          </a:p>
          <a:p>
            <a:pPr marL="342900" lvl="0" indent="-342900" algn="just">
              <a:spcAft>
                <a:spcPts val="0"/>
              </a:spcAft>
              <a:buFont typeface="Symbol" panose="05050102010706020507" pitchFamily="18" charset="2"/>
              <a:buChar char=""/>
            </a:pPr>
            <a:r>
              <a:rPr lang="en-US" sz="1400" spc="-30" dirty="0">
                <a:solidFill>
                  <a:srgbClr val="456A2C"/>
                </a:solidFill>
                <a:latin typeface="Glacial Indifference" panose="020B0604020202020204" charset="0"/>
                <a:ea typeface="MS Mincho" panose="02020609040205080304" pitchFamily="49" charset="-128"/>
                <a:cs typeface="Arial" panose="020B0604020202020204" pitchFamily="34" charset="0"/>
              </a:rPr>
              <a:t>B (I) – </a:t>
            </a:r>
            <a:r>
              <a:rPr lang="en-US" sz="1400" spc="-30" dirty="0" err="1">
                <a:solidFill>
                  <a:srgbClr val="456A2C"/>
                </a:solidFill>
                <a:latin typeface="Glacial Indifference" panose="020B0604020202020204" charset="0"/>
                <a:ea typeface="MS Mincho" panose="02020609040205080304" pitchFamily="49" charset="-128"/>
                <a:cs typeface="Arial" panose="020B0604020202020204" pitchFamily="34" charset="0"/>
              </a:rPr>
              <a:t>lakattu</a:t>
            </a:r>
            <a:r>
              <a:rPr lang="en-US" sz="1400" spc="-30" dirty="0">
                <a:solidFill>
                  <a:srgbClr val="456A2C"/>
                </a:solidFill>
                <a:latin typeface="Glacial Indifference" panose="020B0604020202020204" charset="0"/>
                <a:ea typeface="MS Mincho" panose="02020609040205080304" pitchFamily="49" charset="-128"/>
                <a:cs typeface="Arial" panose="020B0604020202020204" pitchFamily="34" charset="0"/>
              </a:rPr>
              <a:t> tai </a:t>
            </a:r>
            <a:r>
              <a:rPr lang="en-US" sz="1400" spc="-30" dirty="0" err="1">
                <a:solidFill>
                  <a:srgbClr val="456A2C"/>
                </a:solidFill>
                <a:latin typeface="Glacial Indifference" panose="020B0604020202020204" charset="0"/>
                <a:ea typeface="MS Mincho" panose="02020609040205080304" pitchFamily="49" charset="-128"/>
                <a:cs typeface="Arial" panose="020B0604020202020204" pitchFamily="34" charset="0"/>
              </a:rPr>
              <a:t>vahattu</a:t>
            </a:r>
            <a:r>
              <a:rPr lang="en-US" sz="1400" spc="-30" dirty="0">
                <a:solidFill>
                  <a:srgbClr val="456A2C"/>
                </a:solidFill>
                <a:latin typeface="Glacial Indifference" panose="020B0604020202020204" charset="0"/>
                <a:ea typeface="MS Mincho" panose="02020609040205080304" pitchFamily="49" charset="-128"/>
                <a:cs typeface="Arial" panose="020B0604020202020204" pitchFamily="34" charset="0"/>
              </a:rPr>
              <a:t> </a:t>
            </a:r>
            <a:r>
              <a:rPr lang="en-US" sz="1400" spc="-30" dirty="0" err="1">
                <a:solidFill>
                  <a:srgbClr val="456A2C"/>
                </a:solidFill>
                <a:latin typeface="Glacial Indifference" panose="020B0604020202020204" charset="0"/>
                <a:ea typeface="MS Mincho" panose="02020609040205080304" pitchFamily="49" charset="-128"/>
                <a:cs typeface="Arial" panose="020B0604020202020204" pitchFamily="34" charset="0"/>
              </a:rPr>
              <a:t>pinta</a:t>
            </a:r>
            <a:endParaRPr lang="en-US" sz="1400" dirty="0">
              <a:solidFill>
                <a:srgbClr val="456A2C"/>
              </a:solidFill>
              <a:latin typeface="Glacial Indifference" panose="020B0604020202020204" charset="0"/>
              <a:ea typeface="MS Mincho" panose="02020609040205080304" pitchFamily="49" charset="-128"/>
            </a:endParaRPr>
          </a:p>
          <a:p>
            <a:pPr marL="342900" lvl="0" indent="-342900" algn="just">
              <a:spcAft>
                <a:spcPts val="0"/>
              </a:spcAft>
              <a:buFont typeface="Symbol" panose="05050102010706020507" pitchFamily="18" charset="2"/>
              <a:buChar char=""/>
            </a:pPr>
            <a:r>
              <a:rPr lang="en-US" sz="1400" spc="-30" dirty="0">
                <a:solidFill>
                  <a:srgbClr val="456A2C"/>
                </a:solidFill>
                <a:latin typeface="Glacial Indifference" panose="020B0604020202020204" charset="0"/>
                <a:ea typeface="MS Mincho" panose="02020609040205080304" pitchFamily="49" charset="-128"/>
                <a:cs typeface="Arial" panose="020B0604020202020204" pitchFamily="34" charset="0"/>
              </a:rPr>
              <a:t>S (II) – </a:t>
            </a:r>
            <a:r>
              <a:rPr lang="en-US" sz="1400" spc="-30" dirty="0" err="1">
                <a:solidFill>
                  <a:srgbClr val="456A2C"/>
                </a:solidFill>
                <a:latin typeface="Glacial Indifference" panose="020B0604020202020204" charset="0"/>
                <a:ea typeface="MS Mincho" panose="02020609040205080304" pitchFamily="49" charset="-128"/>
                <a:cs typeface="Arial" panose="020B0604020202020204" pitchFamily="34" charset="0"/>
              </a:rPr>
              <a:t>maalattavat</a:t>
            </a:r>
            <a:r>
              <a:rPr lang="en-US" sz="1400" spc="-30" dirty="0">
                <a:solidFill>
                  <a:srgbClr val="456A2C"/>
                </a:solidFill>
                <a:latin typeface="Glacial Indifference" panose="020B0604020202020204" charset="0"/>
                <a:ea typeface="MS Mincho" panose="02020609040205080304" pitchFamily="49" charset="-128"/>
                <a:cs typeface="Arial" panose="020B0604020202020204" pitchFamily="34" charset="0"/>
              </a:rPr>
              <a:t> </a:t>
            </a:r>
            <a:r>
              <a:rPr lang="en-US" sz="1400" spc="-30" dirty="0" err="1">
                <a:solidFill>
                  <a:srgbClr val="456A2C"/>
                </a:solidFill>
                <a:latin typeface="Glacial Indifference" panose="020B0604020202020204" charset="0"/>
                <a:ea typeface="MS Mincho" panose="02020609040205080304" pitchFamily="49" charset="-128"/>
                <a:cs typeface="Arial" panose="020B0604020202020204" pitchFamily="34" charset="0"/>
              </a:rPr>
              <a:t>pinnat</a:t>
            </a:r>
            <a:endParaRPr lang="en-US" sz="1400" dirty="0">
              <a:solidFill>
                <a:srgbClr val="456A2C"/>
              </a:solidFill>
              <a:latin typeface="Glacial Indifference" panose="020B0604020202020204" charset="0"/>
              <a:ea typeface="MS Mincho" panose="02020609040205080304" pitchFamily="49" charset="-128"/>
            </a:endParaRPr>
          </a:p>
          <a:p>
            <a:pPr marL="342900" lvl="0" indent="-342900" algn="just">
              <a:spcAft>
                <a:spcPts val="0"/>
              </a:spcAft>
              <a:buFont typeface="Symbol" panose="05050102010706020507" pitchFamily="18" charset="2"/>
              <a:buChar char=""/>
            </a:pPr>
            <a:r>
              <a:rPr lang="en-US" sz="1400" spc="-30" dirty="0">
                <a:solidFill>
                  <a:srgbClr val="456A2C"/>
                </a:solidFill>
                <a:latin typeface="Glacial Indifference" panose="020B0604020202020204" charset="0"/>
                <a:ea typeface="MS Mincho" panose="02020609040205080304" pitchFamily="49" charset="-128"/>
                <a:cs typeface="Arial" panose="020B0604020202020204" pitchFamily="34" charset="0"/>
              </a:rPr>
              <a:t>BB (III) – </a:t>
            </a:r>
            <a:r>
              <a:rPr lang="en-US" sz="1400" spc="-30" dirty="0" err="1">
                <a:solidFill>
                  <a:srgbClr val="456A2C"/>
                </a:solidFill>
                <a:latin typeface="Glacial Indifference" panose="020B0604020202020204" charset="0"/>
                <a:ea typeface="MS Mincho" panose="02020609040205080304" pitchFamily="49" charset="-128"/>
                <a:cs typeface="Arial" panose="020B0604020202020204" pitchFamily="34" charset="0"/>
              </a:rPr>
              <a:t>normaali</a:t>
            </a:r>
            <a:r>
              <a:rPr lang="en-US" sz="1400" spc="-30" dirty="0">
                <a:solidFill>
                  <a:srgbClr val="456A2C"/>
                </a:solidFill>
                <a:latin typeface="Glacial Indifference" panose="020B0604020202020204" charset="0"/>
                <a:ea typeface="MS Mincho" panose="02020609040205080304" pitchFamily="49" charset="-128"/>
                <a:cs typeface="Arial" panose="020B0604020202020204" pitchFamily="34" charset="0"/>
              </a:rPr>
              <a:t> </a:t>
            </a:r>
            <a:r>
              <a:rPr lang="en-US" sz="1400" spc="-30" dirty="0" err="1">
                <a:solidFill>
                  <a:srgbClr val="456A2C"/>
                </a:solidFill>
                <a:latin typeface="Glacial Indifference" panose="020B0604020202020204" charset="0"/>
                <a:ea typeface="MS Mincho" panose="02020609040205080304" pitchFamily="49" charset="-128"/>
                <a:cs typeface="Arial" panose="020B0604020202020204" pitchFamily="34" charset="0"/>
              </a:rPr>
              <a:t>laatu</a:t>
            </a:r>
            <a:r>
              <a:rPr lang="en-US" sz="1400" spc="-30" dirty="0">
                <a:solidFill>
                  <a:srgbClr val="456A2C"/>
                </a:solidFill>
                <a:latin typeface="Glacial Indifference" panose="020B0604020202020204" charset="0"/>
                <a:ea typeface="MS Mincho" panose="02020609040205080304" pitchFamily="49" charset="-128"/>
                <a:cs typeface="Arial" panose="020B0604020202020204" pitchFamily="34" charset="0"/>
              </a:rPr>
              <a:t>, </a:t>
            </a:r>
            <a:r>
              <a:rPr lang="en-US" sz="1400" spc="-30" dirty="0" err="1">
                <a:solidFill>
                  <a:srgbClr val="456A2C"/>
                </a:solidFill>
                <a:latin typeface="Glacial Indifference" panose="020B0604020202020204" charset="0"/>
                <a:ea typeface="MS Mincho" panose="02020609040205080304" pitchFamily="49" charset="-128"/>
                <a:cs typeface="Arial" panose="020B0604020202020204" pitchFamily="34" charset="0"/>
              </a:rPr>
              <a:t>yleisin</a:t>
            </a:r>
            <a:r>
              <a:rPr lang="en-US" sz="1400" spc="-30" dirty="0">
                <a:solidFill>
                  <a:srgbClr val="456A2C"/>
                </a:solidFill>
                <a:latin typeface="Glacial Indifference" panose="020B0604020202020204" charset="0"/>
                <a:ea typeface="MS Mincho" panose="02020609040205080304" pitchFamily="49" charset="-128"/>
                <a:cs typeface="Arial" panose="020B0604020202020204" pitchFamily="34" charset="0"/>
              </a:rPr>
              <a:t> </a:t>
            </a:r>
            <a:r>
              <a:rPr lang="en-US" sz="1400" spc="-30" dirty="0" err="1">
                <a:solidFill>
                  <a:srgbClr val="456A2C"/>
                </a:solidFill>
                <a:latin typeface="Glacial Indifference" panose="020B0604020202020204" charset="0"/>
                <a:ea typeface="MS Mincho" panose="02020609040205080304" pitchFamily="49" charset="-128"/>
                <a:cs typeface="Arial" panose="020B0604020202020204" pitchFamily="34" charset="0"/>
              </a:rPr>
              <a:t>laatu</a:t>
            </a:r>
            <a:r>
              <a:rPr lang="en-US" sz="1400" spc="-30" dirty="0">
                <a:solidFill>
                  <a:srgbClr val="456A2C"/>
                </a:solidFill>
                <a:latin typeface="Glacial Indifference" panose="020B0604020202020204" charset="0"/>
                <a:ea typeface="MS Mincho" panose="02020609040205080304" pitchFamily="49" charset="-128"/>
                <a:cs typeface="Arial" panose="020B0604020202020204" pitchFamily="34" charset="0"/>
              </a:rPr>
              <a:t> </a:t>
            </a:r>
            <a:r>
              <a:rPr lang="en-US" sz="1400" spc="-30" dirty="0" err="1">
                <a:solidFill>
                  <a:srgbClr val="456A2C"/>
                </a:solidFill>
                <a:latin typeface="Glacial Indifference" panose="020B0604020202020204" charset="0"/>
                <a:ea typeface="MS Mincho" panose="02020609040205080304" pitchFamily="49" charset="-128"/>
                <a:cs typeface="Arial" panose="020B0604020202020204" pitchFamily="34" charset="0"/>
              </a:rPr>
              <a:t>rakenteissa</a:t>
            </a:r>
            <a:endParaRPr lang="en-US" sz="1400" dirty="0">
              <a:solidFill>
                <a:srgbClr val="456A2C"/>
              </a:solidFill>
              <a:latin typeface="Glacial Indifference" panose="020B0604020202020204" charset="0"/>
              <a:ea typeface="MS Mincho" panose="02020609040205080304" pitchFamily="49" charset="-128"/>
            </a:endParaRPr>
          </a:p>
          <a:p>
            <a:pPr marL="342900" lvl="0" indent="-342900" algn="just">
              <a:spcAft>
                <a:spcPts val="0"/>
              </a:spcAft>
              <a:buFont typeface="Symbol" panose="05050102010706020507" pitchFamily="18" charset="2"/>
              <a:buChar char=""/>
            </a:pPr>
            <a:r>
              <a:rPr lang="en-US" sz="1400" spc="-30" dirty="0">
                <a:solidFill>
                  <a:srgbClr val="456A2C"/>
                </a:solidFill>
                <a:latin typeface="Glacial Indifference" panose="020B0604020202020204" charset="0"/>
                <a:ea typeface="MS Mincho" panose="02020609040205080304" pitchFamily="49" charset="-128"/>
                <a:cs typeface="Arial" panose="020B0604020202020204" pitchFamily="34" charset="0"/>
              </a:rPr>
              <a:t>WG (IV) – </a:t>
            </a:r>
            <a:r>
              <a:rPr lang="en-US" sz="1400" spc="-30" dirty="0" err="1">
                <a:solidFill>
                  <a:srgbClr val="456A2C"/>
                </a:solidFill>
                <a:latin typeface="Glacial Indifference" panose="020B0604020202020204" charset="0"/>
                <a:ea typeface="MS Mincho" panose="02020609040205080304" pitchFamily="49" charset="-128"/>
                <a:cs typeface="Arial" panose="020B0604020202020204" pitchFamily="34" charset="0"/>
              </a:rPr>
              <a:t>vähemmän</a:t>
            </a:r>
            <a:r>
              <a:rPr lang="en-US" sz="1400" spc="-30" dirty="0">
                <a:solidFill>
                  <a:srgbClr val="456A2C"/>
                </a:solidFill>
                <a:latin typeface="Glacial Indifference" panose="020B0604020202020204" charset="0"/>
                <a:ea typeface="MS Mincho" panose="02020609040205080304" pitchFamily="49" charset="-128"/>
                <a:cs typeface="Arial" panose="020B0604020202020204" pitchFamily="34" charset="0"/>
              </a:rPr>
              <a:t> </a:t>
            </a:r>
            <a:r>
              <a:rPr lang="en-US" sz="1400" spc="-30" dirty="0" err="1">
                <a:solidFill>
                  <a:srgbClr val="456A2C"/>
                </a:solidFill>
                <a:latin typeface="Glacial Indifference" panose="020B0604020202020204" charset="0"/>
                <a:ea typeface="MS Mincho" panose="02020609040205080304" pitchFamily="49" charset="-128"/>
                <a:cs typeface="Arial" panose="020B0604020202020204" pitchFamily="34" charset="0"/>
              </a:rPr>
              <a:t>vaativiin</a:t>
            </a:r>
            <a:r>
              <a:rPr lang="en-US" sz="1400" spc="-30" dirty="0">
                <a:solidFill>
                  <a:srgbClr val="456A2C"/>
                </a:solidFill>
                <a:latin typeface="Glacial Indifference" panose="020B0604020202020204" charset="0"/>
                <a:ea typeface="MS Mincho" panose="02020609040205080304" pitchFamily="49" charset="-128"/>
                <a:cs typeface="Arial" panose="020B0604020202020204" pitchFamily="34" charset="0"/>
              </a:rPr>
              <a:t> </a:t>
            </a:r>
            <a:r>
              <a:rPr lang="en-US" sz="1400" spc="-30" dirty="0" err="1">
                <a:solidFill>
                  <a:srgbClr val="456A2C"/>
                </a:solidFill>
                <a:latin typeface="Glacial Indifference" panose="020B0604020202020204" charset="0"/>
                <a:ea typeface="MS Mincho" panose="02020609040205080304" pitchFamily="49" charset="-128"/>
                <a:cs typeface="Arial" panose="020B0604020202020204" pitchFamily="34" charset="0"/>
              </a:rPr>
              <a:t>käyttötarkoituksiin</a:t>
            </a:r>
            <a:r>
              <a:rPr lang="en-US" sz="1400" spc="-30" dirty="0">
                <a:solidFill>
                  <a:srgbClr val="456A2C"/>
                </a:solidFill>
                <a:latin typeface="Glacial Indifference" panose="020B0604020202020204" charset="0"/>
                <a:ea typeface="MS Mincho" panose="02020609040205080304" pitchFamily="49" charset="-128"/>
                <a:cs typeface="Arial" panose="020B0604020202020204" pitchFamily="34" charset="0"/>
              </a:rPr>
              <a:t>, </a:t>
            </a:r>
            <a:r>
              <a:rPr lang="en-US" sz="1400" spc="-30" dirty="0" err="1">
                <a:solidFill>
                  <a:srgbClr val="456A2C"/>
                </a:solidFill>
                <a:latin typeface="Glacial Indifference" panose="020B0604020202020204" charset="0"/>
                <a:ea typeface="MS Mincho" panose="02020609040205080304" pitchFamily="49" charset="-128"/>
                <a:cs typeface="Arial" panose="020B0604020202020204" pitchFamily="34" charset="0"/>
              </a:rPr>
              <a:t>laatu</a:t>
            </a:r>
            <a:r>
              <a:rPr lang="en-US" sz="1400" spc="-30" dirty="0">
                <a:solidFill>
                  <a:srgbClr val="456A2C"/>
                </a:solidFill>
                <a:latin typeface="Glacial Indifference" panose="020B0604020202020204" charset="0"/>
                <a:ea typeface="MS Mincho" panose="02020609040205080304" pitchFamily="49" charset="-128"/>
                <a:cs typeface="Arial" panose="020B0604020202020204" pitchFamily="34" charset="0"/>
              </a:rPr>
              <a:t>, jota </a:t>
            </a:r>
            <a:r>
              <a:rPr lang="en-US" sz="1400" spc="-30" dirty="0" err="1">
                <a:solidFill>
                  <a:srgbClr val="456A2C"/>
                </a:solidFill>
                <a:latin typeface="Glacial Indifference" panose="020B0604020202020204" charset="0"/>
                <a:ea typeface="MS Mincho" panose="02020609040205080304" pitchFamily="49" charset="-128"/>
                <a:cs typeface="Arial" panose="020B0604020202020204" pitchFamily="34" charset="0"/>
              </a:rPr>
              <a:t>ei</a:t>
            </a:r>
            <a:r>
              <a:rPr lang="en-US" sz="1400" spc="-30" dirty="0">
                <a:solidFill>
                  <a:srgbClr val="456A2C"/>
                </a:solidFill>
                <a:latin typeface="Glacial Indifference" panose="020B0604020202020204" charset="0"/>
                <a:ea typeface="MS Mincho" panose="02020609040205080304" pitchFamily="49" charset="-128"/>
                <a:cs typeface="Arial" panose="020B0604020202020204" pitchFamily="34" charset="0"/>
              </a:rPr>
              <a:t> </a:t>
            </a:r>
            <a:r>
              <a:rPr lang="en-US" sz="1400" spc="-30" dirty="0" err="1">
                <a:solidFill>
                  <a:srgbClr val="456A2C"/>
                </a:solidFill>
                <a:latin typeface="Glacial Indifference" panose="020B0604020202020204" charset="0"/>
                <a:ea typeface="MS Mincho" panose="02020609040205080304" pitchFamily="49" charset="-128"/>
                <a:cs typeface="Arial" panose="020B0604020202020204" pitchFamily="34" charset="0"/>
              </a:rPr>
              <a:t>voi</a:t>
            </a:r>
            <a:r>
              <a:rPr lang="en-US" sz="1400" spc="-30" dirty="0">
                <a:solidFill>
                  <a:srgbClr val="456A2C"/>
                </a:solidFill>
                <a:latin typeface="Glacial Indifference" panose="020B0604020202020204" charset="0"/>
                <a:ea typeface="MS Mincho" panose="02020609040205080304" pitchFamily="49" charset="-128"/>
                <a:cs typeface="Arial" panose="020B0604020202020204" pitchFamily="34" charset="0"/>
              </a:rPr>
              <a:t> </a:t>
            </a:r>
            <a:r>
              <a:rPr lang="en-US" sz="1400" spc="-30" dirty="0" err="1">
                <a:solidFill>
                  <a:srgbClr val="456A2C"/>
                </a:solidFill>
                <a:latin typeface="Glacial Indifference" panose="020B0604020202020204" charset="0"/>
                <a:ea typeface="MS Mincho" panose="02020609040205080304" pitchFamily="49" charset="-128"/>
                <a:cs typeface="Arial" panose="020B0604020202020204" pitchFamily="34" charset="0"/>
              </a:rPr>
              <a:t>korjata</a:t>
            </a:r>
            <a:r>
              <a:rPr lang="en-US" sz="1400" spc="-30" dirty="0">
                <a:solidFill>
                  <a:srgbClr val="456A2C"/>
                </a:solidFill>
                <a:latin typeface="Glacial Indifference" panose="020B0604020202020204" charset="0"/>
                <a:ea typeface="MS Mincho" panose="02020609040205080304" pitchFamily="49" charset="-128"/>
                <a:cs typeface="Arial" panose="020B0604020202020204" pitchFamily="34" charset="0"/>
              </a:rPr>
              <a:t>.</a:t>
            </a:r>
            <a:endParaRPr lang="en-US" sz="1400" dirty="0">
              <a:solidFill>
                <a:srgbClr val="456A2C"/>
              </a:solidFill>
              <a:effectLst/>
              <a:latin typeface="Glacial Indifference" panose="020B0604020202020204" charset="0"/>
              <a:ea typeface="MS Mincho" panose="02020609040205080304" pitchFamily="49" charset="-128"/>
            </a:endParaRPr>
          </a:p>
        </p:txBody>
      </p:sp>
      <p:sp>
        <p:nvSpPr>
          <p:cNvPr id="20" name="Rectangle 19"/>
          <p:cNvSpPr/>
          <p:nvPr/>
        </p:nvSpPr>
        <p:spPr>
          <a:xfrm>
            <a:off x="12083059" y="4435612"/>
            <a:ext cx="3073918" cy="611706"/>
          </a:xfrm>
          <a:prstGeom prst="rect">
            <a:avLst/>
          </a:prstGeom>
        </p:spPr>
        <p:txBody>
          <a:bodyPr wrap="none">
            <a:spAutoFit/>
          </a:bodyPr>
          <a:lstStyle/>
          <a:p>
            <a:pPr>
              <a:lnSpc>
                <a:spcPts val="4810"/>
              </a:lnSpc>
            </a:pPr>
            <a:r>
              <a:rPr lang="en-US" b="1" spc="185" dirty="0" err="1">
                <a:solidFill>
                  <a:srgbClr val="456A2C"/>
                </a:solidFill>
                <a:latin typeface="Glacial Indifference" panose="020B0604020202020204" charset="0"/>
              </a:rPr>
              <a:t>Viilupohjat</a:t>
            </a:r>
            <a:r>
              <a:rPr lang="en-US" b="1" spc="185" dirty="0">
                <a:solidFill>
                  <a:srgbClr val="456A2C"/>
                </a:solidFill>
                <a:latin typeface="Glacial Indifference" panose="020B0604020202020204" charset="0"/>
              </a:rPr>
              <a:t> </a:t>
            </a:r>
            <a:r>
              <a:rPr lang="en-US" b="1" spc="185" dirty="0" err="1">
                <a:solidFill>
                  <a:srgbClr val="456A2C"/>
                </a:solidFill>
                <a:latin typeface="Glacial Indifference" panose="020B0604020202020204" charset="0"/>
              </a:rPr>
              <a:t>materiaalit</a:t>
            </a:r>
            <a:endParaRPr lang="en-US" b="1" spc="185" dirty="0">
              <a:solidFill>
                <a:srgbClr val="456A2C"/>
              </a:solidFill>
              <a:latin typeface="Glacial Indifference" panose="020B0604020202020204" charset="0"/>
            </a:endParaRPr>
          </a:p>
        </p:txBody>
      </p:sp>
      <p:sp>
        <p:nvSpPr>
          <p:cNvPr id="27" name="Rectangle 26"/>
          <p:cNvSpPr/>
          <p:nvPr/>
        </p:nvSpPr>
        <p:spPr>
          <a:xfrm>
            <a:off x="11184896" y="5917647"/>
            <a:ext cx="4972195" cy="598882"/>
          </a:xfrm>
          <a:prstGeom prst="rect">
            <a:avLst/>
          </a:prstGeom>
        </p:spPr>
        <p:txBody>
          <a:bodyPr wrap="none">
            <a:spAutoFit/>
          </a:bodyPr>
          <a:lstStyle/>
          <a:p>
            <a:pPr>
              <a:lnSpc>
                <a:spcPts val="4810"/>
              </a:lnSpc>
            </a:pPr>
            <a:r>
              <a:rPr lang="en-US" sz="1400" b="1" spc="185" dirty="0" err="1">
                <a:solidFill>
                  <a:srgbClr val="456A2C"/>
                </a:solidFill>
                <a:latin typeface="Glacial Indifference" panose="020B0604020202020204" charset="0"/>
              </a:rPr>
              <a:t>Vaneri</a:t>
            </a:r>
            <a:r>
              <a:rPr lang="en-US" sz="1400" b="1" spc="185" dirty="0">
                <a:solidFill>
                  <a:srgbClr val="456A2C"/>
                </a:solidFill>
                <a:latin typeface="Glacial Indifference" panose="020B0604020202020204" charset="0"/>
              </a:rPr>
              <a:t>	 	   LVL		  </a:t>
            </a:r>
            <a:r>
              <a:rPr lang="en-US" sz="1400" b="1" spc="185" dirty="0" err="1">
                <a:solidFill>
                  <a:srgbClr val="456A2C"/>
                </a:solidFill>
                <a:latin typeface="Glacial Indifference" panose="020B0604020202020204" charset="0"/>
              </a:rPr>
              <a:t>Bakeliitti</a:t>
            </a:r>
            <a:endParaRPr lang="en-US" sz="1400" b="1" spc="185" dirty="0">
              <a:solidFill>
                <a:srgbClr val="456A2C"/>
              </a:solidFill>
              <a:latin typeface="Glacial Indifference" panose="020B0604020202020204" charset="0"/>
            </a:endParaRPr>
          </a:p>
        </p:txBody>
      </p:sp>
      <p:sp>
        <p:nvSpPr>
          <p:cNvPr id="21" name="Rectangle 20"/>
          <p:cNvSpPr/>
          <p:nvPr/>
        </p:nvSpPr>
        <p:spPr>
          <a:xfrm>
            <a:off x="1048190" y="9271635"/>
            <a:ext cx="9144000" cy="707886"/>
          </a:xfrm>
          <a:prstGeom prst="rect">
            <a:avLst/>
          </a:prstGeom>
        </p:spPr>
        <p:txBody>
          <a:bodyPr>
            <a:spAutoFit/>
          </a:bodyPr>
          <a:lstStyle/>
          <a:p>
            <a:r>
              <a:rPr lang="en-US" sz="1000" kern="1000" dirty="0">
                <a:solidFill>
                  <a:schemeClr val="bg1"/>
                </a:solidFill>
                <a:latin typeface="Glacial Indifference" panose="020B0604020202020204" charset="0"/>
                <a:ea typeface="Calibri" panose="020F0502020204030204" pitchFamily="34" charset="0"/>
                <a:cs typeface="Arial" panose="020B0604020202020204" pitchFamily="34" charset="0"/>
              </a:rPr>
              <a:t>https://www.finieris.com/en/products/plywood/raw-plywood/riga-ply</a:t>
            </a:r>
            <a:endParaRPr lang="en-US" sz="1000" kern="1000" dirty="0">
              <a:solidFill>
                <a:schemeClr val="bg1"/>
              </a:solidFill>
              <a:latin typeface="Glacial Indifference" panose="020B0604020202020204" charset="0"/>
              <a:ea typeface="Calibri" panose="020F0502020204030204" pitchFamily="34" charset="0"/>
              <a:cs typeface="Angsana New" panose="02020603050405020304" pitchFamily="18" charset="-34"/>
            </a:endParaRPr>
          </a:p>
          <a:p>
            <a:r>
              <a:rPr lang="en-US" sz="1000" kern="1000" dirty="0">
                <a:solidFill>
                  <a:schemeClr val="bg1"/>
                </a:solidFill>
                <a:latin typeface="Glacial Indifference" panose="020B0604020202020204" charset="0"/>
                <a:ea typeface="Calibri" panose="020F0502020204030204" pitchFamily="34" charset="0"/>
                <a:cs typeface="Arial" panose="020B0604020202020204" pitchFamily="34" charset="0"/>
              </a:rPr>
              <a:t>https://www.woodproducts.fi/metsa-wood-kertor-lvl-qp-beam</a:t>
            </a:r>
          </a:p>
          <a:p>
            <a:r>
              <a:rPr lang="en-US" sz="1000" dirty="0">
                <a:solidFill>
                  <a:schemeClr val="bg1"/>
                </a:solidFill>
                <a:latin typeface="Glacial Indifference" panose="020B0604020202020204" charset="0"/>
              </a:rPr>
              <a:t>https://www.storaenso.com/en/newsroom/news/2020/6/developing-a-lignin-based-resin-for-plywood</a:t>
            </a:r>
          </a:p>
          <a:p>
            <a:r>
              <a:rPr lang="en-US" sz="1000" dirty="0">
                <a:solidFill>
                  <a:schemeClr val="bg1"/>
                </a:solidFill>
                <a:latin typeface="Glacial Indifference" panose="020B0604020202020204" charset="0"/>
              </a:rPr>
              <a:t>https://www.woodproducts.fi/content/plywood</a:t>
            </a:r>
          </a:p>
        </p:txBody>
      </p:sp>
    </p:spTree>
    <p:extLst>
      <p:ext uri="{BB962C8B-B14F-4D97-AF65-F5344CB8AC3E}">
        <p14:creationId xmlns:p14="http://schemas.microsoft.com/office/powerpoint/2010/main" val="41704389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AutoShape 3"/>
          <p:cNvSpPr/>
          <p:nvPr/>
        </p:nvSpPr>
        <p:spPr>
          <a:xfrm>
            <a:off x="1028700" y="-335920"/>
            <a:ext cx="8385423" cy="10958840"/>
          </a:xfrm>
          <a:prstGeom prst="rect">
            <a:avLst/>
          </a:prstGeom>
          <a:solidFill>
            <a:srgbClr val="456A2C"/>
          </a:solidFill>
        </p:spPr>
        <p:txBody>
          <a:bodyPr/>
          <a:lstStyle/>
          <a:p>
            <a:endParaRPr lang="en-US" dirty="0"/>
          </a:p>
        </p:txBody>
      </p:sp>
      <p:sp>
        <p:nvSpPr>
          <p:cNvPr id="6" name="AutoShape 6"/>
          <p:cNvSpPr/>
          <p:nvPr/>
        </p:nvSpPr>
        <p:spPr>
          <a:xfrm>
            <a:off x="1028700" y="9252585"/>
            <a:ext cx="16230600" cy="38100"/>
          </a:xfrm>
          <a:prstGeom prst="rect">
            <a:avLst/>
          </a:prstGeom>
          <a:solidFill>
            <a:srgbClr val="52584D"/>
          </a:solidFill>
        </p:spPr>
      </p:sp>
      <p:grpSp>
        <p:nvGrpSpPr>
          <p:cNvPr id="7" name="Group 7"/>
          <p:cNvGrpSpPr/>
          <p:nvPr/>
        </p:nvGrpSpPr>
        <p:grpSpPr>
          <a:xfrm>
            <a:off x="1765204" y="957263"/>
            <a:ext cx="7491438" cy="6626915"/>
            <a:chOff x="-2" y="-95249"/>
            <a:chExt cx="9988583" cy="8835888"/>
          </a:xfrm>
        </p:grpSpPr>
        <p:sp>
          <p:nvSpPr>
            <p:cNvPr id="8" name="TextBox 8"/>
            <p:cNvSpPr txBox="1"/>
            <p:nvPr/>
          </p:nvSpPr>
          <p:spPr>
            <a:xfrm>
              <a:off x="-2" y="-95249"/>
              <a:ext cx="9736794" cy="4267835"/>
            </a:xfrm>
            <a:prstGeom prst="rect">
              <a:avLst/>
            </a:prstGeom>
          </p:spPr>
          <p:txBody>
            <a:bodyPr wrap="square" lIns="0" tIns="0" rIns="0" bIns="0" rtlCol="0" anchor="t">
              <a:spAutoFit/>
            </a:bodyPr>
            <a:lstStyle/>
            <a:p>
              <a:pPr algn="l">
                <a:lnSpc>
                  <a:spcPts val="8370"/>
                </a:lnSpc>
              </a:pPr>
              <a:r>
                <a:rPr lang="en-US" sz="4800" spc="310" dirty="0">
                  <a:solidFill>
                    <a:schemeClr val="bg1"/>
                  </a:solidFill>
                  <a:latin typeface="Arial Black" panose="020B0A04020102020204" pitchFamily="34" charset="0"/>
                </a:rPr>
                <a:t>LIIMATUT PUUMATERIAALIT 3/4</a:t>
              </a:r>
            </a:p>
          </p:txBody>
        </p:sp>
        <p:sp>
          <p:nvSpPr>
            <p:cNvPr id="9" name="TextBox 9"/>
            <p:cNvSpPr txBox="1"/>
            <p:nvPr/>
          </p:nvSpPr>
          <p:spPr>
            <a:xfrm>
              <a:off x="-2" y="5457688"/>
              <a:ext cx="9988583" cy="3282951"/>
            </a:xfrm>
            <a:prstGeom prst="rect">
              <a:avLst/>
            </a:prstGeom>
          </p:spPr>
          <p:txBody>
            <a:bodyPr wrap="square" lIns="0" tIns="0" rIns="0" bIns="0" rtlCol="0" anchor="t">
              <a:spAutoFit/>
            </a:bodyPr>
            <a:lstStyle/>
            <a:p>
              <a:pPr algn="l">
                <a:lnSpc>
                  <a:spcPts val="4810"/>
                </a:lnSpc>
              </a:pPr>
              <a:r>
                <a:rPr lang="en-US" sz="3700" spc="185" dirty="0" err="1">
                  <a:solidFill>
                    <a:schemeClr val="bg1"/>
                  </a:solidFill>
                  <a:latin typeface="Arial Black" panose="020B0A04020102020204" pitchFamily="34" charset="0"/>
                </a:rPr>
                <a:t>Partikkeli</a:t>
              </a:r>
              <a:r>
                <a:rPr lang="en-US" sz="3700" spc="185" dirty="0">
                  <a:solidFill>
                    <a:schemeClr val="bg1"/>
                  </a:solidFill>
                  <a:latin typeface="Arial Black" panose="020B0A04020102020204" pitchFamily="34" charset="0"/>
                </a:rPr>
                <a:t>- ja </a:t>
              </a:r>
              <a:r>
                <a:rPr lang="en-US" sz="3700" spc="185" dirty="0" err="1">
                  <a:solidFill>
                    <a:schemeClr val="bg1"/>
                  </a:solidFill>
                  <a:latin typeface="Arial Black" panose="020B0A04020102020204" pitchFamily="34" charset="0"/>
                </a:rPr>
                <a:t>hiukkaspohjaiset</a:t>
              </a:r>
              <a:r>
                <a:rPr lang="en-US" sz="3700" spc="185" dirty="0">
                  <a:solidFill>
                    <a:schemeClr val="bg1"/>
                  </a:solidFill>
                  <a:latin typeface="Arial Black" panose="020B0A04020102020204" pitchFamily="34" charset="0"/>
                </a:rPr>
                <a:t> </a:t>
              </a:r>
              <a:r>
                <a:rPr lang="en-US" sz="3700" spc="185" dirty="0" err="1">
                  <a:solidFill>
                    <a:schemeClr val="bg1"/>
                  </a:solidFill>
                  <a:latin typeface="Arial Black" panose="020B0A04020102020204" pitchFamily="34" charset="0"/>
                </a:rPr>
                <a:t>materiaalit</a:t>
              </a:r>
              <a:endParaRPr lang="en-US" sz="3700" spc="185" dirty="0">
                <a:solidFill>
                  <a:schemeClr val="bg1"/>
                </a:solidFill>
                <a:latin typeface="Arial Black" panose="020B0A04020102020204" pitchFamily="34" charset="0"/>
              </a:endParaRPr>
            </a:p>
            <a:p>
              <a:pPr algn="l">
                <a:lnSpc>
                  <a:spcPts val="4810"/>
                </a:lnSpc>
              </a:pPr>
              <a:endParaRPr lang="en-US" sz="3700" spc="185" dirty="0">
                <a:solidFill>
                  <a:schemeClr val="bg1"/>
                </a:solidFill>
                <a:latin typeface="League Spartan"/>
              </a:endParaRPr>
            </a:p>
          </p:txBody>
        </p:sp>
      </p:grpSp>
      <p:sp>
        <p:nvSpPr>
          <p:cNvPr id="13" name="Θέση αριθμού διαφάνειας 12">
            <a:extLst>
              <a:ext uri="{FF2B5EF4-FFF2-40B4-BE49-F238E27FC236}">
                <a16:creationId xmlns:a16="http://schemas.microsoft.com/office/drawing/2014/main" id="{7EFA6B45-4A81-43D2-9CF3-2C413345447A}"/>
              </a:ext>
            </a:extLst>
          </p:cNvPr>
          <p:cNvSpPr txBox="1">
            <a:spLocks/>
          </p:cNvSpPr>
          <p:nvPr/>
        </p:nvSpPr>
        <p:spPr>
          <a:xfrm>
            <a:off x="15240" y="97759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D9D9D9"/>
                </a:solidFill>
                <a:latin typeface="Glacial Indifference"/>
              </a:rPr>
              <a:pPr algn="l"/>
              <a:t>8</a:t>
            </a:fld>
            <a:endParaRPr lang="en-US" sz="2400" spc="120" dirty="0">
              <a:solidFill>
                <a:srgbClr val="D9D9D9"/>
              </a:solidFill>
              <a:latin typeface="Glacial Indifference"/>
            </a:endParaRPr>
          </a:p>
        </p:txBody>
      </p:sp>
      <p:sp>
        <p:nvSpPr>
          <p:cNvPr id="11" name="TextBox 9"/>
          <p:cNvSpPr txBox="1"/>
          <p:nvPr/>
        </p:nvSpPr>
        <p:spPr>
          <a:xfrm>
            <a:off x="11125200" y="9690564"/>
            <a:ext cx="7162800" cy="399725"/>
          </a:xfrm>
          <a:prstGeom prst="rect">
            <a:avLst/>
          </a:prstGeom>
        </p:spPr>
        <p:txBody>
          <a:bodyPr wrap="square" lIns="0" tIns="0" rIns="0" bIns="0" rtlCol="0" anchor="t">
            <a:spAutoFit/>
          </a:bodyPr>
          <a:lstStyle/>
          <a:p>
            <a:pPr>
              <a:lnSpc>
                <a:spcPts val="3645"/>
              </a:lnSpc>
            </a:pPr>
            <a:r>
              <a:rPr lang="en-US" sz="1600" spc="80" dirty="0" err="1">
                <a:solidFill>
                  <a:srgbClr val="52584D"/>
                </a:solidFill>
                <a:latin typeface="Glacial Indifference"/>
              </a:rPr>
              <a:t>Luento</a:t>
            </a:r>
            <a:r>
              <a:rPr lang="en-US" sz="1600" spc="80" dirty="0">
                <a:solidFill>
                  <a:srgbClr val="52584D"/>
                </a:solidFill>
                <a:latin typeface="Glacial Indifference"/>
              </a:rPr>
              <a:t> 3</a:t>
            </a:r>
            <a:r>
              <a:rPr lang="en-US" sz="1600" spc="80" dirty="0">
                <a:latin typeface="Glacial Indifference"/>
              </a:rPr>
              <a:t>: </a:t>
            </a:r>
            <a:r>
              <a:rPr lang="en-US" sz="1600" dirty="0" err="1"/>
              <a:t>Puun</a:t>
            </a:r>
            <a:r>
              <a:rPr lang="en-US" sz="1600" dirty="0"/>
              <a:t> </a:t>
            </a:r>
            <a:r>
              <a:rPr lang="en-US" sz="1600" dirty="0" err="1"/>
              <a:t>saatavuus</a:t>
            </a:r>
            <a:r>
              <a:rPr lang="en-US" sz="1600" dirty="0"/>
              <a:t> ja </a:t>
            </a:r>
            <a:r>
              <a:rPr lang="en-US" sz="1600" dirty="0" err="1"/>
              <a:t>ympäristöystävällisyys</a:t>
            </a:r>
            <a:r>
              <a:rPr lang="en-US" sz="1600" dirty="0"/>
              <a:t> </a:t>
            </a:r>
            <a:r>
              <a:rPr lang="en-US" sz="1600" dirty="0" err="1"/>
              <a:t>rakennusmateriaalina</a:t>
            </a:r>
            <a:endParaRPr lang="en-US" sz="1600" spc="135" dirty="0">
              <a:latin typeface="Glacial Indifference"/>
            </a:endParaRPr>
          </a:p>
        </p:txBody>
      </p:sp>
      <p:sp>
        <p:nvSpPr>
          <p:cNvPr id="2" name="Rectangle 1"/>
          <p:cNvSpPr/>
          <p:nvPr/>
        </p:nvSpPr>
        <p:spPr>
          <a:xfrm>
            <a:off x="9601200" y="190500"/>
            <a:ext cx="5346977" cy="369332"/>
          </a:xfrm>
          <a:prstGeom prst="rect">
            <a:avLst/>
          </a:prstGeom>
        </p:spPr>
        <p:txBody>
          <a:bodyPr wrap="none">
            <a:spAutoFit/>
          </a:bodyPr>
          <a:lstStyle/>
          <a:p>
            <a:r>
              <a:rPr lang="en-US" b="1" kern="1000" spc="-30" dirty="0" err="1">
                <a:solidFill>
                  <a:srgbClr val="456A2C"/>
                </a:solidFill>
                <a:latin typeface="Glacial Indifference" panose="020B0604020202020204" charset="0"/>
                <a:ea typeface="Calibri" panose="020F0502020204030204" pitchFamily="34" charset="0"/>
                <a:cs typeface="Arial" panose="020B0604020202020204" pitchFamily="34" charset="0"/>
              </a:rPr>
              <a:t>Puulastulevy</a:t>
            </a:r>
            <a:r>
              <a:rPr lang="en-US" b="1" kern="1000" spc="-30" dirty="0">
                <a:solidFill>
                  <a:srgbClr val="456A2C"/>
                </a:solidFill>
                <a:latin typeface="Glacial Indifference" panose="020B0604020202020204" charset="0"/>
                <a:ea typeface="Calibri" panose="020F0502020204030204" pitchFamily="34" charset="0"/>
                <a:cs typeface="Arial" panose="020B0604020202020204" pitchFamily="34" charset="0"/>
              </a:rPr>
              <a:t> (WPB) ja Oriented Strand </a:t>
            </a:r>
            <a:r>
              <a:rPr lang="en-US" b="1" kern="1000" spc="-30" dirty="0" err="1">
                <a:solidFill>
                  <a:srgbClr val="456A2C"/>
                </a:solidFill>
                <a:latin typeface="Glacial Indifference" panose="020B0604020202020204" charset="0"/>
                <a:ea typeface="Calibri" panose="020F0502020204030204" pitchFamily="34" charset="0"/>
                <a:cs typeface="Arial" panose="020B0604020202020204" pitchFamily="34" charset="0"/>
              </a:rPr>
              <a:t>Borad</a:t>
            </a:r>
            <a:r>
              <a:rPr lang="en-US" b="1" kern="1000" spc="-30" dirty="0">
                <a:solidFill>
                  <a:srgbClr val="456A2C"/>
                </a:solidFill>
                <a:latin typeface="Glacial Indifference" panose="020B0604020202020204" charset="0"/>
                <a:ea typeface="Calibri" panose="020F0502020204030204" pitchFamily="34" charset="0"/>
                <a:cs typeface="Arial" panose="020B0604020202020204" pitchFamily="34" charset="0"/>
              </a:rPr>
              <a:t> (OSB)</a:t>
            </a:r>
            <a:endParaRPr lang="en-US" dirty="0">
              <a:solidFill>
                <a:srgbClr val="456A2C"/>
              </a:solidFill>
              <a:latin typeface="Glacial Indifference" panose="020B0604020202020204" charset="0"/>
            </a:endParaRPr>
          </a:p>
        </p:txBody>
      </p:sp>
      <p:pic>
        <p:nvPicPr>
          <p:cNvPr id="10" name="Picture 9" descr="Skaidu plātne P2 - Skaidu plātne P2 - Skaidu plātne - Kronobuild - Produkti  - Kronospan"/>
          <p:cNvPicPr/>
          <p:nvPr/>
        </p:nvPicPr>
        <p:blipFill rotWithShape="1">
          <a:blip r:embed="rId2" cstate="print">
            <a:extLst>
              <a:ext uri="{28A0092B-C50C-407E-A947-70E740481C1C}">
                <a14:useLocalDpi xmlns:a14="http://schemas.microsoft.com/office/drawing/2010/main" val="0"/>
              </a:ext>
            </a:extLst>
          </a:blip>
          <a:srcRect r="13111"/>
          <a:stretch/>
        </p:blipFill>
        <p:spPr bwMode="auto">
          <a:xfrm>
            <a:off x="9763594" y="722076"/>
            <a:ext cx="1312545" cy="1080000"/>
          </a:xfrm>
          <a:prstGeom prst="rect">
            <a:avLst/>
          </a:prstGeom>
          <a:noFill/>
          <a:ln>
            <a:noFill/>
          </a:ln>
          <a:extLst>
            <a:ext uri="{53640926-AAD7-44D8-BBD7-CCE9431645EC}">
              <a14:shadowObscured xmlns:a14="http://schemas.microsoft.com/office/drawing/2010/main"/>
            </a:ext>
          </a:extLst>
        </p:spPr>
      </p:pic>
      <p:pic>
        <p:nvPicPr>
          <p:cNvPr id="12" name="Picture 11" descr="Particleboard P5 - Particleboard P5 - Particleboard - Kronobuild - Products  - Kronospan - Leading manufacturer of wood-based panels"/>
          <p:cNvPicPr/>
          <p:nvPr/>
        </p:nvPicPr>
        <p:blipFill rotWithShape="1">
          <a:blip r:embed="rId3" cstate="print">
            <a:extLst>
              <a:ext uri="{28A0092B-C50C-407E-A947-70E740481C1C}">
                <a14:useLocalDpi xmlns:a14="http://schemas.microsoft.com/office/drawing/2010/main" val="0"/>
              </a:ext>
            </a:extLst>
          </a:blip>
          <a:srcRect r="9356"/>
          <a:stretch/>
        </p:blipFill>
        <p:spPr bwMode="auto">
          <a:xfrm>
            <a:off x="11967016" y="722076"/>
            <a:ext cx="1369695" cy="1080000"/>
          </a:xfrm>
          <a:prstGeom prst="rect">
            <a:avLst/>
          </a:prstGeom>
          <a:noFill/>
          <a:ln>
            <a:noFill/>
          </a:ln>
          <a:extLst>
            <a:ext uri="{53640926-AAD7-44D8-BBD7-CCE9431645EC}">
              <a14:shadowObscured xmlns:a14="http://schemas.microsoft.com/office/drawing/2010/main"/>
            </a:ext>
          </a:extLst>
        </p:spPr>
      </p:pic>
      <p:pic>
        <p:nvPicPr>
          <p:cNvPr id="14" name="Picture 13" descr="Fire Retardant Particleboard - Fire Retardant Particleboard - Particleboard  - Kronobuild - Products - Kronospan - Leading manufacturer of wood-based  panels"/>
          <p:cNvPicPr/>
          <p:nvPr/>
        </p:nvPicPr>
        <p:blipFill rotWithShape="1">
          <a:blip r:embed="rId4" cstate="print">
            <a:extLst>
              <a:ext uri="{28A0092B-C50C-407E-A947-70E740481C1C}">
                <a14:useLocalDpi xmlns:a14="http://schemas.microsoft.com/office/drawing/2010/main" val="0"/>
              </a:ext>
            </a:extLst>
          </a:blip>
          <a:srcRect r="8512"/>
          <a:stretch/>
        </p:blipFill>
        <p:spPr bwMode="auto">
          <a:xfrm>
            <a:off x="14401800" y="722076"/>
            <a:ext cx="1382395" cy="1080000"/>
          </a:xfrm>
          <a:prstGeom prst="rect">
            <a:avLst/>
          </a:prstGeom>
          <a:noFill/>
          <a:ln>
            <a:noFill/>
          </a:ln>
          <a:extLst>
            <a:ext uri="{53640926-AAD7-44D8-BBD7-CCE9431645EC}">
              <a14:shadowObscured xmlns:a14="http://schemas.microsoft.com/office/drawing/2010/main"/>
            </a:ext>
          </a:extLst>
        </p:spPr>
      </p:pic>
      <p:pic>
        <p:nvPicPr>
          <p:cNvPr id="15" name="Picture 14" descr="OSB - Kronobuild - Produkti - Kronospan"/>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755427" y="713846"/>
            <a:ext cx="1007745" cy="1080000"/>
          </a:xfrm>
          <a:prstGeom prst="rect">
            <a:avLst/>
          </a:prstGeom>
          <a:noFill/>
          <a:ln>
            <a:noFill/>
          </a:ln>
        </p:spPr>
      </p:pic>
      <p:sp>
        <p:nvSpPr>
          <p:cNvPr id="4" name="Rectangle 3"/>
          <p:cNvSpPr/>
          <p:nvPr/>
        </p:nvSpPr>
        <p:spPr>
          <a:xfrm>
            <a:off x="9501807" y="1883837"/>
            <a:ext cx="8786193" cy="2462213"/>
          </a:xfrm>
          <a:prstGeom prst="rect">
            <a:avLst/>
          </a:prstGeom>
        </p:spPr>
        <p:txBody>
          <a:bodyPr wrap="square">
            <a:spAutoFit/>
          </a:bodyPr>
          <a:lstStyle/>
          <a:p>
            <a:pPr algn="just">
              <a:spcAft>
                <a:spcPts val="0"/>
              </a:spcAft>
            </a:pPr>
            <a:r>
              <a:rPr lang="en-US" sz="1400" u="sng" spc="-30" dirty="0" err="1">
                <a:solidFill>
                  <a:srgbClr val="456A2C"/>
                </a:solidFill>
                <a:latin typeface="Glacial Indifference" panose="020B0604020202020204" charset="0"/>
                <a:ea typeface="Times New Roman" panose="02020603050405020304" pitchFamily="18" charset="0"/>
                <a:cs typeface="Arial" panose="020B0604020202020204" pitchFamily="34" charset="0"/>
              </a:rPr>
              <a:t>Lastulevyjen</a:t>
            </a:r>
            <a:r>
              <a:rPr lang="en-US" sz="1400" u="sng" spc="-30" dirty="0">
                <a:solidFill>
                  <a:srgbClr val="456A2C"/>
                </a:solidFill>
                <a:latin typeface="Glacial Indifference" panose="020B0604020202020204" charset="0"/>
                <a:ea typeface="Times New Roman" panose="02020603050405020304" pitchFamily="18" charset="0"/>
                <a:cs typeface="Arial" panose="020B0604020202020204" pitchFamily="34" charset="0"/>
              </a:rPr>
              <a:t> </a:t>
            </a:r>
            <a:r>
              <a:rPr lang="en-US" sz="1400" u="sng" spc="-30" dirty="0" err="1">
                <a:solidFill>
                  <a:srgbClr val="456A2C"/>
                </a:solidFill>
                <a:latin typeface="Glacial Indifference" panose="020B0604020202020204" charset="0"/>
                <a:ea typeface="Times New Roman" panose="02020603050405020304" pitchFamily="18" charset="0"/>
                <a:cs typeface="Arial" panose="020B0604020202020204" pitchFamily="34" charset="0"/>
              </a:rPr>
              <a:t>luokitus</a:t>
            </a:r>
            <a:r>
              <a:rPr lang="en-US" sz="1400" u="sng" spc="-30" dirty="0">
                <a:solidFill>
                  <a:srgbClr val="456A2C"/>
                </a:solidFill>
                <a:latin typeface="Glacial Indifference" panose="020B0604020202020204" charset="0"/>
                <a:ea typeface="Times New Roman" panose="02020603050405020304" pitchFamily="18" charset="0"/>
                <a:cs typeface="Arial" panose="020B0604020202020204" pitchFamily="34" charset="0"/>
              </a:rPr>
              <a:t> (EN 312):</a:t>
            </a:r>
            <a:endParaRPr lang="en-US" sz="1400" u="sng" dirty="0">
              <a:solidFill>
                <a:srgbClr val="456A2C"/>
              </a:solidFill>
              <a:latin typeface="Glacial Indifference" panose="020B0604020202020204" charset="0"/>
              <a:ea typeface="Times New Roman" panose="02020603050405020304" pitchFamily="18" charset="0"/>
              <a:cs typeface="Times New Roman" panose="02020603050405020304" pitchFamily="18" charset="0"/>
            </a:endParaRPr>
          </a:p>
          <a:p>
            <a:pPr marL="285750" indent="-285750" algn="just">
              <a:spcAft>
                <a:spcPts val="0"/>
              </a:spcAft>
              <a:buFont typeface="Glacial Indifference" panose="020B0604020202020204" charset="0"/>
              <a:buChar char="•"/>
            </a:pPr>
            <a:r>
              <a:rPr lang="fi-FI" sz="1400" kern="1000" spc="-30" dirty="0">
                <a:solidFill>
                  <a:srgbClr val="456A2C"/>
                </a:solidFill>
                <a:latin typeface="Glacial Indifference" panose="020B0604020202020204" charset="0"/>
                <a:ea typeface="MinionPro-Regular"/>
                <a:cs typeface="Arial" panose="020B0604020202020204" pitchFamily="34" charset="0"/>
              </a:rPr>
              <a:t>P1 - Rakennuslevyt sisäkäyttöön.</a:t>
            </a:r>
          </a:p>
          <a:p>
            <a:pPr marL="285750" lvl="0" indent="-285750" algn="just">
              <a:spcAft>
                <a:spcPts val="0"/>
              </a:spcAft>
              <a:buFont typeface="Glacial Indifference" panose="020B0604020202020204" charset="0"/>
              <a:buChar char="•"/>
            </a:pPr>
            <a:r>
              <a:rPr lang="fi-FI" sz="1400" kern="1000" spc="-30" dirty="0">
                <a:solidFill>
                  <a:srgbClr val="456A2C"/>
                </a:solidFill>
                <a:latin typeface="Glacial Indifference" panose="020B0604020202020204" charset="0"/>
                <a:ea typeface="MinionPro-Regular"/>
                <a:cs typeface="Arial" panose="020B0604020202020204" pitchFamily="34" charset="0"/>
              </a:rPr>
              <a:t>P2 - Huonekalulevyt sisäkäyttöön (kuva 1.61.A).</a:t>
            </a:r>
          </a:p>
          <a:p>
            <a:pPr marL="285750" lvl="0" indent="-285750" algn="just">
              <a:spcAft>
                <a:spcPts val="0"/>
              </a:spcAft>
              <a:buFont typeface="Glacial Indifference" panose="020B0604020202020204" charset="0"/>
              <a:buChar char="•"/>
            </a:pPr>
            <a:r>
              <a:rPr lang="fi-FI" sz="1400" kern="1000" spc="-30" dirty="0">
                <a:solidFill>
                  <a:srgbClr val="456A2C"/>
                </a:solidFill>
                <a:latin typeface="Glacial Indifference" panose="020B0604020202020204" charset="0"/>
                <a:ea typeface="MinionPro-Regular"/>
                <a:cs typeface="Arial" panose="020B0604020202020204" pitchFamily="34" charset="0"/>
              </a:rPr>
              <a:t>P3 - Ei-kantava käyttö, levy, joka kestää kosteutta paremmin kuin tavallinen lastulevy.</a:t>
            </a:r>
          </a:p>
          <a:p>
            <a:pPr marL="285750" lvl="0" indent="-285750" algn="just">
              <a:spcAft>
                <a:spcPts val="0"/>
              </a:spcAft>
              <a:buFont typeface="Glacial Indifference" panose="020B0604020202020204" charset="0"/>
              <a:buChar char="•"/>
            </a:pPr>
            <a:r>
              <a:rPr lang="fi-FI" sz="1400" kern="1000" spc="-30" dirty="0">
                <a:solidFill>
                  <a:srgbClr val="456A2C"/>
                </a:solidFill>
                <a:latin typeface="Glacial Indifference" panose="020B0604020202020204" charset="0"/>
                <a:ea typeface="MinionPro-Regular"/>
                <a:cs typeface="Arial" panose="020B0604020202020204" pitchFamily="34" charset="0"/>
              </a:rPr>
              <a:t>P4 - Levyt, jotka kestävät rasitusta, sisäkäyttöön.</a:t>
            </a:r>
          </a:p>
          <a:p>
            <a:pPr marL="285750" lvl="0" indent="-285750" algn="just">
              <a:spcAft>
                <a:spcPts val="0"/>
              </a:spcAft>
              <a:buFont typeface="Glacial Indifference" panose="020B0604020202020204" charset="0"/>
              <a:buChar char="•"/>
            </a:pPr>
            <a:r>
              <a:rPr lang="fi-FI" sz="1400" kern="1000" spc="-30" dirty="0">
                <a:solidFill>
                  <a:srgbClr val="456A2C"/>
                </a:solidFill>
                <a:latin typeface="Glacial Indifference" panose="020B0604020202020204" charset="0"/>
                <a:ea typeface="MinionPro-Regular"/>
                <a:cs typeface="Arial" panose="020B0604020202020204" pitchFamily="34" charset="0"/>
              </a:rPr>
              <a:t>P5 - Sovelluksiin, joissa on kestettävä rasitusta, levy, joka kestää kosteutta paremmin kuin tavallinen lastulevy (kuva 1.61.B).</a:t>
            </a:r>
          </a:p>
          <a:p>
            <a:pPr marL="285750" lvl="0" indent="-285750" algn="just">
              <a:spcAft>
                <a:spcPts val="0"/>
              </a:spcAft>
              <a:buFont typeface="Glacial Indifference" panose="020B0604020202020204" charset="0"/>
              <a:buChar char="•"/>
            </a:pPr>
            <a:r>
              <a:rPr lang="fi-FI" sz="1400" kern="1000" spc="-30" dirty="0">
                <a:solidFill>
                  <a:srgbClr val="456A2C"/>
                </a:solidFill>
                <a:latin typeface="Glacial Indifference" panose="020B0604020202020204" charset="0"/>
                <a:ea typeface="MinionPro-Regular"/>
                <a:cs typeface="Arial" panose="020B0604020202020204" pitchFamily="34" charset="0"/>
              </a:rPr>
              <a:t>P6 - Kovaa rasitusta kestävät lattialaudat sisäkäyttöön.</a:t>
            </a:r>
          </a:p>
          <a:p>
            <a:pPr marL="285750" lvl="0" indent="-285750" algn="just">
              <a:spcAft>
                <a:spcPts val="0"/>
              </a:spcAft>
              <a:buFont typeface="Glacial Indifference" panose="020B0604020202020204" charset="0"/>
              <a:buChar char="•"/>
            </a:pPr>
            <a:r>
              <a:rPr lang="fi-FI" sz="1400" kern="1000" spc="-30" dirty="0">
                <a:solidFill>
                  <a:srgbClr val="456A2C"/>
                </a:solidFill>
                <a:latin typeface="Glacial Indifference" panose="020B0604020202020204" charset="0"/>
                <a:ea typeface="MinionPro-Regular"/>
                <a:cs typeface="Arial" panose="020B0604020202020204" pitchFamily="34" charset="0"/>
              </a:rPr>
              <a:t>P7 - Sovelluksiin, joiden on kestettävä kovaa rasitusta, levy, joka kestää kosteutta paremmin kuin tavallinen lastulevy.</a:t>
            </a:r>
          </a:p>
          <a:p>
            <a:pPr marL="342900" lvl="0" indent="-342900" algn="just">
              <a:spcAft>
                <a:spcPts val="0"/>
              </a:spcAft>
              <a:buFont typeface="Symbol" panose="05050102010706020507" pitchFamily="18" charset="2"/>
              <a:buChar char=""/>
            </a:pPr>
            <a:endParaRPr lang="en-US" sz="1400" kern="1000" dirty="0">
              <a:solidFill>
                <a:srgbClr val="456A2C"/>
              </a:solidFill>
              <a:effectLst/>
              <a:latin typeface="Glacial Indifference" panose="020B0604020202020204" charset="0"/>
              <a:ea typeface="Calibri" panose="020F0502020204030204" pitchFamily="34" charset="0"/>
              <a:cs typeface="Angsana New" panose="02020603050405020304" pitchFamily="18" charset="-34"/>
            </a:endParaRPr>
          </a:p>
        </p:txBody>
      </p:sp>
      <p:sp>
        <p:nvSpPr>
          <p:cNvPr id="5" name="Rectangle 4"/>
          <p:cNvSpPr/>
          <p:nvPr/>
        </p:nvSpPr>
        <p:spPr>
          <a:xfrm>
            <a:off x="9501807" y="4297873"/>
            <a:ext cx="9144000" cy="1169551"/>
          </a:xfrm>
          <a:prstGeom prst="rect">
            <a:avLst/>
          </a:prstGeom>
        </p:spPr>
        <p:txBody>
          <a:bodyPr>
            <a:spAutoFit/>
          </a:bodyPr>
          <a:lstStyle/>
          <a:p>
            <a:pPr algn="just">
              <a:spcAft>
                <a:spcPts val="0"/>
              </a:spcAft>
            </a:pPr>
            <a:r>
              <a:rPr lang="en-US" sz="1400" u="sng" spc="-30" dirty="0">
                <a:solidFill>
                  <a:srgbClr val="456A2C"/>
                </a:solidFill>
                <a:latin typeface="Glacial Indifference" panose="020B0604020202020204" charset="0"/>
                <a:ea typeface="Times New Roman" panose="02020603050405020304" pitchFamily="18" charset="0"/>
                <a:cs typeface="Arial" panose="020B0604020202020204" pitchFamily="34" charset="0"/>
              </a:rPr>
              <a:t>OSB </a:t>
            </a:r>
            <a:r>
              <a:rPr lang="en-US" sz="1400" u="sng" spc="-30" dirty="0" err="1">
                <a:solidFill>
                  <a:srgbClr val="456A2C"/>
                </a:solidFill>
                <a:latin typeface="Glacial Indifference" panose="020B0604020202020204" charset="0"/>
                <a:ea typeface="Times New Roman" panose="02020603050405020304" pitchFamily="18" charset="0"/>
                <a:cs typeface="Arial" panose="020B0604020202020204" pitchFamily="34" charset="0"/>
              </a:rPr>
              <a:t>luokitellaan</a:t>
            </a:r>
            <a:r>
              <a:rPr lang="en-US" sz="1400" u="sng" spc="-30" dirty="0">
                <a:solidFill>
                  <a:srgbClr val="456A2C"/>
                </a:solidFill>
                <a:latin typeface="Glacial Indifference" panose="020B0604020202020204" charset="0"/>
                <a:ea typeface="Times New Roman" panose="02020603050405020304" pitchFamily="18" charset="0"/>
                <a:cs typeface="Arial" panose="020B0604020202020204" pitchFamily="34" charset="0"/>
              </a:rPr>
              <a:t> (EN 300):</a:t>
            </a:r>
          </a:p>
          <a:p>
            <a:pPr marL="285750" lvl="0" indent="-285750" algn="just">
              <a:spcAft>
                <a:spcPts val="0"/>
              </a:spcAft>
              <a:buFont typeface="Arial" panose="020B0604020202020204" pitchFamily="34" charset="0"/>
              <a:buChar char="•"/>
            </a:pPr>
            <a:r>
              <a:rPr lang="fi-FI" sz="1400" spc="-30" dirty="0">
                <a:solidFill>
                  <a:srgbClr val="456A2C"/>
                </a:solidFill>
                <a:latin typeface="Glacial Indifference" panose="020B0604020202020204" charset="0"/>
                <a:ea typeface="Times New Roman" panose="02020603050405020304" pitchFamily="18" charset="0"/>
                <a:cs typeface="Arial" panose="020B0604020202020204" pitchFamily="34" charset="0"/>
              </a:rPr>
              <a:t>OSB 1 - yleiskäyttöiset levyt, soveltuvat sisäkäyttöön, mukaan lukien huonekalujen valmistukseen.</a:t>
            </a:r>
          </a:p>
          <a:p>
            <a:pPr marL="285750" lvl="0" indent="-285750" algn="just">
              <a:spcAft>
                <a:spcPts val="0"/>
              </a:spcAft>
              <a:buFont typeface="Arial" panose="020B0604020202020204" pitchFamily="34" charset="0"/>
              <a:buChar char="•"/>
            </a:pPr>
            <a:r>
              <a:rPr lang="fi-FI" sz="1400" spc="-30" dirty="0">
                <a:solidFill>
                  <a:srgbClr val="456A2C"/>
                </a:solidFill>
                <a:latin typeface="Glacial Indifference" panose="020B0604020202020204" charset="0"/>
                <a:ea typeface="Times New Roman" panose="02020603050405020304" pitchFamily="18" charset="0"/>
                <a:cs typeface="Arial" panose="020B0604020202020204" pitchFamily="34" charset="0"/>
              </a:rPr>
              <a:t>OSB 2 - rakennuslevyt sisäkäyttöön kuivissa olosuhteissa.</a:t>
            </a:r>
          </a:p>
          <a:p>
            <a:pPr marL="285750" lvl="0" indent="-285750" algn="just">
              <a:spcAft>
                <a:spcPts val="0"/>
              </a:spcAft>
              <a:buFont typeface="Arial" panose="020B0604020202020204" pitchFamily="34" charset="0"/>
              <a:buChar char="•"/>
            </a:pPr>
            <a:r>
              <a:rPr lang="fi-FI" sz="1400" spc="-30" dirty="0">
                <a:solidFill>
                  <a:srgbClr val="456A2C"/>
                </a:solidFill>
                <a:latin typeface="Glacial Indifference" panose="020B0604020202020204" charset="0"/>
                <a:ea typeface="Times New Roman" panose="02020603050405020304" pitchFamily="18" charset="0"/>
                <a:cs typeface="Arial" panose="020B0604020202020204" pitchFamily="34" charset="0"/>
              </a:rPr>
              <a:t>OSB 3 - rakennelevyt märissä käyttöolosuhteissa.</a:t>
            </a:r>
          </a:p>
          <a:p>
            <a:pPr marL="285750" lvl="0" indent="-285750" algn="just">
              <a:spcAft>
                <a:spcPts val="0"/>
              </a:spcAft>
              <a:buFont typeface="Arial" panose="020B0604020202020204" pitchFamily="34" charset="0"/>
              <a:buChar char="•"/>
            </a:pPr>
            <a:r>
              <a:rPr lang="fi-FI" sz="1400" spc="-30" dirty="0">
                <a:solidFill>
                  <a:srgbClr val="456A2C"/>
                </a:solidFill>
                <a:latin typeface="Glacial Indifference" panose="020B0604020202020204" charset="0"/>
                <a:ea typeface="Times New Roman" panose="02020603050405020304" pitchFamily="18" charset="0"/>
                <a:cs typeface="Arial" panose="020B0604020202020204" pitchFamily="34" charset="0"/>
              </a:rPr>
              <a:t>OSB 4 - raskaiden rakennelevyjen käyttöön märissä käyttöolosuhteissa.</a:t>
            </a:r>
          </a:p>
        </p:txBody>
      </p:sp>
      <p:sp>
        <p:nvSpPr>
          <p:cNvPr id="16" name="Rectangle 15"/>
          <p:cNvSpPr/>
          <p:nvPr/>
        </p:nvSpPr>
        <p:spPr>
          <a:xfrm>
            <a:off x="9538153" y="5634691"/>
            <a:ext cx="4625946" cy="369332"/>
          </a:xfrm>
          <a:prstGeom prst="rect">
            <a:avLst/>
          </a:prstGeom>
        </p:spPr>
        <p:txBody>
          <a:bodyPr wrap="none">
            <a:spAutoFit/>
          </a:bodyPr>
          <a:lstStyle/>
          <a:p>
            <a:r>
              <a:rPr lang="en-US" b="1" kern="1000" spc="-30" dirty="0" err="1">
                <a:solidFill>
                  <a:srgbClr val="456A2C"/>
                </a:solidFill>
                <a:latin typeface="Glacial Indifference" panose="020B0604020202020204" charset="0"/>
                <a:ea typeface="Calibri" panose="020F0502020204030204" pitchFamily="34" charset="0"/>
                <a:cs typeface="Arial" panose="020B0604020202020204" pitchFamily="34" charset="0"/>
              </a:rPr>
              <a:t>Joitain</a:t>
            </a:r>
            <a:r>
              <a:rPr lang="en-US" b="1" kern="1000" spc="-30" dirty="0">
                <a:solidFill>
                  <a:srgbClr val="456A2C"/>
                </a:solidFill>
                <a:latin typeface="Glacial Indifference" panose="020B0604020202020204" charset="0"/>
                <a:ea typeface="Calibri" panose="020F0502020204030204" pitchFamily="34" charset="0"/>
                <a:cs typeface="Arial" panose="020B0604020202020204" pitchFamily="34" charset="0"/>
              </a:rPr>
              <a:t> </a:t>
            </a:r>
            <a:r>
              <a:rPr lang="en-US" b="1" kern="1000" spc="-30" dirty="0" err="1">
                <a:solidFill>
                  <a:srgbClr val="456A2C"/>
                </a:solidFill>
                <a:latin typeface="Glacial Indifference" panose="020B0604020202020204" charset="0"/>
                <a:ea typeface="Calibri" panose="020F0502020204030204" pitchFamily="34" charset="0"/>
                <a:cs typeface="Arial" panose="020B0604020202020204" pitchFamily="34" charset="0"/>
              </a:rPr>
              <a:t>partikkeli</a:t>
            </a:r>
            <a:r>
              <a:rPr lang="en-US" b="1" kern="1000" spc="-30" dirty="0">
                <a:solidFill>
                  <a:srgbClr val="456A2C"/>
                </a:solidFill>
                <a:latin typeface="Glacial Indifference" panose="020B0604020202020204" charset="0"/>
                <a:ea typeface="Calibri" panose="020F0502020204030204" pitchFamily="34" charset="0"/>
                <a:cs typeface="Arial" panose="020B0604020202020204" pitchFamily="34" charset="0"/>
              </a:rPr>
              <a:t>-/</a:t>
            </a:r>
            <a:r>
              <a:rPr lang="en-US" b="1" kern="1000" spc="-30" dirty="0" err="1">
                <a:solidFill>
                  <a:srgbClr val="456A2C"/>
                </a:solidFill>
                <a:latin typeface="Glacial Indifference" panose="020B0604020202020204" charset="0"/>
                <a:ea typeface="Calibri" panose="020F0502020204030204" pitchFamily="34" charset="0"/>
                <a:cs typeface="Arial" panose="020B0604020202020204" pitchFamily="34" charset="0"/>
              </a:rPr>
              <a:t>hiukkaspohjaisia</a:t>
            </a:r>
            <a:r>
              <a:rPr lang="en-US" b="1" kern="1000" spc="-30" dirty="0">
                <a:solidFill>
                  <a:srgbClr val="456A2C"/>
                </a:solidFill>
                <a:latin typeface="Glacial Indifference" panose="020B0604020202020204" charset="0"/>
                <a:ea typeface="Calibri" panose="020F0502020204030204" pitchFamily="34" charset="0"/>
                <a:cs typeface="Arial" panose="020B0604020202020204" pitchFamily="34" charset="0"/>
              </a:rPr>
              <a:t> </a:t>
            </a:r>
            <a:r>
              <a:rPr lang="en-US" b="1" kern="1000" spc="-30" dirty="0" err="1">
                <a:solidFill>
                  <a:srgbClr val="456A2C"/>
                </a:solidFill>
                <a:latin typeface="Glacial Indifference" panose="020B0604020202020204" charset="0"/>
                <a:ea typeface="Calibri" panose="020F0502020204030204" pitchFamily="34" charset="0"/>
                <a:cs typeface="Arial" panose="020B0604020202020204" pitchFamily="34" charset="0"/>
              </a:rPr>
              <a:t>tuotteita</a:t>
            </a:r>
            <a:endParaRPr lang="en-US" b="1" dirty="0">
              <a:solidFill>
                <a:srgbClr val="456A2C"/>
              </a:solidFill>
              <a:latin typeface="Glacial Indifference" panose="020B0604020202020204" charset="0"/>
            </a:endParaRPr>
          </a:p>
        </p:txBody>
      </p:sp>
      <p:sp>
        <p:nvSpPr>
          <p:cNvPr id="17" name="Rectangle 16"/>
          <p:cNvSpPr/>
          <p:nvPr/>
        </p:nvSpPr>
        <p:spPr>
          <a:xfrm>
            <a:off x="9538153" y="5921714"/>
            <a:ext cx="1001556" cy="369332"/>
          </a:xfrm>
          <a:prstGeom prst="rect">
            <a:avLst/>
          </a:prstGeom>
        </p:spPr>
        <p:txBody>
          <a:bodyPr wrap="none">
            <a:spAutoFit/>
          </a:bodyPr>
          <a:lstStyle/>
          <a:p>
            <a:r>
              <a:rPr lang="en-US" kern="1000" spc="-30" dirty="0" err="1">
                <a:solidFill>
                  <a:srgbClr val="456A2C"/>
                </a:solidFill>
                <a:latin typeface="Glacial Indifference" panose="020B0604020202020204" charset="0"/>
                <a:ea typeface="Calibri" panose="020F0502020204030204" pitchFamily="34" charset="0"/>
                <a:cs typeface="Arial" panose="020B0604020202020204" pitchFamily="34" charset="0"/>
              </a:rPr>
              <a:t>Fibroliitti</a:t>
            </a:r>
            <a:endParaRPr lang="en-US" dirty="0">
              <a:solidFill>
                <a:srgbClr val="456A2C"/>
              </a:solidFill>
              <a:latin typeface="Glacial Indifference" panose="020B0604020202020204" charset="0"/>
            </a:endParaRPr>
          </a:p>
        </p:txBody>
      </p:sp>
      <p:pic>
        <p:nvPicPr>
          <p:cNvPr id="18" name="Picture 17" descr="https://media.voog.com/0000/0039/1555/photos/Biezumi.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629899" y="6384613"/>
            <a:ext cx="720000" cy="1080000"/>
          </a:xfrm>
          <a:prstGeom prst="rect">
            <a:avLst/>
          </a:prstGeom>
          <a:noFill/>
          <a:ln>
            <a:noFill/>
          </a:ln>
        </p:spPr>
      </p:pic>
      <p:pic>
        <p:nvPicPr>
          <p:cNvPr id="19" name="Picture 18" descr="https://media.voog.com/0000/0039/1555/photos/Virtuve_2_block.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881425" y="6315141"/>
            <a:ext cx="1620000" cy="1080000"/>
          </a:xfrm>
          <a:prstGeom prst="rect">
            <a:avLst/>
          </a:prstGeom>
          <a:noFill/>
          <a:ln>
            <a:noFill/>
          </a:ln>
        </p:spPr>
      </p:pic>
      <p:sp>
        <p:nvSpPr>
          <p:cNvPr id="20" name="Rectangle 19"/>
          <p:cNvSpPr/>
          <p:nvPr/>
        </p:nvSpPr>
        <p:spPr>
          <a:xfrm>
            <a:off x="9519493" y="7633933"/>
            <a:ext cx="3108223" cy="369332"/>
          </a:xfrm>
          <a:prstGeom prst="rect">
            <a:avLst/>
          </a:prstGeom>
        </p:spPr>
        <p:txBody>
          <a:bodyPr wrap="none">
            <a:spAutoFit/>
          </a:bodyPr>
          <a:lstStyle/>
          <a:p>
            <a:r>
              <a:rPr lang="en-US" kern="1000" spc="-30" dirty="0" err="1">
                <a:solidFill>
                  <a:srgbClr val="456A2C"/>
                </a:solidFill>
                <a:latin typeface="Glacial Indifference" panose="020B0604020202020204" charset="0"/>
                <a:cs typeface="Arial" panose="020B0604020202020204" pitchFamily="34" charset="0"/>
              </a:rPr>
              <a:t>Sementillä</a:t>
            </a:r>
            <a:r>
              <a:rPr lang="en-US" kern="1000" spc="-30" dirty="0">
                <a:solidFill>
                  <a:srgbClr val="456A2C"/>
                </a:solidFill>
                <a:latin typeface="Glacial Indifference" panose="020B0604020202020204" charset="0"/>
                <a:cs typeface="Arial" panose="020B0604020202020204" pitchFamily="34" charset="0"/>
              </a:rPr>
              <a:t> </a:t>
            </a:r>
            <a:r>
              <a:rPr lang="en-US" kern="1000" spc="-30" dirty="0" err="1">
                <a:solidFill>
                  <a:srgbClr val="456A2C"/>
                </a:solidFill>
                <a:latin typeface="Glacial Indifference" panose="020B0604020202020204" charset="0"/>
                <a:cs typeface="Arial" panose="020B0604020202020204" pitchFamily="34" charset="0"/>
              </a:rPr>
              <a:t>liitetyt</a:t>
            </a:r>
            <a:r>
              <a:rPr lang="en-US" kern="1000" spc="-30" dirty="0">
                <a:solidFill>
                  <a:srgbClr val="456A2C"/>
                </a:solidFill>
                <a:latin typeface="Glacial Indifference" panose="020B0604020202020204" charset="0"/>
                <a:cs typeface="Arial" panose="020B0604020202020204" pitchFamily="34" charset="0"/>
              </a:rPr>
              <a:t> </a:t>
            </a:r>
            <a:r>
              <a:rPr lang="en-US" kern="1000" spc="-30" dirty="0" err="1">
                <a:solidFill>
                  <a:srgbClr val="456A2C"/>
                </a:solidFill>
                <a:latin typeface="Glacial Indifference" panose="020B0604020202020204" charset="0"/>
                <a:cs typeface="Arial" panose="020B0604020202020204" pitchFamily="34" charset="0"/>
              </a:rPr>
              <a:t>puulastulevyt</a:t>
            </a:r>
            <a:endParaRPr lang="en-US" dirty="0">
              <a:solidFill>
                <a:srgbClr val="456A2C"/>
              </a:solidFill>
              <a:latin typeface="Glacial Indifference" panose="020B0604020202020204" charset="0"/>
            </a:endParaRPr>
          </a:p>
        </p:txBody>
      </p:sp>
      <p:pic>
        <p:nvPicPr>
          <p:cNvPr id="21" name="Picture 20" descr="http://www.euroform.co.uk/wp-content/uploads/2019/04/versapanel-close-up-3.jp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655299" y="8003265"/>
            <a:ext cx="1501775" cy="1080000"/>
          </a:xfrm>
          <a:prstGeom prst="rect">
            <a:avLst/>
          </a:prstGeom>
          <a:noFill/>
          <a:ln>
            <a:noFill/>
          </a:ln>
        </p:spPr>
      </p:pic>
      <p:pic>
        <p:nvPicPr>
          <p:cNvPr id="22" name="Picture 21" descr="http://www.euroform.co.uk/wp-content/uploads/2019/05/Trespa-Image-3.jpg"/>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582999" y="7987760"/>
            <a:ext cx="1501775" cy="1080000"/>
          </a:xfrm>
          <a:prstGeom prst="rect">
            <a:avLst/>
          </a:prstGeom>
          <a:noFill/>
          <a:ln>
            <a:noFill/>
          </a:ln>
        </p:spPr>
      </p:pic>
      <p:pic>
        <p:nvPicPr>
          <p:cNvPr id="23" name="Picture 22" descr="https://media.voog.com/0000/0039/1555/photos/galerija_konstruktivo_5977_large.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772999" y="6311611"/>
            <a:ext cx="1620000" cy="1080000"/>
          </a:xfrm>
          <a:prstGeom prst="rect">
            <a:avLst/>
          </a:prstGeom>
          <a:noFill/>
          <a:ln>
            <a:noFill/>
          </a:ln>
        </p:spPr>
      </p:pic>
      <p:sp>
        <p:nvSpPr>
          <p:cNvPr id="24" name="Rectangle 23"/>
          <p:cNvSpPr/>
          <p:nvPr/>
        </p:nvSpPr>
        <p:spPr>
          <a:xfrm>
            <a:off x="1066800" y="9356963"/>
            <a:ext cx="7449475" cy="553998"/>
          </a:xfrm>
          <a:prstGeom prst="rect">
            <a:avLst/>
          </a:prstGeom>
        </p:spPr>
        <p:txBody>
          <a:bodyPr wrap="none">
            <a:spAutoFit/>
          </a:bodyPr>
          <a:lstStyle/>
          <a:p>
            <a:r>
              <a:rPr lang="en-US" sz="1000" kern="1000" dirty="0">
                <a:solidFill>
                  <a:schemeClr val="bg1"/>
                </a:solidFill>
                <a:latin typeface="Glacial Indifference" panose="020B0604020202020204" charset="0"/>
                <a:ea typeface="Calibri" panose="020F0502020204030204" pitchFamily="34" charset="0"/>
                <a:cs typeface="Arial" panose="020B0604020202020204" pitchFamily="34" charset="0"/>
              </a:rPr>
              <a:t>https://lv.kronospan-express.com/lv </a:t>
            </a:r>
          </a:p>
          <a:p>
            <a:r>
              <a:rPr lang="en-US" sz="1000" dirty="0">
                <a:solidFill>
                  <a:schemeClr val="bg1"/>
                </a:solidFill>
                <a:latin typeface="Glacial Indifference" panose="020B0604020202020204" charset="0"/>
              </a:rPr>
              <a:t>https://europanels.org/the-wood-based-panel-industry/types-of-wood-based-panels-economic-impact/oriented-strand-board/ </a:t>
            </a:r>
          </a:p>
          <a:p>
            <a:r>
              <a:rPr lang="en-US" sz="1000" dirty="0">
                <a:solidFill>
                  <a:schemeClr val="bg1"/>
                </a:solidFill>
                <a:latin typeface="Glacial Indifference" panose="020B0604020202020204" charset="0"/>
              </a:rPr>
              <a:t>https://www.cewood.com/</a:t>
            </a:r>
          </a:p>
        </p:txBody>
      </p:sp>
    </p:spTree>
    <p:extLst>
      <p:ext uri="{BB962C8B-B14F-4D97-AF65-F5344CB8AC3E}">
        <p14:creationId xmlns:p14="http://schemas.microsoft.com/office/powerpoint/2010/main" val="31233664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AutoShape 3"/>
          <p:cNvSpPr/>
          <p:nvPr/>
        </p:nvSpPr>
        <p:spPr>
          <a:xfrm>
            <a:off x="1028700" y="-335920"/>
            <a:ext cx="8385423" cy="10958840"/>
          </a:xfrm>
          <a:prstGeom prst="rect">
            <a:avLst/>
          </a:prstGeom>
          <a:solidFill>
            <a:srgbClr val="456A2C"/>
          </a:solidFill>
        </p:spPr>
        <p:txBody>
          <a:bodyPr/>
          <a:lstStyle/>
          <a:p>
            <a:endParaRPr lang="en-US" dirty="0"/>
          </a:p>
        </p:txBody>
      </p:sp>
      <p:sp>
        <p:nvSpPr>
          <p:cNvPr id="6" name="AutoShape 6"/>
          <p:cNvSpPr/>
          <p:nvPr/>
        </p:nvSpPr>
        <p:spPr>
          <a:xfrm>
            <a:off x="1028700" y="9252585"/>
            <a:ext cx="16230600" cy="38100"/>
          </a:xfrm>
          <a:prstGeom prst="rect">
            <a:avLst/>
          </a:prstGeom>
          <a:solidFill>
            <a:srgbClr val="52584D"/>
          </a:solidFill>
        </p:spPr>
      </p:sp>
      <p:grpSp>
        <p:nvGrpSpPr>
          <p:cNvPr id="7" name="Group 7"/>
          <p:cNvGrpSpPr/>
          <p:nvPr/>
        </p:nvGrpSpPr>
        <p:grpSpPr>
          <a:xfrm>
            <a:off x="1765204" y="957263"/>
            <a:ext cx="7912196" cy="5982507"/>
            <a:chOff x="-2" y="-95249"/>
            <a:chExt cx="10549594" cy="7976677"/>
          </a:xfrm>
        </p:grpSpPr>
        <p:sp>
          <p:nvSpPr>
            <p:cNvPr id="8" name="TextBox 8"/>
            <p:cNvSpPr txBox="1"/>
            <p:nvPr/>
          </p:nvSpPr>
          <p:spPr>
            <a:xfrm>
              <a:off x="-2" y="-95249"/>
              <a:ext cx="9736794" cy="4267835"/>
            </a:xfrm>
            <a:prstGeom prst="rect">
              <a:avLst/>
            </a:prstGeom>
          </p:spPr>
          <p:txBody>
            <a:bodyPr wrap="square" lIns="0" tIns="0" rIns="0" bIns="0" rtlCol="0" anchor="t">
              <a:spAutoFit/>
            </a:bodyPr>
            <a:lstStyle/>
            <a:p>
              <a:pPr algn="l">
                <a:lnSpc>
                  <a:spcPts val="8370"/>
                </a:lnSpc>
              </a:pPr>
              <a:r>
                <a:rPr lang="en-US" sz="4800" spc="310" dirty="0">
                  <a:solidFill>
                    <a:schemeClr val="bg1"/>
                  </a:solidFill>
                  <a:latin typeface="Arial Black" panose="020B0A04020102020204" pitchFamily="34" charset="0"/>
                </a:rPr>
                <a:t>LIIMATUT PUUMATERIAALIT 4/4</a:t>
              </a:r>
            </a:p>
          </p:txBody>
        </p:sp>
        <p:sp>
          <p:nvSpPr>
            <p:cNvPr id="9" name="TextBox 9"/>
            <p:cNvSpPr txBox="1"/>
            <p:nvPr/>
          </p:nvSpPr>
          <p:spPr>
            <a:xfrm>
              <a:off x="-2" y="5457688"/>
              <a:ext cx="10549594" cy="2423740"/>
            </a:xfrm>
            <a:prstGeom prst="rect">
              <a:avLst/>
            </a:prstGeom>
          </p:spPr>
          <p:txBody>
            <a:bodyPr wrap="square" lIns="0" tIns="0" rIns="0" bIns="0" rtlCol="0" anchor="t">
              <a:spAutoFit/>
            </a:bodyPr>
            <a:lstStyle/>
            <a:p>
              <a:pPr algn="l">
                <a:lnSpc>
                  <a:spcPts val="4810"/>
                </a:lnSpc>
              </a:pPr>
              <a:r>
                <a:rPr lang="en-US" sz="3700" spc="185" dirty="0" err="1">
                  <a:solidFill>
                    <a:schemeClr val="bg1"/>
                  </a:solidFill>
                  <a:latin typeface="Arial Black" panose="020B0A04020102020204" pitchFamily="34" charset="0"/>
                </a:rPr>
                <a:t>Puu</a:t>
              </a:r>
              <a:r>
                <a:rPr lang="en-US" sz="3700" spc="185" dirty="0">
                  <a:solidFill>
                    <a:schemeClr val="bg1"/>
                  </a:solidFill>
                  <a:latin typeface="Arial Black" panose="020B0A04020102020204" pitchFamily="34" charset="0"/>
                </a:rPr>
                <a:t>- ja </a:t>
              </a:r>
              <a:r>
                <a:rPr lang="en-US" sz="3700" spc="185" dirty="0" err="1">
                  <a:solidFill>
                    <a:schemeClr val="bg1"/>
                  </a:solidFill>
                  <a:latin typeface="Arial Black" panose="020B0A04020102020204" pitchFamily="34" charset="0"/>
                </a:rPr>
                <a:t>kuitupohjaisten</a:t>
              </a:r>
              <a:r>
                <a:rPr lang="en-US" sz="3700" spc="185" dirty="0">
                  <a:solidFill>
                    <a:schemeClr val="bg1"/>
                  </a:solidFill>
                  <a:latin typeface="Arial Black" panose="020B0A04020102020204" pitchFamily="34" charset="0"/>
                </a:rPr>
                <a:t> </a:t>
              </a:r>
              <a:r>
                <a:rPr lang="en-US" sz="3700" spc="185" dirty="0" err="1">
                  <a:solidFill>
                    <a:schemeClr val="bg1"/>
                  </a:solidFill>
                  <a:latin typeface="Arial Black" panose="020B0A04020102020204" pitchFamily="34" charset="0"/>
                </a:rPr>
                <a:t>materiaalien</a:t>
              </a:r>
              <a:r>
                <a:rPr lang="en-US" sz="3700" spc="185" dirty="0">
                  <a:solidFill>
                    <a:schemeClr val="bg1"/>
                  </a:solidFill>
                  <a:latin typeface="Arial Black" panose="020B0A04020102020204" pitchFamily="34" charset="0"/>
                </a:rPr>
                <a:t> </a:t>
              </a:r>
            </a:p>
            <a:p>
              <a:pPr algn="l">
                <a:lnSpc>
                  <a:spcPts val="4810"/>
                </a:lnSpc>
              </a:pPr>
              <a:r>
                <a:rPr lang="en-US" sz="3700" spc="185" dirty="0" err="1">
                  <a:solidFill>
                    <a:schemeClr val="bg1"/>
                  </a:solidFill>
                  <a:latin typeface="Arial Black" panose="020B0A04020102020204" pitchFamily="34" charset="0"/>
                </a:rPr>
                <a:t>ominaisuuksia</a:t>
              </a:r>
              <a:endParaRPr lang="en-US" sz="3700" spc="185" dirty="0">
                <a:solidFill>
                  <a:schemeClr val="bg1"/>
                </a:solidFill>
                <a:latin typeface="Arial Black" panose="020B0A04020102020204" pitchFamily="34" charset="0"/>
              </a:endParaRPr>
            </a:p>
          </p:txBody>
        </p:sp>
      </p:grpSp>
      <p:sp>
        <p:nvSpPr>
          <p:cNvPr id="13" name="Θέση αριθμού διαφάνειας 12">
            <a:extLst>
              <a:ext uri="{FF2B5EF4-FFF2-40B4-BE49-F238E27FC236}">
                <a16:creationId xmlns:a16="http://schemas.microsoft.com/office/drawing/2014/main" id="{7EFA6B45-4A81-43D2-9CF3-2C413345447A}"/>
              </a:ext>
            </a:extLst>
          </p:cNvPr>
          <p:cNvSpPr txBox="1">
            <a:spLocks/>
          </p:cNvSpPr>
          <p:nvPr/>
        </p:nvSpPr>
        <p:spPr>
          <a:xfrm>
            <a:off x="15240" y="97759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D9D9D9"/>
                </a:solidFill>
                <a:latin typeface="Glacial Indifference"/>
              </a:rPr>
              <a:pPr algn="l"/>
              <a:t>9</a:t>
            </a:fld>
            <a:endParaRPr lang="en-US" sz="2400" spc="120" dirty="0">
              <a:solidFill>
                <a:srgbClr val="D9D9D9"/>
              </a:solidFill>
              <a:latin typeface="Glacial Indifference"/>
            </a:endParaRPr>
          </a:p>
        </p:txBody>
      </p:sp>
      <p:sp>
        <p:nvSpPr>
          <p:cNvPr id="11" name="TextBox 9"/>
          <p:cNvSpPr txBox="1"/>
          <p:nvPr/>
        </p:nvSpPr>
        <p:spPr>
          <a:xfrm>
            <a:off x="11125200" y="9690564"/>
            <a:ext cx="7162800" cy="399725"/>
          </a:xfrm>
          <a:prstGeom prst="rect">
            <a:avLst/>
          </a:prstGeom>
        </p:spPr>
        <p:txBody>
          <a:bodyPr wrap="square" lIns="0" tIns="0" rIns="0" bIns="0" rtlCol="0" anchor="t">
            <a:spAutoFit/>
          </a:bodyPr>
          <a:lstStyle/>
          <a:p>
            <a:pPr>
              <a:lnSpc>
                <a:spcPts val="3645"/>
              </a:lnSpc>
            </a:pPr>
            <a:r>
              <a:rPr lang="en-US" sz="1600" spc="80" dirty="0" err="1">
                <a:solidFill>
                  <a:srgbClr val="52584D"/>
                </a:solidFill>
                <a:latin typeface="Glacial Indifference"/>
              </a:rPr>
              <a:t>Luento</a:t>
            </a:r>
            <a:r>
              <a:rPr lang="en-US" sz="1600" spc="80" dirty="0">
                <a:solidFill>
                  <a:srgbClr val="52584D"/>
                </a:solidFill>
                <a:latin typeface="Glacial Indifference"/>
              </a:rPr>
              <a:t> 3</a:t>
            </a:r>
            <a:r>
              <a:rPr lang="en-US" sz="1600" spc="80" dirty="0">
                <a:latin typeface="Glacial Indifference"/>
              </a:rPr>
              <a:t>: </a:t>
            </a:r>
            <a:r>
              <a:rPr lang="en-US" sz="1600" dirty="0" err="1"/>
              <a:t>Puun</a:t>
            </a:r>
            <a:r>
              <a:rPr lang="en-US" sz="1600" dirty="0"/>
              <a:t> </a:t>
            </a:r>
            <a:r>
              <a:rPr lang="en-US" sz="1600" dirty="0" err="1"/>
              <a:t>saatavuus</a:t>
            </a:r>
            <a:r>
              <a:rPr lang="en-US" sz="1600" dirty="0"/>
              <a:t> ja </a:t>
            </a:r>
            <a:r>
              <a:rPr lang="en-US" sz="1600" dirty="0" err="1"/>
              <a:t>ympäristöystävällisyys</a:t>
            </a:r>
            <a:r>
              <a:rPr lang="en-US" sz="1600" dirty="0"/>
              <a:t> </a:t>
            </a:r>
            <a:r>
              <a:rPr lang="en-US" sz="1600" dirty="0" err="1"/>
              <a:t>rakennusmateriaalina</a:t>
            </a:r>
            <a:endParaRPr lang="en-US" sz="1600" spc="135" dirty="0">
              <a:latin typeface="Glacial Indifference"/>
            </a:endParaRPr>
          </a:p>
        </p:txBody>
      </p:sp>
      <p:sp>
        <p:nvSpPr>
          <p:cNvPr id="2" name="Rectangle 1"/>
          <p:cNvSpPr/>
          <p:nvPr/>
        </p:nvSpPr>
        <p:spPr>
          <a:xfrm>
            <a:off x="9525000" y="442436"/>
            <a:ext cx="9144000" cy="830997"/>
          </a:xfrm>
          <a:prstGeom prst="rect">
            <a:avLst/>
          </a:prstGeom>
        </p:spPr>
        <p:txBody>
          <a:bodyPr>
            <a:spAutoFit/>
          </a:bodyPr>
          <a:lstStyle/>
          <a:p>
            <a:pPr algn="just">
              <a:spcAft>
                <a:spcPts val="0"/>
              </a:spcAft>
            </a:pPr>
            <a:r>
              <a:rPr lang="en-US" sz="1600" kern="1000" spc="-30" dirty="0" err="1">
                <a:solidFill>
                  <a:srgbClr val="456A2C"/>
                </a:solidFill>
                <a:latin typeface="Glacial Indifference" panose="020B0604020202020204" charset="0"/>
                <a:ea typeface="Calibri" panose="020F0502020204030204" pitchFamily="34" charset="0"/>
                <a:cs typeface="Arial" panose="020B0604020202020204" pitchFamily="34" charset="0"/>
              </a:rPr>
              <a:t>Puukuitulevyt</a:t>
            </a:r>
            <a:r>
              <a:rPr lang="en-US" sz="1600" kern="1000" spc="-30" dirty="0">
                <a:solidFill>
                  <a:srgbClr val="456A2C"/>
                </a:solidFill>
                <a:latin typeface="Glacial Indifference" panose="020B0604020202020204" charset="0"/>
                <a:ea typeface="Calibri" panose="020F0502020204030204" pitchFamily="34" charset="0"/>
                <a:cs typeface="Arial" panose="020B0604020202020204" pitchFamily="34" charset="0"/>
              </a:rPr>
              <a:t> </a:t>
            </a:r>
            <a:r>
              <a:rPr lang="en-US" sz="1600" kern="1000" spc="-30" dirty="0" err="1">
                <a:solidFill>
                  <a:srgbClr val="456A2C"/>
                </a:solidFill>
                <a:latin typeface="Glacial Indifference" panose="020B0604020202020204" charset="0"/>
                <a:ea typeface="Calibri" panose="020F0502020204030204" pitchFamily="34" charset="0"/>
                <a:cs typeface="Arial" panose="020B0604020202020204" pitchFamily="34" charset="0"/>
              </a:rPr>
              <a:t>voidaan</a:t>
            </a:r>
            <a:r>
              <a:rPr lang="en-US" sz="1600" kern="1000" spc="-30" dirty="0">
                <a:solidFill>
                  <a:srgbClr val="456A2C"/>
                </a:solidFill>
                <a:latin typeface="Glacial Indifference" panose="020B0604020202020204" charset="0"/>
                <a:ea typeface="Calibri" panose="020F0502020204030204" pitchFamily="34" charset="0"/>
                <a:cs typeface="Arial" panose="020B0604020202020204" pitchFamily="34" charset="0"/>
              </a:rPr>
              <a:t> </a:t>
            </a:r>
            <a:r>
              <a:rPr lang="en-US" sz="1600" kern="1000" spc="-30" dirty="0" err="1">
                <a:solidFill>
                  <a:srgbClr val="456A2C"/>
                </a:solidFill>
                <a:latin typeface="Glacial Indifference" panose="020B0604020202020204" charset="0"/>
                <a:ea typeface="Calibri" panose="020F0502020204030204" pitchFamily="34" charset="0"/>
                <a:cs typeface="Arial" panose="020B0604020202020204" pitchFamily="34" charset="0"/>
              </a:rPr>
              <a:t>jakaa</a:t>
            </a:r>
            <a:r>
              <a:rPr lang="en-US" sz="1600" kern="1000" spc="-30" dirty="0">
                <a:solidFill>
                  <a:srgbClr val="456A2C"/>
                </a:solidFill>
                <a:latin typeface="Glacial Indifference" panose="020B0604020202020204" charset="0"/>
                <a:ea typeface="Calibri" panose="020F0502020204030204" pitchFamily="34" charset="0"/>
                <a:cs typeface="Arial" panose="020B0604020202020204" pitchFamily="34" charset="0"/>
              </a:rPr>
              <a:t> </a:t>
            </a:r>
            <a:r>
              <a:rPr lang="en-US" sz="1600" kern="1000" spc="-30" dirty="0" err="1">
                <a:solidFill>
                  <a:srgbClr val="456A2C"/>
                </a:solidFill>
                <a:latin typeface="Glacial Indifference" panose="020B0604020202020204" charset="0"/>
                <a:ea typeface="Calibri" panose="020F0502020204030204" pitchFamily="34" charset="0"/>
                <a:cs typeface="Arial" panose="020B0604020202020204" pitchFamily="34" charset="0"/>
              </a:rPr>
              <a:t>kahteen</a:t>
            </a:r>
            <a:r>
              <a:rPr lang="en-US" sz="1600" kern="1000" spc="-30" dirty="0">
                <a:solidFill>
                  <a:srgbClr val="456A2C"/>
                </a:solidFill>
                <a:latin typeface="Glacial Indifference" panose="020B0604020202020204" charset="0"/>
                <a:ea typeface="Calibri" panose="020F0502020204030204" pitchFamily="34" charset="0"/>
                <a:cs typeface="Arial" panose="020B0604020202020204" pitchFamily="34" charset="0"/>
              </a:rPr>
              <a:t> </a:t>
            </a:r>
            <a:r>
              <a:rPr lang="en-US" sz="1600" kern="1000" spc="-30" dirty="0" err="1">
                <a:solidFill>
                  <a:srgbClr val="456A2C"/>
                </a:solidFill>
                <a:latin typeface="Glacial Indifference" panose="020B0604020202020204" charset="0"/>
                <a:ea typeface="Calibri" panose="020F0502020204030204" pitchFamily="34" charset="0"/>
                <a:cs typeface="Arial" panose="020B0604020202020204" pitchFamily="34" charset="0"/>
              </a:rPr>
              <a:t>pääluokkaan</a:t>
            </a:r>
            <a:r>
              <a:rPr lang="en-US" sz="1600" kern="1000" spc="-30" dirty="0">
                <a:solidFill>
                  <a:srgbClr val="456A2C"/>
                </a:solidFill>
                <a:latin typeface="Glacial Indifference" panose="020B0604020202020204" charset="0"/>
                <a:ea typeface="Calibri" panose="020F0502020204030204" pitchFamily="34" charset="0"/>
                <a:cs typeface="Arial" panose="020B0604020202020204" pitchFamily="34" charset="0"/>
              </a:rPr>
              <a:t>:</a:t>
            </a:r>
            <a:endParaRPr lang="en-US" sz="1600" kern="1000" dirty="0">
              <a:solidFill>
                <a:srgbClr val="456A2C"/>
              </a:solidFill>
              <a:latin typeface="Glacial Indifference" panose="020B0604020202020204" charset="0"/>
              <a:ea typeface="Calibri" panose="020F0502020204030204" pitchFamily="34" charset="0"/>
              <a:cs typeface="Angsana New" panose="02020603050405020304" pitchFamily="18" charset="-34"/>
            </a:endParaRPr>
          </a:p>
          <a:p>
            <a:pPr marL="342900" lvl="0" indent="-342900" algn="just">
              <a:spcAft>
                <a:spcPts val="0"/>
              </a:spcAft>
              <a:buSzPts val="1000"/>
              <a:buFont typeface="Symbol" panose="05050102010706020507" pitchFamily="18" charset="2"/>
              <a:buChar char=""/>
              <a:tabLst>
                <a:tab pos="457200" algn="l"/>
              </a:tabLst>
            </a:pPr>
            <a:r>
              <a:rPr lang="en-US" sz="1600" kern="1000" spc="-30" dirty="0" err="1">
                <a:solidFill>
                  <a:srgbClr val="456A2C"/>
                </a:solidFill>
                <a:latin typeface="Glacial Indifference" panose="020B0604020202020204" charset="0"/>
                <a:ea typeface="Calibri" panose="020F0502020204030204" pitchFamily="34" charset="0"/>
                <a:cs typeface="Arial" panose="020B0604020202020204" pitchFamily="34" charset="0"/>
              </a:rPr>
              <a:t>huokoiset</a:t>
            </a:r>
            <a:r>
              <a:rPr lang="en-US" sz="1600" kern="1000" spc="-30" dirty="0">
                <a:solidFill>
                  <a:srgbClr val="456A2C"/>
                </a:solidFill>
                <a:latin typeface="Glacial Indifference" panose="020B0604020202020204" charset="0"/>
                <a:ea typeface="Calibri" panose="020F0502020204030204" pitchFamily="34" charset="0"/>
                <a:cs typeface="Arial" panose="020B0604020202020204" pitchFamily="34" charset="0"/>
              </a:rPr>
              <a:t> (</a:t>
            </a:r>
            <a:r>
              <a:rPr lang="en-US" sz="1600" kern="1000" spc="-30" dirty="0" err="1">
                <a:solidFill>
                  <a:srgbClr val="456A2C"/>
                </a:solidFill>
                <a:latin typeface="Glacial Indifference" panose="020B0604020202020204" charset="0"/>
                <a:ea typeface="Calibri" panose="020F0502020204030204" pitchFamily="34" charset="0"/>
                <a:cs typeface="Arial" panose="020B0604020202020204" pitchFamily="34" charset="0"/>
              </a:rPr>
              <a:t>käytetään</a:t>
            </a:r>
            <a:r>
              <a:rPr lang="en-US" sz="1600" kern="1000" spc="-30" dirty="0">
                <a:solidFill>
                  <a:srgbClr val="456A2C"/>
                </a:solidFill>
                <a:latin typeface="Glacial Indifference" panose="020B0604020202020204" charset="0"/>
                <a:ea typeface="Calibri" panose="020F0502020204030204" pitchFamily="34" charset="0"/>
                <a:cs typeface="Arial" panose="020B0604020202020204" pitchFamily="34" charset="0"/>
              </a:rPr>
              <a:t> </a:t>
            </a:r>
            <a:r>
              <a:rPr lang="en-US" sz="1600" kern="1000" spc="-30" dirty="0" err="1">
                <a:solidFill>
                  <a:srgbClr val="456A2C"/>
                </a:solidFill>
                <a:latin typeface="Glacial Indifference" panose="020B0604020202020204" charset="0"/>
                <a:ea typeface="Calibri" panose="020F0502020204030204" pitchFamily="34" charset="0"/>
                <a:cs typeface="Arial" panose="020B0604020202020204" pitchFamily="34" charset="0"/>
              </a:rPr>
              <a:t>lämmöneristykseen</a:t>
            </a:r>
            <a:r>
              <a:rPr lang="en-US" sz="1600" kern="1000" spc="-30" dirty="0">
                <a:solidFill>
                  <a:srgbClr val="456A2C"/>
                </a:solidFill>
                <a:latin typeface="Glacial Indifference" panose="020B0604020202020204" charset="0"/>
                <a:ea typeface="Calibri" panose="020F0502020204030204" pitchFamily="34" charset="0"/>
                <a:cs typeface="Arial" panose="020B0604020202020204" pitchFamily="34" charset="0"/>
              </a:rPr>
              <a:t>)</a:t>
            </a:r>
          </a:p>
          <a:p>
            <a:pPr marL="342900" lvl="0" indent="-342900" algn="just">
              <a:spcAft>
                <a:spcPts val="0"/>
              </a:spcAft>
              <a:buSzPts val="1000"/>
              <a:buFont typeface="Symbol" panose="05050102010706020507" pitchFamily="18" charset="2"/>
              <a:buChar char=""/>
              <a:tabLst>
                <a:tab pos="457200" algn="l"/>
              </a:tabLst>
            </a:pPr>
            <a:r>
              <a:rPr lang="en-US" sz="1600" kern="1000" spc="-30" dirty="0" err="1">
                <a:solidFill>
                  <a:srgbClr val="456A2C"/>
                </a:solidFill>
                <a:latin typeface="Glacial Indifference" panose="020B0604020202020204" charset="0"/>
                <a:ea typeface="Calibri" panose="020F0502020204030204" pitchFamily="34" charset="0"/>
                <a:cs typeface="Arial" panose="020B0604020202020204" pitchFamily="34" charset="0"/>
              </a:rPr>
              <a:t>k</a:t>
            </a:r>
            <a:r>
              <a:rPr lang="en-US" sz="1600" kern="1000" spc="-30" dirty="0" err="1">
                <a:solidFill>
                  <a:srgbClr val="456A2C"/>
                </a:solidFill>
                <a:effectLst/>
                <a:latin typeface="Glacial Indifference" panose="020B0604020202020204" charset="0"/>
                <a:ea typeface="Calibri" panose="020F0502020204030204" pitchFamily="34" charset="0"/>
                <a:cs typeface="Arial" panose="020B0604020202020204" pitchFamily="34" charset="0"/>
              </a:rPr>
              <a:t>ova</a:t>
            </a:r>
            <a:r>
              <a:rPr lang="en-US" sz="1600" kern="1000" spc="-30" dirty="0" err="1">
                <a:solidFill>
                  <a:srgbClr val="456A2C"/>
                </a:solidFill>
                <a:latin typeface="Glacial Indifference" panose="020B0604020202020204" charset="0"/>
                <a:ea typeface="Calibri" panose="020F0502020204030204" pitchFamily="34" charset="0"/>
                <a:cs typeface="Arial" panose="020B0604020202020204" pitchFamily="34" charset="0"/>
              </a:rPr>
              <a:t>t</a:t>
            </a:r>
            <a:r>
              <a:rPr lang="en-US" sz="1600" kern="1000" spc="-30" dirty="0">
                <a:solidFill>
                  <a:srgbClr val="456A2C"/>
                </a:solidFill>
                <a:latin typeface="Glacial Indifference" panose="020B0604020202020204" charset="0"/>
                <a:ea typeface="Calibri" panose="020F0502020204030204" pitchFamily="34" charset="0"/>
                <a:cs typeface="Arial" panose="020B0604020202020204" pitchFamily="34" charset="0"/>
              </a:rPr>
              <a:t> (MDF, HDF) </a:t>
            </a:r>
            <a:r>
              <a:rPr lang="en-US" sz="1600" kern="1000" spc="-30" dirty="0" err="1">
                <a:solidFill>
                  <a:srgbClr val="456A2C"/>
                </a:solidFill>
                <a:latin typeface="Glacial Indifference" panose="020B0604020202020204" charset="0"/>
                <a:ea typeface="Calibri" panose="020F0502020204030204" pitchFamily="34" charset="0"/>
                <a:cs typeface="Arial" panose="020B0604020202020204" pitchFamily="34" charset="0"/>
              </a:rPr>
              <a:t>esim</a:t>
            </a:r>
            <a:r>
              <a:rPr lang="en-US" sz="1600" kern="1000" spc="-30" dirty="0">
                <a:solidFill>
                  <a:srgbClr val="456A2C"/>
                </a:solidFill>
                <a:latin typeface="Glacial Indifference" panose="020B0604020202020204" charset="0"/>
                <a:ea typeface="Calibri" panose="020F0502020204030204" pitchFamily="34" charset="0"/>
                <a:cs typeface="Arial" panose="020B0604020202020204" pitchFamily="34" charset="0"/>
              </a:rPr>
              <a:t>. </a:t>
            </a:r>
            <a:r>
              <a:rPr lang="en-US" sz="1600" kern="1000" spc="-30" dirty="0" err="1">
                <a:solidFill>
                  <a:srgbClr val="456A2C"/>
                </a:solidFill>
                <a:latin typeface="Glacial Indifference" panose="020B0604020202020204" charset="0"/>
                <a:ea typeface="Calibri" panose="020F0502020204030204" pitchFamily="34" charset="0"/>
                <a:cs typeface="Arial" panose="020B0604020202020204" pitchFamily="34" charset="0"/>
              </a:rPr>
              <a:t>lattioille</a:t>
            </a:r>
            <a:endParaRPr lang="en-US" sz="1600" kern="1000" dirty="0">
              <a:solidFill>
                <a:srgbClr val="456A2C"/>
              </a:solidFill>
              <a:effectLst/>
              <a:latin typeface="Glacial Indifference" panose="020B0604020202020204" charset="0"/>
              <a:ea typeface="Calibri" panose="020F0502020204030204" pitchFamily="34" charset="0"/>
              <a:cs typeface="Angsana New" panose="02020603050405020304" pitchFamily="18" charset="-34"/>
            </a:endParaRPr>
          </a:p>
        </p:txBody>
      </p:sp>
      <p:pic>
        <p:nvPicPr>
          <p:cNvPr id="10" name="Picture 9" descr="https://www.steico.com/fileadmin/_processed_/csm_STEICOflex_pu_ae7380c136.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872722" y="359626"/>
            <a:ext cx="1862455" cy="1080000"/>
          </a:xfrm>
          <a:prstGeom prst="rect">
            <a:avLst/>
          </a:prstGeom>
          <a:noFill/>
          <a:ln>
            <a:noFill/>
          </a:ln>
        </p:spPr>
      </p:pic>
      <p:pic>
        <p:nvPicPr>
          <p:cNvPr id="12" name="Picture 11" descr="Vidēja blīvuma kokšķiedru plātne (MDF)"/>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068800" y="350643"/>
            <a:ext cx="899795" cy="1080000"/>
          </a:xfrm>
          <a:prstGeom prst="rect">
            <a:avLst/>
          </a:prstGeom>
          <a:noFill/>
          <a:ln>
            <a:noFill/>
          </a:ln>
        </p:spPr>
      </p:pic>
      <p:graphicFrame>
        <p:nvGraphicFramePr>
          <p:cNvPr id="4" name="Table 3"/>
          <p:cNvGraphicFramePr>
            <a:graphicFrameLocks noGrp="1"/>
          </p:cNvGraphicFramePr>
          <p:nvPr>
            <p:extLst>
              <p:ext uri="{D42A27DB-BD31-4B8C-83A1-F6EECF244321}">
                <p14:modId xmlns:p14="http://schemas.microsoft.com/office/powerpoint/2010/main" val="3591756608"/>
              </p:ext>
            </p:extLst>
          </p:nvPr>
        </p:nvGraphicFramePr>
        <p:xfrm>
          <a:off x="11099800" y="3161665"/>
          <a:ext cx="5411470" cy="1280160"/>
        </p:xfrm>
        <a:graphic>
          <a:graphicData uri="http://schemas.openxmlformats.org/drawingml/2006/table">
            <a:tbl>
              <a:tblPr>
                <a:tableStyleId>{F5AB1C69-6EDB-4FF4-983F-18BD219EF322}</a:tableStyleId>
              </a:tblPr>
              <a:tblGrid>
                <a:gridCol w="3429000">
                  <a:extLst>
                    <a:ext uri="{9D8B030D-6E8A-4147-A177-3AD203B41FA5}">
                      <a16:colId xmlns:a16="http://schemas.microsoft.com/office/drawing/2014/main" val="20000"/>
                    </a:ext>
                  </a:extLst>
                </a:gridCol>
                <a:gridCol w="1982470">
                  <a:extLst>
                    <a:ext uri="{9D8B030D-6E8A-4147-A177-3AD203B41FA5}">
                      <a16:colId xmlns:a16="http://schemas.microsoft.com/office/drawing/2014/main" val="20001"/>
                    </a:ext>
                  </a:extLst>
                </a:gridCol>
              </a:tblGrid>
              <a:tr h="36195">
                <a:tc>
                  <a:txBody>
                    <a:bodyPr/>
                    <a:lstStyle/>
                    <a:p>
                      <a:pPr algn="just">
                        <a:spcAft>
                          <a:spcPts val="0"/>
                        </a:spcAft>
                      </a:pPr>
                      <a:r>
                        <a:rPr lang="en-GB" sz="1400" kern="1000" spc="-30" dirty="0" err="1">
                          <a:effectLst/>
                          <a:latin typeface="Glacial Indifference" panose="020B0604020202020204" charset="0"/>
                        </a:rPr>
                        <a:t>Puumateriaali</a:t>
                      </a:r>
                      <a:endParaRPr lang="lv-LV" sz="1400" kern="1000" dirty="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dirty="0" err="1">
                          <a:effectLst/>
                          <a:latin typeface="Glacial Indifference" panose="020B0604020202020204" charset="0"/>
                        </a:rPr>
                        <a:t>Kosteussisältö</a:t>
                      </a:r>
                      <a:r>
                        <a:rPr lang="en-GB" sz="1400" kern="1000" spc="-30" dirty="0">
                          <a:effectLst/>
                          <a:latin typeface="Glacial Indifference" panose="020B0604020202020204" charset="0"/>
                        </a:rPr>
                        <a:t>, %</a:t>
                      </a:r>
                      <a:endParaRPr lang="lv-LV" sz="1400" kern="1000" dirty="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8100">
                <a:tc>
                  <a:txBody>
                    <a:bodyPr/>
                    <a:lstStyle/>
                    <a:p>
                      <a:pPr algn="just">
                        <a:spcAft>
                          <a:spcPts val="0"/>
                        </a:spcAft>
                      </a:pPr>
                      <a:r>
                        <a:rPr lang="en-GB" sz="1400" kern="1000" spc="-30" dirty="0" err="1">
                          <a:effectLst/>
                          <a:latin typeface="Glacial Indifference" panose="020B0604020202020204" charset="0"/>
                          <a:ea typeface="Calibri" panose="020F0502020204030204" pitchFamily="34" charset="0"/>
                          <a:cs typeface="Angsana New" panose="02020603050405020304" pitchFamily="18" charset="-34"/>
                        </a:rPr>
                        <a:t>Vanerilevy</a:t>
                      </a:r>
                      <a:endParaRPr lang="lv-LV" sz="1400" kern="1000" dirty="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dirty="0">
                          <a:effectLst/>
                          <a:latin typeface="Glacial Indifference" panose="020B0604020202020204" charset="0"/>
                        </a:rPr>
                        <a:t>8 to 10</a:t>
                      </a:r>
                      <a:endParaRPr lang="lv-LV" sz="1400" kern="1000" dirty="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98425">
                <a:tc>
                  <a:txBody>
                    <a:bodyPr/>
                    <a:lstStyle/>
                    <a:p>
                      <a:pPr algn="just">
                        <a:spcAft>
                          <a:spcPts val="0"/>
                        </a:spcAft>
                      </a:pPr>
                      <a:r>
                        <a:rPr lang="en-GB" sz="1400" kern="1000" spc="-30" dirty="0" err="1">
                          <a:effectLst/>
                          <a:latin typeface="Glacial Indifference" panose="020B0604020202020204" charset="0"/>
                        </a:rPr>
                        <a:t>Lastulevy</a:t>
                      </a:r>
                      <a:r>
                        <a:rPr lang="en-GB" sz="1400" kern="1000" spc="-30" dirty="0">
                          <a:effectLst/>
                          <a:latin typeface="Glacial Indifference" panose="020B0604020202020204" charset="0"/>
                        </a:rPr>
                        <a:t> (</a:t>
                      </a:r>
                      <a:r>
                        <a:rPr lang="en-GB" sz="1400" kern="1000" spc="-30" dirty="0" err="1">
                          <a:effectLst/>
                          <a:latin typeface="Glacial Indifference" panose="020B0604020202020204" charset="0"/>
                        </a:rPr>
                        <a:t>litteäpuristus</a:t>
                      </a:r>
                      <a:r>
                        <a:rPr lang="en-GB" sz="1400" kern="1000" spc="-30" dirty="0">
                          <a:effectLst/>
                          <a:latin typeface="Glacial Indifference" panose="020B0604020202020204" charset="0"/>
                        </a:rPr>
                        <a:t>)</a:t>
                      </a:r>
                      <a:endParaRPr lang="lv-LV" sz="1400" kern="1000" dirty="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dirty="0">
                          <a:effectLst/>
                          <a:latin typeface="Glacial Indifference" panose="020B0604020202020204" charset="0"/>
                        </a:rPr>
                        <a:t>9±4</a:t>
                      </a:r>
                      <a:endParaRPr lang="lv-LV" sz="1400" kern="1000" dirty="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6195">
                <a:tc>
                  <a:txBody>
                    <a:bodyPr/>
                    <a:lstStyle/>
                    <a:p>
                      <a:pPr algn="just">
                        <a:spcAft>
                          <a:spcPts val="0"/>
                        </a:spcAft>
                      </a:pPr>
                      <a:r>
                        <a:rPr lang="en-GB" sz="1400" kern="1000" spc="-30" dirty="0" err="1">
                          <a:effectLst/>
                          <a:latin typeface="Glacial Indifference" panose="020B0604020202020204" charset="0"/>
                        </a:rPr>
                        <a:t>Lastulevy</a:t>
                      </a:r>
                      <a:r>
                        <a:rPr lang="en-GB" sz="1400" kern="1000" spc="-30" dirty="0">
                          <a:effectLst/>
                          <a:latin typeface="Glacial Indifference" panose="020B0604020202020204" charset="0"/>
                        </a:rPr>
                        <a:t> (</a:t>
                      </a:r>
                      <a:r>
                        <a:rPr lang="en-GB" sz="1400" kern="1000" spc="-30" dirty="0" err="1">
                          <a:effectLst/>
                          <a:latin typeface="Glacial Indifference" panose="020B0604020202020204" charset="0"/>
                        </a:rPr>
                        <a:t>ekstruusiopuristus</a:t>
                      </a:r>
                      <a:r>
                        <a:rPr lang="en-GB" sz="1400" kern="1000" spc="-30" dirty="0">
                          <a:effectLst/>
                          <a:latin typeface="Glacial Indifference" panose="020B0604020202020204" charset="0"/>
                        </a:rPr>
                        <a:t>)</a:t>
                      </a:r>
                      <a:endParaRPr lang="lv-LV" sz="1400" kern="1000" dirty="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dirty="0">
                          <a:effectLst/>
                          <a:latin typeface="Glacial Indifference" panose="020B0604020202020204" charset="0"/>
                        </a:rPr>
                        <a:t>9±4</a:t>
                      </a:r>
                      <a:endParaRPr lang="lv-LV" sz="1400" kern="1000" dirty="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6195">
                <a:tc>
                  <a:txBody>
                    <a:bodyPr/>
                    <a:lstStyle/>
                    <a:p>
                      <a:pPr algn="just">
                        <a:spcAft>
                          <a:spcPts val="0"/>
                        </a:spcAft>
                      </a:pPr>
                      <a:r>
                        <a:rPr lang="en-GB" sz="1400" kern="1000" spc="-30">
                          <a:effectLst/>
                          <a:latin typeface="Glacial Indifference" panose="020B0604020202020204" charset="0"/>
                        </a:rPr>
                        <a:t>HDF</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dirty="0">
                          <a:effectLst/>
                          <a:latin typeface="Glacial Indifference" panose="020B0604020202020204" charset="0"/>
                        </a:rPr>
                        <a:t>5±3</a:t>
                      </a:r>
                      <a:endParaRPr lang="lv-LV" sz="1400" kern="1000" dirty="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45720">
                <a:tc>
                  <a:txBody>
                    <a:bodyPr/>
                    <a:lstStyle/>
                    <a:p>
                      <a:pPr algn="just">
                        <a:spcAft>
                          <a:spcPts val="0"/>
                        </a:spcAft>
                      </a:pPr>
                      <a:r>
                        <a:rPr lang="en-GB" sz="1400" kern="1000" spc="-30">
                          <a:effectLst/>
                          <a:latin typeface="Glacial Indifference" panose="020B0604020202020204" charset="0"/>
                        </a:rPr>
                        <a:t>MDF</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dirty="0">
                          <a:effectLst/>
                          <a:latin typeface="Glacial Indifference" panose="020B0604020202020204" charset="0"/>
                        </a:rPr>
                        <a:t>9±4</a:t>
                      </a:r>
                      <a:endParaRPr lang="lv-LV" sz="1400" kern="1000" dirty="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17" name="Rectangle 5"/>
          <p:cNvSpPr>
            <a:spLocks noChangeArrowheads="1"/>
          </p:cNvSpPr>
          <p:nvPr/>
        </p:nvSpPr>
        <p:spPr bwMode="auto">
          <a:xfrm>
            <a:off x="11142151" y="2583251"/>
            <a:ext cx="534772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lv-LV" sz="1400" b="1" i="0" u="none" strike="noStrike" cap="none" normalizeH="0" baseline="0" dirty="0" err="1">
                <a:ln>
                  <a:noFill/>
                </a:ln>
                <a:solidFill>
                  <a:srgbClr val="456A2C"/>
                </a:solidFill>
                <a:effectLst/>
                <a:latin typeface="Glacial Indifference" panose="020B0604020202020204" charset="0"/>
                <a:ea typeface="Times New Roman" panose="02020603050405020304" pitchFamily="18" charset="0"/>
                <a:cs typeface="Arial" panose="020B0604020202020204" pitchFamily="34" charset="0"/>
              </a:rPr>
              <a:t>Liimattujen</a:t>
            </a:r>
            <a:r>
              <a:rPr kumimoji="0" lang="en-US" altLang="lv-LV" sz="1400" b="1" i="0" u="none" strike="noStrike" cap="none" normalizeH="0" baseline="0" dirty="0">
                <a:ln>
                  <a:noFill/>
                </a:ln>
                <a:solidFill>
                  <a:srgbClr val="456A2C"/>
                </a:solidFill>
                <a:effectLst/>
                <a:latin typeface="Glacial Indifference" panose="020B0604020202020204" charset="0"/>
                <a:ea typeface="Times New Roman" panose="02020603050405020304" pitchFamily="18" charset="0"/>
                <a:cs typeface="Arial" panose="020B0604020202020204" pitchFamily="34" charset="0"/>
              </a:rPr>
              <a:t> </a:t>
            </a:r>
            <a:r>
              <a:rPr kumimoji="0" lang="en-US" altLang="lv-LV" sz="1400" b="1" i="0" u="none" strike="noStrike" cap="none" normalizeH="0" baseline="0" dirty="0" err="1">
                <a:ln>
                  <a:noFill/>
                </a:ln>
                <a:solidFill>
                  <a:srgbClr val="456A2C"/>
                </a:solidFill>
                <a:effectLst/>
                <a:latin typeface="Glacial Indifference" panose="020B0604020202020204" charset="0"/>
                <a:ea typeface="Times New Roman" panose="02020603050405020304" pitchFamily="18" charset="0"/>
                <a:cs typeface="Arial" panose="020B0604020202020204" pitchFamily="34" charset="0"/>
              </a:rPr>
              <a:t>puumateriaalien</a:t>
            </a:r>
            <a:r>
              <a:rPr kumimoji="0" lang="en-US" altLang="lv-LV" sz="1400" b="1" i="0" u="none" strike="noStrike" cap="none" normalizeH="0" baseline="0" dirty="0">
                <a:ln>
                  <a:noFill/>
                </a:ln>
                <a:solidFill>
                  <a:srgbClr val="456A2C"/>
                </a:solidFill>
                <a:effectLst/>
                <a:latin typeface="Glacial Indifference" panose="020B0604020202020204" charset="0"/>
                <a:ea typeface="Times New Roman" panose="02020603050405020304" pitchFamily="18" charset="0"/>
                <a:cs typeface="Arial" panose="020B0604020202020204" pitchFamily="34" charset="0"/>
              </a:rPr>
              <a:t> </a:t>
            </a:r>
            <a:r>
              <a:rPr kumimoji="0" lang="en-US" altLang="lv-LV" sz="1400" b="1" i="0" u="none" strike="noStrike" cap="none" normalizeH="0" baseline="0" dirty="0" err="1">
                <a:ln>
                  <a:noFill/>
                </a:ln>
                <a:solidFill>
                  <a:srgbClr val="456A2C"/>
                </a:solidFill>
                <a:effectLst/>
                <a:latin typeface="Glacial Indifference" panose="020B0604020202020204" charset="0"/>
                <a:ea typeface="Times New Roman" panose="02020603050405020304" pitchFamily="18" charset="0"/>
                <a:cs typeface="Arial" panose="020B0604020202020204" pitchFamily="34" charset="0"/>
              </a:rPr>
              <a:t>kosteussisältö</a:t>
            </a:r>
            <a:r>
              <a:rPr kumimoji="0" lang="en-US" altLang="lv-LV" sz="1400" b="1" i="0" u="none" strike="noStrike" cap="none" normalizeH="0" baseline="0" dirty="0">
                <a:ln>
                  <a:noFill/>
                </a:ln>
                <a:solidFill>
                  <a:srgbClr val="456A2C"/>
                </a:solidFill>
                <a:effectLst/>
                <a:latin typeface="Glacial Indifference" panose="020B0604020202020204" charset="0"/>
                <a:ea typeface="Times New Roman" panose="02020603050405020304" pitchFamily="18" charset="0"/>
                <a:cs typeface="Arial" panose="020B0604020202020204" pitchFamily="34" charset="0"/>
              </a:rPr>
              <a: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lv-LV" sz="1400" b="1" i="0" u="none" strike="noStrike" cap="none" normalizeH="0" baseline="0" dirty="0">
                <a:ln>
                  <a:noFill/>
                </a:ln>
                <a:solidFill>
                  <a:srgbClr val="456A2C"/>
                </a:solidFill>
                <a:effectLst/>
                <a:latin typeface="Glacial Indifference" panose="020B0604020202020204" charset="0"/>
                <a:ea typeface="Times New Roman" panose="02020603050405020304" pitchFamily="18" charset="0"/>
                <a:cs typeface="Arial" panose="020B0604020202020204" pitchFamily="34" charset="0"/>
              </a:rPr>
              <a:t>(</a:t>
            </a:r>
            <a:r>
              <a:rPr kumimoji="0" lang="en-US" altLang="lv-LV" sz="1400" b="1" i="0" u="none" strike="noStrike" cap="none" normalizeH="0" baseline="0" dirty="0" err="1">
                <a:ln>
                  <a:noFill/>
                </a:ln>
                <a:solidFill>
                  <a:srgbClr val="456A2C"/>
                </a:solidFill>
                <a:effectLst/>
                <a:latin typeface="Glacial Indifference" panose="020B0604020202020204" charset="0"/>
                <a:ea typeface="Times New Roman" panose="02020603050405020304" pitchFamily="18" charset="0"/>
                <a:cs typeface="Arial" panose="020B0604020202020204" pitchFamily="34" charset="0"/>
              </a:rPr>
              <a:t>lämpötila</a:t>
            </a:r>
            <a:r>
              <a:rPr kumimoji="0" lang="en-US" altLang="lv-LV" sz="1400" b="1" i="0" u="none" strike="noStrike" cap="none" normalizeH="0" baseline="0" dirty="0">
                <a:ln>
                  <a:noFill/>
                </a:ln>
                <a:solidFill>
                  <a:srgbClr val="456A2C"/>
                </a:solidFill>
                <a:effectLst/>
                <a:latin typeface="Glacial Indifference" panose="020B0604020202020204" charset="0"/>
                <a:ea typeface="Times New Roman" panose="02020603050405020304" pitchFamily="18" charset="0"/>
                <a:cs typeface="Arial" panose="020B0604020202020204" pitchFamily="34" charset="0"/>
              </a:rPr>
              <a:t> 20°C ja </a:t>
            </a:r>
            <a:r>
              <a:rPr kumimoji="0" lang="en-US" altLang="lv-LV" sz="1400" b="1" i="0" u="none" strike="noStrike" cap="none" normalizeH="0" baseline="0" dirty="0" err="1">
                <a:ln>
                  <a:noFill/>
                </a:ln>
                <a:solidFill>
                  <a:srgbClr val="456A2C"/>
                </a:solidFill>
                <a:effectLst/>
                <a:latin typeface="Glacial Indifference" panose="020B0604020202020204" charset="0"/>
                <a:ea typeface="Times New Roman" panose="02020603050405020304" pitchFamily="18" charset="0"/>
                <a:cs typeface="Arial" panose="020B0604020202020204" pitchFamily="34" charset="0"/>
              </a:rPr>
              <a:t>suhteellinen</a:t>
            </a:r>
            <a:r>
              <a:rPr kumimoji="0" lang="en-US" altLang="lv-LV" sz="1400" b="1" i="0" u="none" strike="noStrike" cap="none" normalizeH="0" baseline="0" dirty="0">
                <a:ln>
                  <a:noFill/>
                </a:ln>
                <a:solidFill>
                  <a:srgbClr val="456A2C"/>
                </a:solidFill>
                <a:effectLst/>
                <a:latin typeface="Glacial Indifference" panose="020B0604020202020204" charset="0"/>
                <a:ea typeface="Times New Roman" panose="02020603050405020304" pitchFamily="18" charset="0"/>
                <a:cs typeface="Arial" panose="020B0604020202020204" pitchFamily="34" charset="0"/>
              </a:rPr>
              <a:t> </a:t>
            </a:r>
            <a:r>
              <a:rPr kumimoji="0" lang="en-US" altLang="lv-LV" sz="1400" b="1" i="0" u="none" strike="noStrike" cap="none" normalizeH="0" baseline="0" dirty="0" err="1">
                <a:ln>
                  <a:noFill/>
                </a:ln>
                <a:solidFill>
                  <a:srgbClr val="456A2C"/>
                </a:solidFill>
                <a:effectLst/>
                <a:latin typeface="Glacial Indifference" panose="020B0604020202020204" charset="0"/>
                <a:ea typeface="Times New Roman" panose="02020603050405020304" pitchFamily="18" charset="0"/>
                <a:cs typeface="Arial" panose="020B0604020202020204" pitchFamily="34" charset="0"/>
              </a:rPr>
              <a:t>kosteus</a:t>
            </a:r>
            <a:r>
              <a:rPr kumimoji="0" lang="en-US" altLang="lv-LV" sz="1400" b="1" i="0" u="none" strike="noStrike" cap="none" normalizeH="0" baseline="0" dirty="0">
                <a:ln>
                  <a:noFill/>
                </a:ln>
                <a:solidFill>
                  <a:srgbClr val="456A2C"/>
                </a:solidFill>
                <a:effectLst/>
                <a:latin typeface="Glacial Indifference" panose="020B0604020202020204" charset="0"/>
                <a:ea typeface="Times New Roman" panose="02020603050405020304" pitchFamily="18" charset="0"/>
                <a:cs typeface="Arial" panose="020B0604020202020204" pitchFamily="34" charset="0"/>
              </a:rPr>
              <a:t> 65%)</a:t>
            </a:r>
            <a:endParaRPr kumimoji="0" lang="en-US" altLang="lv-LV" sz="1400" b="0" i="0" u="none" strike="noStrike" cap="none" normalizeH="0" baseline="0" dirty="0">
              <a:ln>
                <a:noFill/>
              </a:ln>
              <a:solidFill>
                <a:srgbClr val="456A2C"/>
              </a:solidFill>
              <a:effectLst/>
              <a:latin typeface="Glacial Indifference" panose="020B0604020202020204" charset="0"/>
              <a:sym typeface="Symbol" panose="05050102010706020507" pitchFamily="18" charset="2"/>
            </a:endParaRPr>
          </a:p>
        </p:txBody>
      </p:sp>
      <p:sp>
        <p:nvSpPr>
          <p:cNvPr id="23" name="Rectangle 22"/>
          <p:cNvSpPr/>
          <p:nvPr/>
        </p:nvSpPr>
        <p:spPr>
          <a:xfrm>
            <a:off x="9525000" y="32440"/>
            <a:ext cx="1403269" cy="369332"/>
          </a:xfrm>
          <a:prstGeom prst="rect">
            <a:avLst/>
          </a:prstGeom>
        </p:spPr>
        <p:txBody>
          <a:bodyPr wrap="none">
            <a:spAutoFit/>
          </a:bodyPr>
          <a:lstStyle/>
          <a:p>
            <a:r>
              <a:rPr lang="en-US" b="1" kern="1000" spc="-30" dirty="0" err="1">
                <a:solidFill>
                  <a:srgbClr val="456A2C"/>
                </a:solidFill>
                <a:latin typeface="Glacial Indifference" panose="020B0604020202020204" charset="0"/>
                <a:ea typeface="Calibri" panose="020F0502020204030204" pitchFamily="34" charset="0"/>
                <a:cs typeface="Arial" panose="020B0604020202020204" pitchFamily="34" charset="0"/>
              </a:rPr>
              <a:t>Puukuitulevy</a:t>
            </a:r>
            <a:endParaRPr lang="en-US" dirty="0">
              <a:solidFill>
                <a:srgbClr val="456A2C"/>
              </a:solidFill>
              <a:latin typeface="Glacial Indifference" panose="020B0604020202020204" charset="0"/>
            </a:endParaRPr>
          </a:p>
        </p:txBody>
      </p:sp>
      <p:sp>
        <p:nvSpPr>
          <p:cNvPr id="24" name="Rectangle 23"/>
          <p:cNvSpPr/>
          <p:nvPr/>
        </p:nvSpPr>
        <p:spPr>
          <a:xfrm>
            <a:off x="9529258" y="2140867"/>
            <a:ext cx="3807453" cy="369332"/>
          </a:xfrm>
          <a:prstGeom prst="rect">
            <a:avLst/>
          </a:prstGeom>
        </p:spPr>
        <p:txBody>
          <a:bodyPr wrap="none">
            <a:spAutoFit/>
          </a:bodyPr>
          <a:lstStyle/>
          <a:p>
            <a:r>
              <a:rPr lang="en-US" b="1" kern="1000" spc="-30" dirty="0" err="1">
                <a:solidFill>
                  <a:srgbClr val="456A2C"/>
                </a:solidFill>
                <a:latin typeface="Glacial Indifference" panose="020B0604020202020204" charset="0"/>
                <a:ea typeface="Calibri" panose="020F0502020204030204" pitchFamily="34" charset="0"/>
                <a:cs typeface="Arial" panose="020B0604020202020204" pitchFamily="34" charset="0"/>
              </a:rPr>
              <a:t>Puupohjaisten</a:t>
            </a:r>
            <a:r>
              <a:rPr lang="en-US" b="1" kern="1000" spc="-30" dirty="0">
                <a:solidFill>
                  <a:srgbClr val="456A2C"/>
                </a:solidFill>
                <a:latin typeface="Glacial Indifference" panose="020B0604020202020204" charset="0"/>
                <a:ea typeface="Calibri" panose="020F0502020204030204" pitchFamily="34" charset="0"/>
                <a:cs typeface="Arial" panose="020B0604020202020204" pitchFamily="34" charset="0"/>
              </a:rPr>
              <a:t> </a:t>
            </a:r>
            <a:r>
              <a:rPr lang="en-US" b="1" kern="1000" spc="-30" dirty="0" err="1">
                <a:solidFill>
                  <a:srgbClr val="456A2C"/>
                </a:solidFill>
                <a:latin typeface="Glacial Indifference" panose="020B0604020202020204" charset="0"/>
                <a:ea typeface="Calibri" panose="020F0502020204030204" pitchFamily="34" charset="0"/>
                <a:cs typeface="Arial" panose="020B0604020202020204" pitchFamily="34" charset="0"/>
              </a:rPr>
              <a:t>levyjen</a:t>
            </a:r>
            <a:r>
              <a:rPr lang="en-US" b="1" kern="1000" spc="-30" dirty="0">
                <a:solidFill>
                  <a:srgbClr val="456A2C"/>
                </a:solidFill>
                <a:latin typeface="Glacial Indifference" panose="020B0604020202020204" charset="0"/>
                <a:ea typeface="Calibri" panose="020F0502020204030204" pitchFamily="34" charset="0"/>
                <a:cs typeface="Arial" panose="020B0604020202020204" pitchFamily="34" charset="0"/>
              </a:rPr>
              <a:t> </a:t>
            </a:r>
            <a:r>
              <a:rPr lang="en-US" b="1" kern="1000" spc="-30" dirty="0" err="1">
                <a:solidFill>
                  <a:srgbClr val="456A2C"/>
                </a:solidFill>
                <a:latin typeface="Glacial Indifference" panose="020B0604020202020204" charset="0"/>
                <a:ea typeface="Calibri" panose="020F0502020204030204" pitchFamily="34" charset="0"/>
                <a:cs typeface="Arial" panose="020B0604020202020204" pitchFamily="34" charset="0"/>
              </a:rPr>
              <a:t>ominaisuuksia</a:t>
            </a:r>
            <a:endParaRPr lang="en-US" dirty="0">
              <a:solidFill>
                <a:srgbClr val="456A2C"/>
              </a:solidFill>
              <a:latin typeface="Glacial Indifference" panose="020B0604020202020204" charset="0"/>
            </a:endParaRPr>
          </a:p>
        </p:txBody>
      </p:sp>
      <p:graphicFrame>
        <p:nvGraphicFramePr>
          <p:cNvPr id="25" name="Table 24"/>
          <p:cNvGraphicFramePr>
            <a:graphicFrameLocks noGrp="1"/>
          </p:cNvGraphicFramePr>
          <p:nvPr>
            <p:extLst>
              <p:ext uri="{D42A27DB-BD31-4B8C-83A1-F6EECF244321}">
                <p14:modId xmlns:p14="http://schemas.microsoft.com/office/powerpoint/2010/main" val="2856246542"/>
              </p:ext>
            </p:extLst>
          </p:nvPr>
        </p:nvGraphicFramePr>
        <p:xfrm>
          <a:off x="9525000" y="4975860"/>
          <a:ext cx="8610597" cy="3413760"/>
        </p:xfrm>
        <a:graphic>
          <a:graphicData uri="http://schemas.openxmlformats.org/drawingml/2006/table">
            <a:tbl>
              <a:tblPr>
                <a:tableStyleId>{F5AB1C69-6EDB-4FF4-983F-18BD219EF322}</a:tableStyleId>
              </a:tblPr>
              <a:tblGrid>
                <a:gridCol w="1161294">
                  <a:extLst>
                    <a:ext uri="{9D8B030D-6E8A-4147-A177-3AD203B41FA5}">
                      <a16:colId xmlns:a16="http://schemas.microsoft.com/office/drawing/2014/main" val="20000"/>
                    </a:ext>
                  </a:extLst>
                </a:gridCol>
                <a:gridCol w="954655">
                  <a:extLst>
                    <a:ext uri="{9D8B030D-6E8A-4147-A177-3AD203B41FA5}">
                      <a16:colId xmlns:a16="http://schemas.microsoft.com/office/drawing/2014/main" val="20001"/>
                    </a:ext>
                  </a:extLst>
                </a:gridCol>
                <a:gridCol w="795703">
                  <a:extLst>
                    <a:ext uri="{9D8B030D-6E8A-4147-A177-3AD203B41FA5}">
                      <a16:colId xmlns:a16="http://schemas.microsoft.com/office/drawing/2014/main" val="20002"/>
                    </a:ext>
                  </a:extLst>
                </a:gridCol>
                <a:gridCol w="1193086">
                  <a:extLst>
                    <a:ext uri="{9D8B030D-6E8A-4147-A177-3AD203B41FA5}">
                      <a16:colId xmlns:a16="http://schemas.microsoft.com/office/drawing/2014/main" val="20003"/>
                    </a:ext>
                  </a:extLst>
                </a:gridCol>
                <a:gridCol w="794766">
                  <a:extLst>
                    <a:ext uri="{9D8B030D-6E8A-4147-A177-3AD203B41FA5}">
                      <a16:colId xmlns:a16="http://schemas.microsoft.com/office/drawing/2014/main" val="20004"/>
                    </a:ext>
                  </a:extLst>
                </a:gridCol>
                <a:gridCol w="927539">
                  <a:extLst>
                    <a:ext uri="{9D8B030D-6E8A-4147-A177-3AD203B41FA5}">
                      <a16:colId xmlns:a16="http://schemas.microsoft.com/office/drawing/2014/main" val="20005"/>
                    </a:ext>
                  </a:extLst>
                </a:gridCol>
                <a:gridCol w="928474">
                  <a:extLst>
                    <a:ext uri="{9D8B030D-6E8A-4147-A177-3AD203B41FA5}">
                      <a16:colId xmlns:a16="http://schemas.microsoft.com/office/drawing/2014/main" val="20006"/>
                    </a:ext>
                  </a:extLst>
                </a:gridCol>
                <a:gridCol w="661994">
                  <a:extLst>
                    <a:ext uri="{9D8B030D-6E8A-4147-A177-3AD203B41FA5}">
                      <a16:colId xmlns:a16="http://schemas.microsoft.com/office/drawing/2014/main" val="20007"/>
                    </a:ext>
                  </a:extLst>
                </a:gridCol>
                <a:gridCol w="1193086">
                  <a:extLst>
                    <a:ext uri="{9D8B030D-6E8A-4147-A177-3AD203B41FA5}">
                      <a16:colId xmlns:a16="http://schemas.microsoft.com/office/drawing/2014/main" val="20008"/>
                    </a:ext>
                  </a:extLst>
                </a:gridCol>
              </a:tblGrid>
              <a:tr h="0">
                <a:tc>
                  <a:txBody>
                    <a:bodyPr/>
                    <a:lstStyle/>
                    <a:p>
                      <a:pPr algn="ctr">
                        <a:spcAft>
                          <a:spcPts val="0"/>
                        </a:spcAft>
                      </a:pPr>
                      <a:r>
                        <a:rPr lang="en-GB" sz="1400" kern="1000" spc="-30" dirty="0" err="1">
                          <a:effectLst/>
                          <a:latin typeface="Glacial Indifference" panose="020B0604020202020204" charset="0"/>
                        </a:rPr>
                        <a:t>Ominaisuus</a:t>
                      </a:r>
                      <a:endParaRPr lang="lv-LV" sz="1400" kern="1000" dirty="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dirty="0" err="1">
                          <a:effectLst/>
                          <a:latin typeface="Glacial Indifference" panose="020B0604020202020204" charset="0"/>
                        </a:rPr>
                        <a:t>Kiinteä</a:t>
                      </a:r>
                      <a:r>
                        <a:rPr lang="en-GB" sz="1400" kern="1000" spc="-30" dirty="0">
                          <a:effectLst/>
                          <a:latin typeface="Glacial Indifference" panose="020B0604020202020204" charset="0"/>
                        </a:rPr>
                        <a:t> </a:t>
                      </a:r>
                      <a:r>
                        <a:rPr lang="en-GB" sz="1400" kern="1000" spc="-30" dirty="0" err="1">
                          <a:effectLst/>
                          <a:latin typeface="Glacial Indifference" panose="020B0604020202020204" charset="0"/>
                        </a:rPr>
                        <a:t>puu</a:t>
                      </a:r>
                      <a:endParaRPr lang="lv-LV" sz="1400" kern="1000" dirty="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dirty="0" err="1">
                          <a:effectLst/>
                          <a:latin typeface="Glacial Indifference" panose="020B0604020202020204" charset="0"/>
                        </a:rPr>
                        <a:t>Vaneri</a:t>
                      </a:r>
                      <a:endParaRPr lang="lv-LV" sz="1400" kern="1000" dirty="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dirty="0">
                          <a:effectLst/>
                          <a:latin typeface="Glacial Indifference" panose="020B0604020202020204" charset="0"/>
                        </a:rPr>
                        <a:t>LVL</a:t>
                      </a:r>
                      <a:endParaRPr lang="lv-LV" sz="1400" kern="1000" dirty="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dirty="0">
                          <a:effectLst/>
                          <a:latin typeface="Glacial Indifference" panose="020B0604020202020204" charset="0"/>
                        </a:rPr>
                        <a:t>OSB</a:t>
                      </a:r>
                      <a:endParaRPr lang="lv-LV" sz="1400" kern="1000" dirty="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dirty="0" err="1">
                          <a:effectLst/>
                          <a:latin typeface="Glacial Indifference" panose="020B0604020202020204" charset="0"/>
                        </a:rPr>
                        <a:t>Lastulevy</a:t>
                      </a:r>
                      <a:endParaRPr lang="lv-LV" sz="1400" kern="1000" dirty="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a:effectLst/>
                          <a:latin typeface="Glacial Indifference" panose="020B0604020202020204" charset="0"/>
                        </a:rPr>
                        <a:t>MDF</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a:effectLst/>
                          <a:latin typeface="Glacial Indifference" panose="020B0604020202020204" charset="0"/>
                        </a:rPr>
                        <a:t>LSL</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a:effectLst/>
                          <a:latin typeface="Glacial Indifference" panose="020B0604020202020204" charset="0"/>
                        </a:rPr>
                        <a:t>PSL</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gn="just">
                        <a:spcAft>
                          <a:spcPts val="0"/>
                        </a:spcAft>
                      </a:pPr>
                      <a:r>
                        <a:rPr lang="en-GB" sz="1400" kern="1000" spc="-30" dirty="0" err="1">
                          <a:effectLst/>
                          <a:latin typeface="Glacial Indifference" panose="020B0604020202020204" charset="0"/>
                        </a:rPr>
                        <a:t>Tiheys</a:t>
                      </a:r>
                      <a:r>
                        <a:rPr lang="en-GB" sz="1400" kern="1000" spc="-30" dirty="0">
                          <a:effectLst/>
                          <a:latin typeface="Glacial Indifference" panose="020B0604020202020204" charset="0"/>
                        </a:rPr>
                        <a:t>, </a:t>
                      </a:r>
                      <a:endParaRPr lang="lv-LV" sz="1400" kern="1000" dirty="0">
                        <a:effectLst/>
                        <a:latin typeface="Glacial Indifference" panose="020B0604020202020204" charset="0"/>
                      </a:endParaRPr>
                    </a:p>
                    <a:p>
                      <a:pPr algn="just">
                        <a:spcAft>
                          <a:spcPts val="0"/>
                        </a:spcAft>
                      </a:pPr>
                      <a:r>
                        <a:rPr lang="en-GB" sz="1400" kern="1000" spc="-30" dirty="0">
                          <a:effectLst/>
                          <a:latin typeface="Glacial Indifference" panose="020B0604020202020204" charset="0"/>
                        </a:rPr>
                        <a:t>kg m</a:t>
                      </a:r>
                      <a:r>
                        <a:rPr lang="en-GB" sz="1400" kern="1000" spc="-30" baseline="30000" dirty="0">
                          <a:effectLst/>
                          <a:latin typeface="Glacial Indifference" panose="020B0604020202020204" charset="0"/>
                        </a:rPr>
                        <a:t>-3</a:t>
                      </a:r>
                      <a:endParaRPr lang="lv-LV" sz="1400" kern="1000" dirty="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a:effectLst/>
                          <a:latin typeface="Glacial Indifference" panose="020B0604020202020204" charset="0"/>
                        </a:rPr>
                        <a:t>450</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a:effectLst/>
                          <a:latin typeface="Glacial Indifference" panose="020B0604020202020204" charset="0"/>
                        </a:rPr>
                        <a:t>500-600</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a:effectLst/>
                          <a:latin typeface="Glacial Indifference" panose="020B0604020202020204" charset="0"/>
                        </a:rPr>
                        <a:t>660-700</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a:effectLst/>
                          <a:latin typeface="Glacial Indifference" panose="020B0604020202020204" charset="0"/>
                        </a:rPr>
                        <a:t>660-700</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a:effectLst/>
                          <a:latin typeface="Glacial Indifference" panose="020B0604020202020204" charset="0"/>
                        </a:rPr>
                        <a:t>680-700</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a:effectLst/>
                          <a:latin typeface="Glacial Indifference" panose="020B0604020202020204" charset="0"/>
                        </a:rPr>
                        <a:t>760-790</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a:effectLst/>
                          <a:latin typeface="Glacial Indifference" panose="020B0604020202020204" charset="0"/>
                        </a:rPr>
                        <a:t>650</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a:effectLst/>
                          <a:latin typeface="Glacial Indifference" panose="020B0604020202020204" charset="0"/>
                        </a:rPr>
                        <a:t>660</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algn="just">
                        <a:spcAft>
                          <a:spcPts val="0"/>
                        </a:spcAft>
                      </a:pPr>
                      <a:r>
                        <a:rPr lang="en-GB" sz="1400" kern="1000" spc="-30" dirty="0" err="1">
                          <a:effectLst/>
                          <a:latin typeface="Glacial Indifference" panose="020B0604020202020204" charset="0"/>
                        </a:rPr>
                        <a:t>Kimmoisuus</a:t>
                      </a:r>
                      <a:r>
                        <a:rPr lang="en-GB" sz="1400" kern="1000" spc="-30" dirty="0">
                          <a:effectLst/>
                          <a:latin typeface="Glacial Indifference" panose="020B0604020202020204" charset="0"/>
                        </a:rPr>
                        <a:t>,</a:t>
                      </a:r>
                      <a:endParaRPr lang="lv-LV" sz="1400" kern="1000" dirty="0">
                        <a:effectLst/>
                        <a:latin typeface="Glacial Indifference" panose="020B0604020202020204" charset="0"/>
                      </a:endParaRPr>
                    </a:p>
                    <a:p>
                      <a:pPr algn="just">
                        <a:spcAft>
                          <a:spcPts val="0"/>
                        </a:spcAft>
                      </a:pPr>
                      <a:r>
                        <a:rPr lang="en-GB" sz="1400" kern="1000" spc="-30" dirty="0">
                          <a:effectLst/>
                          <a:latin typeface="Glacial Indifference" panose="020B0604020202020204" charset="0"/>
                        </a:rPr>
                        <a:t>N mm </a:t>
                      </a:r>
                      <a:r>
                        <a:rPr lang="en-GB" sz="1400" kern="1000" spc="-30" baseline="30000" dirty="0">
                          <a:effectLst/>
                          <a:latin typeface="Glacial Indifference" panose="020B0604020202020204" charset="0"/>
                        </a:rPr>
                        <a:t>-2</a:t>
                      </a:r>
                      <a:endParaRPr lang="lv-LV" sz="1400" kern="1000" dirty="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a:effectLst/>
                          <a:latin typeface="Glacial Indifference" panose="020B0604020202020204" charset="0"/>
                        </a:rPr>
                        <a:t>-</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dirty="0">
                          <a:effectLst/>
                          <a:latin typeface="Glacial Indifference" panose="020B0604020202020204" charset="0"/>
                        </a:rPr>
                        <a:t>-</a:t>
                      </a:r>
                      <a:endParaRPr lang="lv-LV" sz="1400" kern="1000" dirty="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a:effectLst/>
                          <a:latin typeface="Glacial Indifference" panose="020B0604020202020204" charset="0"/>
                        </a:rPr>
                        <a:t>-</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a:effectLst/>
                          <a:latin typeface="Glacial Indifference" panose="020B0604020202020204" charset="0"/>
                        </a:rPr>
                        <a:t>-</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a:effectLst/>
                          <a:latin typeface="Glacial Indifference" panose="020B0604020202020204" charset="0"/>
                        </a:rPr>
                        <a:t>2600-3200</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a:effectLst/>
                          <a:latin typeface="Glacial Indifference" panose="020B0604020202020204" charset="0"/>
                        </a:rPr>
                        <a:t>4000-4500</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a:effectLst/>
                          <a:latin typeface="Glacial Indifference" panose="020B0604020202020204" charset="0"/>
                        </a:rPr>
                        <a:t>12000</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a:effectLst/>
                          <a:latin typeface="Glacial Indifference" panose="020B0604020202020204" charset="0"/>
                        </a:rPr>
                        <a:t>14000-15500</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algn="just">
                        <a:spcAft>
                          <a:spcPts val="0"/>
                        </a:spcAft>
                      </a:pPr>
                      <a:r>
                        <a:rPr lang="en-GB" sz="1400" kern="1000" spc="-30" dirty="0" err="1">
                          <a:effectLst/>
                          <a:latin typeface="Glacial Indifference" panose="020B0604020202020204" charset="0"/>
                          <a:ea typeface="Calibri" panose="020F0502020204030204" pitchFamily="34" charset="0"/>
                          <a:cs typeface="Angsana New" panose="02020603050405020304" pitchFamily="18" charset="-34"/>
                        </a:rPr>
                        <a:t>Rinnakkainen</a:t>
                      </a:r>
                      <a:endParaRPr lang="lv-LV" sz="1400" kern="1000" dirty="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a:effectLst/>
                          <a:latin typeface="Glacial Indifference" panose="020B0604020202020204" charset="0"/>
                        </a:rPr>
                        <a:t>5000-7000</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a:effectLst/>
                          <a:latin typeface="Glacial Indifference" panose="020B0604020202020204" charset="0"/>
                        </a:rPr>
                        <a:t>12000</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a:effectLst/>
                          <a:latin typeface="Glacial Indifference" panose="020B0604020202020204" charset="0"/>
                        </a:rPr>
                        <a:t>13000-16000</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a:effectLst/>
                          <a:latin typeface="Glacial Indifference" panose="020B0604020202020204" charset="0"/>
                        </a:rPr>
                        <a:t>7000</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a:effectLst/>
                          <a:latin typeface="Glacial Indifference" panose="020B0604020202020204" charset="0"/>
                        </a:rPr>
                        <a:t>-</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a:effectLst/>
                          <a:latin typeface="Glacial Indifference" panose="020B0604020202020204" charset="0"/>
                        </a:rPr>
                        <a:t>-</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a:effectLst/>
                          <a:latin typeface="Glacial Indifference" panose="020B0604020202020204" charset="0"/>
                        </a:rPr>
                        <a:t>-</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a:effectLst/>
                          <a:latin typeface="Glacial Indifference" panose="020B0604020202020204" charset="0"/>
                        </a:rPr>
                        <a:t>-</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0">
                <a:tc>
                  <a:txBody>
                    <a:bodyPr/>
                    <a:lstStyle/>
                    <a:p>
                      <a:pPr algn="just">
                        <a:spcAft>
                          <a:spcPts val="0"/>
                        </a:spcAft>
                      </a:pPr>
                      <a:r>
                        <a:rPr lang="en-GB" sz="1400" kern="1000" spc="-30" dirty="0" err="1">
                          <a:effectLst/>
                          <a:latin typeface="Glacial Indifference" panose="020B0604020202020204" charset="0"/>
                          <a:ea typeface="Calibri" panose="020F0502020204030204" pitchFamily="34" charset="0"/>
                          <a:cs typeface="Angsana New" panose="02020603050405020304" pitchFamily="18" charset="-34"/>
                        </a:rPr>
                        <a:t>Kohtisuora</a:t>
                      </a:r>
                      <a:endParaRPr lang="lv-LV" sz="1400" kern="1000" dirty="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a:effectLst/>
                          <a:latin typeface="Glacial Indifference" panose="020B0604020202020204" charset="0"/>
                        </a:rPr>
                        <a:t>1000-3000</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a:effectLst/>
                          <a:latin typeface="Glacial Indifference" panose="020B0604020202020204" charset="0"/>
                        </a:rPr>
                        <a:t>7000</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a:effectLst/>
                          <a:latin typeface="Glacial Indifference" panose="020B0604020202020204" charset="0"/>
                        </a:rPr>
                        <a:t>-</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a:effectLst/>
                          <a:latin typeface="Glacial Indifference" panose="020B0604020202020204" charset="0"/>
                        </a:rPr>
                        <a:t>1850</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a:effectLst/>
                          <a:latin typeface="Glacial Indifference" panose="020B0604020202020204" charset="0"/>
                        </a:rPr>
                        <a:t>-</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a:effectLst/>
                          <a:latin typeface="Glacial Indifference" panose="020B0604020202020204" charset="0"/>
                        </a:rPr>
                        <a:t>-</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a:effectLst/>
                          <a:latin typeface="Glacial Indifference" panose="020B0604020202020204" charset="0"/>
                        </a:rPr>
                        <a:t>-</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a:effectLst/>
                          <a:latin typeface="Glacial Indifference" panose="020B0604020202020204" charset="0"/>
                        </a:rPr>
                        <a:t>-</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0">
                <a:tc>
                  <a:txBody>
                    <a:bodyPr/>
                    <a:lstStyle/>
                    <a:p>
                      <a:pPr algn="just">
                        <a:spcAft>
                          <a:spcPts val="0"/>
                        </a:spcAft>
                      </a:pPr>
                      <a:r>
                        <a:rPr lang="en-GB" sz="1400" kern="1000" spc="-30" dirty="0" err="1">
                          <a:effectLst/>
                          <a:latin typeface="Glacial Indifference" panose="020B0604020202020204" charset="0"/>
                        </a:rPr>
                        <a:t>Taivutuslujuus</a:t>
                      </a:r>
                      <a:r>
                        <a:rPr lang="en-GB" sz="1400" kern="1000" spc="-30" dirty="0">
                          <a:effectLst/>
                          <a:latin typeface="Glacial Indifference" panose="020B0604020202020204" charset="0"/>
                        </a:rPr>
                        <a:t>,</a:t>
                      </a:r>
                      <a:endParaRPr lang="lv-LV" sz="1400" kern="1000" dirty="0">
                        <a:effectLst/>
                        <a:latin typeface="Glacial Indifference" panose="020B0604020202020204" charset="0"/>
                      </a:endParaRPr>
                    </a:p>
                    <a:p>
                      <a:pPr algn="just">
                        <a:spcAft>
                          <a:spcPts val="0"/>
                        </a:spcAft>
                      </a:pPr>
                      <a:r>
                        <a:rPr lang="en-GB" sz="1400" kern="1000" spc="-30" dirty="0">
                          <a:effectLst/>
                          <a:latin typeface="Glacial Indifference" panose="020B0604020202020204" charset="0"/>
                        </a:rPr>
                        <a:t>N mm </a:t>
                      </a:r>
                      <a:r>
                        <a:rPr lang="en-GB" sz="1400" kern="1000" spc="-30" baseline="30000" dirty="0">
                          <a:effectLst/>
                          <a:latin typeface="Glacial Indifference" panose="020B0604020202020204" charset="0"/>
                        </a:rPr>
                        <a:t>-2</a:t>
                      </a:r>
                      <a:endParaRPr lang="lv-LV" sz="1400" kern="1000" dirty="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a:effectLst/>
                          <a:latin typeface="Glacial Indifference" panose="020B0604020202020204" charset="0"/>
                        </a:rPr>
                        <a:t>-</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a:effectLst/>
                          <a:latin typeface="Glacial Indifference" panose="020B0604020202020204" charset="0"/>
                        </a:rPr>
                        <a:t>-</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a:effectLst/>
                          <a:latin typeface="Glacial Indifference" panose="020B0604020202020204" charset="0"/>
                        </a:rPr>
                        <a:t>-</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a:effectLst/>
                          <a:latin typeface="Glacial Indifference" panose="020B0604020202020204" charset="0"/>
                        </a:rPr>
                        <a:t>-</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a:effectLst/>
                          <a:latin typeface="Glacial Indifference" panose="020B0604020202020204" charset="0"/>
                        </a:rPr>
                        <a:t>20-22</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a:effectLst/>
                          <a:latin typeface="Glacial Indifference" panose="020B0604020202020204" charset="0"/>
                        </a:rPr>
                        <a:t>33-38</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a:effectLst/>
                          <a:latin typeface="Glacial Indifference" panose="020B0604020202020204" charset="0"/>
                        </a:rPr>
                        <a:t>-</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dirty="0">
                          <a:effectLst/>
                          <a:latin typeface="Glacial Indifference" panose="020B0604020202020204" charset="0"/>
                        </a:rPr>
                        <a:t>-</a:t>
                      </a:r>
                      <a:endParaRPr lang="lv-LV" sz="1400" kern="1000" dirty="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0">
                <a:tc>
                  <a:txBody>
                    <a:bodyPr/>
                    <a:lstStyle/>
                    <a:p>
                      <a:pPr algn="just">
                        <a:spcAft>
                          <a:spcPts val="0"/>
                        </a:spcAft>
                      </a:pPr>
                      <a:r>
                        <a:rPr lang="en-GB" sz="1400" kern="1000" spc="-30" dirty="0" err="1">
                          <a:effectLst/>
                          <a:latin typeface="Glacial Indifference" panose="020B0604020202020204" charset="0"/>
                          <a:ea typeface="Calibri" panose="020F0502020204030204" pitchFamily="34" charset="0"/>
                          <a:cs typeface="Angsana New" panose="02020603050405020304" pitchFamily="18" charset="-34"/>
                        </a:rPr>
                        <a:t>Rinnakkainen</a:t>
                      </a:r>
                      <a:endParaRPr lang="lv-LV" sz="1400" kern="1000" dirty="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a:effectLst/>
                          <a:latin typeface="Glacial Indifference" panose="020B0604020202020204" charset="0"/>
                        </a:rPr>
                        <a:t>30-50</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a:effectLst/>
                          <a:latin typeface="Glacial Indifference" panose="020B0604020202020204" charset="0"/>
                        </a:rPr>
                        <a:t>80</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a:effectLst/>
                          <a:latin typeface="Glacial Indifference" panose="020B0604020202020204" charset="0"/>
                        </a:rPr>
                        <a:t>-</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a:effectLst/>
                          <a:latin typeface="Glacial Indifference" panose="020B0604020202020204" charset="0"/>
                        </a:rPr>
                        <a:t>36</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a:effectLst/>
                          <a:latin typeface="Glacial Indifference" panose="020B0604020202020204" charset="0"/>
                        </a:rPr>
                        <a:t>-</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a:effectLst/>
                          <a:latin typeface="Glacial Indifference" panose="020B0604020202020204" charset="0"/>
                        </a:rPr>
                        <a:t> </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a:effectLst/>
                          <a:latin typeface="Glacial Indifference" panose="020B0604020202020204" charset="0"/>
                        </a:rPr>
                        <a:t>-</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a:effectLst/>
                          <a:latin typeface="Glacial Indifference" panose="020B0604020202020204" charset="0"/>
                        </a:rPr>
                        <a:t>60-65</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0">
                <a:tc>
                  <a:txBody>
                    <a:bodyPr/>
                    <a:lstStyle/>
                    <a:p>
                      <a:pPr algn="just">
                        <a:spcAft>
                          <a:spcPts val="0"/>
                        </a:spcAft>
                      </a:pPr>
                      <a:r>
                        <a:rPr lang="en-GB" sz="1400" kern="1000" spc="-30" dirty="0" err="1">
                          <a:effectLst/>
                          <a:latin typeface="Glacial Indifference" panose="020B0604020202020204" charset="0"/>
                          <a:ea typeface="Calibri" panose="020F0502020204030204" pitchFamily="34" charset="0"/>
                          <a:cs typeface="Angsana New" panose="02020603050405020304" pitchFamily="18" charset="-34"/>
                        </a:rPr>
                        <a:t>Kohtisuora</a:t>
                      </a:r>
                      <a:endParaRPr lang="lv-LV" sz="1400" kern="1000" dirty="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a:effectLst/>
                          <a:latin typeface="Glacial Indifference" panose="020B0604020202020204" charset="0"/>
                        </a:rPr>
                        <a:t>10-30</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a:effectLst/>
                          <a:latin typeface="Glacial Indifference" panose="020B0604020202020204" charset="0"/>
                        </a:rPr>
                        <a:t>40</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a:effectLst/>
                          <a:latin typeface="Glacial Indifference" panose="020B0604020202020204" charset="0"/>
                        </a:rPr>
                        <a:t>-</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a:effectLst/>
                          <a:latin typeface="Glacial Indifference" panose="020B0604020202020204" charset="0"/>
                        </a:rPr>
                        <a:t>20-25</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a:effectLst/>
                          <a:latin typeface="Glacial Indifference" panose="020B0604020202020204" charset="0"/>
                        </a:rPr>
                        <a:t>-</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a:effectLst/>
                          <a:latin typeface="Glacial Indifference" panose="020B0604020202020204" charset="0"/>
                        </a:rPr>
                        <a:t>-</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a:effectLst/>
                          <a:latin typeface="Glacial Indifference" panose="020B0604020202020204" charset="0"/>
                        </a:rPr>
                        <a:t> </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a:effectLst/>
                          <a:latin typeface="Glacial Indifference" panose="020B0604020202020204" charset="0"/>
                        </a:rPr>
                        <a:t>-</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0">
                <a:tc>
                  <a:txBody>
                    <a:bodyPr/>
                    <a:lstStyle/>
                    <a:p>
                      <a:pPr algn="just">
                        <a:spcAft>
                          <a:spcPts val="0"/>
                        </a:spcAft>
                      </a:pPr>
                      <a:r>
                        <a:rPr lang="en-GB" sz="1400" kern="1000" spc="-30" dirty="0" err="1">
                          <a:effectLst/>
                          <a:latin typeface="Glacial Indifference" panose="020B0604020202020204" charset="0"/>
                        </a:rPr>
                        <a:t>Leikkaus</a:t>
                      </a:r>
                      <a:r>
                        <a:rPr lang="en-GB" sz="1400" kern="1000" spc="-30" dirty="0">
                          <a:effectLst/>
                          <a:latin typeface="Glacial Indifference" panose="020B0604020202020204" charset="0"/>
                        </a:rPr>
                        <a:t>,</a:t>
                      </a:r>
                      <a:endParaRPr lang="lv-LV" sz="1400" kern="1000" dirty="0">
                        <a:effectLst/>
                        <a:latin typeface="Glacial Indifference" panose="020B0604020202020204" charset="0"/>
                      </a:endParaRPr>
                    </a:p>
                    <a:p>
                      <a:pPr algn="just">
                        <a:spcAft>
                          <a:spcPts val="0"/>
                        </a:spcAft>
                      </a:pPr>
                      <a:r>
                        <a:rPr lang="en-GB" sz="1400" kern="1000" spc="-30" dirty="0">
                          <a:effectLst/>
                          <a:latin typeface="Glacial Indifference" panose="020B0604020202020204" charset="0"/>
                        </a:rPr>
                        <a:t>N mm </a:t>
                      </a:r>
                      <a:r>
                        <a:rPr lang="en-GB" sz="1400" kern="1000" spc="-30" baseline="30000" dirty="0">
                          <a:effectLst/>
                          <a:latin typeface="Glacial Indifference" panose="020B0604020202020204" charset="0"/>
                        </a:rPr>
                        <a:t>-2</a:t>
                      </a:r>
                      <a:endParaRPr lang="lv-LV" sz="1400" kern="1000" dirty="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a:effectLst/>
                          <a:latin typeface="Glacial Indifference" panose="020B0604020202020204" charset="0"/>
                        </a:rPr>
                        <a:t>-</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a:effectLst/>
                          <a:latin typeface="Glacial Indifference" panose="020B0604020202020204" charset="0"/>
                        </a:rPr>
                        <a:t>-</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a:effectLst/>
                          <a:latin typeface="Glacial Indifference" panose="020B0604020202020204" charset="0"/>
                        </a:rPr>
                        <a:t>-</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a:effectLst/>
                          <a:latin typeface="Glacial Indifference" panose="020B0604020202020204" charset="0"/>
                        </a:rPr>
                        <a:t>-</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a:effectLst/>
                          <a:latin typeface="Glacial Indifference" panose="020B0604020202020204" charset="0"/>
                        </a:rPr>
                        <a:t>-</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a:effectLst/>
                          <a:latin typeface="Glacial Indifference" panose="020B0604020202020204" charset="0"/>
                        </a:rPr>
                        <a:t>-</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a:effectLst/>
                          <a:latin typeface="Glacial Indifference" panose="020B0604020202020204" charset="0"/>
                        </a:rPr>
                        <a:t>-</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a:effectLst/>
                          <a:latin typeface="Glacial Indifference" panose="020B0604020202020204" charset="0"/>
                        </a:rPr>
                        <a:t>-</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0">
                <a:tc>
                  <a:txBody>
                    <a:bodyPr/>
                    <a:lstStyle/>
                    <a:p>
                      <a:pPr algn="just">
                        <a:spcAft>
                          <a:spcPts val="0"/>
                        </a:spcAft>
                      </a:pPr>
                      <a:r>
                        <a:rPr lang="en-GB" sz="1400" kern="1000" spc="-30" dirty="0" err="1">
                          <a:effectLst/>
                          <a:latin typeface="Glacial Indifference" panose="020B0604020202020204" charset="0"/>
                          <a:ea typeface="Calibri" panose="020F0502020204030204" pitchFamily="34" charset="0"/>
                          <a:cs typeface="Angsana New" panose="02020603050405020304" pitchFamily="18" charset="-34"/>
                        </a:rPr>
                        <a:t>Kiinteä</a:t>
                      </a:r>
                      <a:endParaRPr lang="lv-LV" sz="1400" kern="1000" dirty="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a:effectLst/>
                          <a:latin typeface="Glacial Indifference" panose="020B0604020202020204" charset="0"/>
                        </a:rPr>
                        <a:t>200</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a:effectLst/>
                          <a:latin typeface="Glacial Indifference" panose="020B0604020202020204" charset="0"/>
                        </a:rPr>
                        <a:t>-</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a:effectLst/>
                          <a:latin typeface="Glacial Indifference" panose="020B0604020202020204" charset="0"/>
                        </a:rPr>
                        <a:t>500</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a:effectLst/>
                          <a:latin typeface="Glacial Indifference" panose="020B0604020202020204" charset="0"/>
                        </a:rPr>
                        <a:t>300</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a:effectLst/>
                          <a:latin typeface="Glacial Indifference" panose="020B0604020202020204" charset="0"/>
                        </a:rPr>
                        <a:t>100-180</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a:effectLst/>
                          <a:latin typeface="Glacial Indifference" panose="020B0604020202020204" charset="0"/>
                        </a:rPr>
                        <a:t>100-200</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a:effectLst/>
                          <a:latin typeface="Glacial Indifference" panose="020B0604020202020204" charset="0"/>
                        </a:rPr>
                        <a:t>-</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a:effectLst/>
                          <a:latin typeface="Glacial Indifference" panose="020B0604020202020204" charset="0"/>
                        </a:rPr>
                        <a:t>700-800</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0">
                <a:tc>
                  <a:txBody>
                    <a:bodyPr/>
                    <a:lstStyle/>
                    <a:p>
                      <a:pPr algn="just">
                        <a:spcAft>
                          <a:spcPts val="0"/>
                        </a:spcAft>
                      </a:pPr>
                      <a:r>
                        <a:rPr lang="en-GB" sz="1400" kern="1000" spc="-30" dirty="0" err="1">
                          <a:effectLst/>
                          <a:latin typeface="Glacial Indifference" panose="020B0604020202020204" charset="0"/>
                          <a:ea typeface="Calibri" panose="020F0502020204030204" pitchFamily="34" charset="0"/>
                          <a:cs typeface="Angsana New" panose="02020603050405020304" pitchFamily="18" charset="-34"/>
                        </a:rPr>
                        <a:t>Ristikkäinen</a:t>
                      </a:r>
                      <a:endParaRPr lang="lv-LV" sz="1400" kern="1000" dirty="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a:effectLst/>
                          <a:latin typeface="Glacial Indifference" panose="020B0604020202020204" charset="0"/>
                        </a:rPr>
                        <a:t>600-700</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dirty="0">
                          <a:effectLst/>
                          <a:latin typeface="Glacial Indifference" panose="020B0604020202020204" charset="0"/>
                        </a:rPr>
                        <a:t>-</a:t>
                      </a:r>
                      <a:endParaRPr lang="lv-LV" sz="1400" kern="1000" dirty="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a:effectLst/>
                          <a:latin typeface="Glacial Indifference" panose="020B0604020202020204" charset="0"/>
                        </a:rPr>
                        <a:t>500</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a:effectLst/>
                          <a:latin typeface="Glacial Indifference" panose="020B0604020202020204" charset="0"/>
                        </a:rPr>
                        <a:t>1100</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a:effectLst/>
                          <a:latin typeface="Glacial Indifference" panose="020B0604020202020204" charset="0"/>
                        </a:rPr>
                        <a:t>1000-1500</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a:effectLst/>
                          <a:latin typeface="Glacial Indifference" panose="020B0604020202020204" charset="0"/>
                        </a:rPr>
                        <a:t>600-1000</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a:effectLst/>
                          <a:latin typeface="Glacial Indifference" panose="020B0604020202020204" charset="0"/>
                        </a:rPr>
                        <a:t>2300</a:t>
                      </a:r>
                      <a:endParaRPr lang="lv-LV" sz="1400" kern="100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kern="1000" spc="-30" dirty="0">
                          <a:effectLst/>
                          <a:latin typeface="Glacial Indifference" panose="020B0604020202020204" charset="0"/>
                        </a:rPr>
                        <a:t>-</a:t>
                      </a:r>
                      <a:endParaRPr lang="lv-LV" sz="1400" kern="1000" dirty="0">
                        <a:effectLst/>
                        <a:latin typeface="Glacial Indifference" panose="020B0604020202020204" charset="0"/>
                        <a:ea typeface="Calibri" panose="020F0502020204030204" pitchFamily="34" charset="0"/>
                        <a:cs typeface="Angsana New" panose="02020603050405020304" pitchFamily="18"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
        <p:nvSpPr>
          <p:cNvPr id="26" name="Rectangle 18"/>
          <p:cNvSpPr>
            <a:spLocks noChangeArrowheads="1"/>
          </p:cNvSpPr>
          <p:nvPr/>
        </p:nvSpPr>
        <p:spPr bwMode="auto">
          <a:xfrm>
            <a:off x="10639425" y="4607123"/>
            <a:ext cx="635317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lv-LV" sz="1400" b="1" i="0" u="none" strike="noStrike" cap="none" normalizeH="0" baseline="0" dirty="0" err="1">
                <a:ln>
                  <a:noFill/>
                </a:ln>
                <a:solidFill>
                  <a:srgbClr val="456A2C"/>
                </a:solidFill>
                <a:effectLst/>
                <a:latin typeface="Glacial Indifference" panose="020B0604020202020204" charset="0"/>
                <a:ea typeface="Times New Roman" panose="02020603050405020304" pitchFamily="18" charset="0"/>
                <a:cs typeface="Arial" panose="020B0604020202020204" pitchFamily="34" charset="0"/>
              </a:rPr>
              <a:t>Liimattujen</a:t>
            </a:r>
            <a:r>
              <a:rPr kumimoji="0" lang="en-US" altLang="lv-LV" sz="1400" b="1" i="0" u="none" strike="noStrike" cap="none" normalizeH="0" baseline="0" dirty="0">
                <a:ln>
                  <a:noFill/>
                </a:ln>
                <a:solidFill>
                  <a:srgbClr val="456A2C"/>
                </a:solidFill>
                <a:effectLst/>
                <a:latin typeface="Glacial Indifference" panose="020B0604020202020204" charset="0"/>
                <a:ea typeface="Times New Roman" panose="02020603050405020304" pitchFamily="18" charset="0"/>
                <a:cs typeface="Arial" panose="020B0604020202020204" pitchFamily="34" charset="0"/>
              </a:rPr>
              <a:t> </a:t>
            </a:r>
            <a:r>
              <a:rPr kumimoji="0" lang="en-US" altLang="lv-LV" sz="1400" b="1" i="0" u="none" strike="noStrike" cap="none" normalizeH="0" baseline="0" dirty="0" err="1">
                <a:ln>
                  <a:noFill/>
                </a:ln>
                <a:solidFill>
                  <a:srgbClr val="456A2C"/>
                </a:solidFill>
                <a:effectLst/>
                <a:latin typeface="Glacial Indifference" panose="020B0604020202020204" charset="0"/>
                <a:ea typeface="Times New Roman" panose="02020603050405020304" pitchFamily="18" charset="0"/>
                <a:cs typeface="Arial" panose="020B0604020202020204" pitchFamily="34" charset="0"/>
              </a:rPr>
              <a:t>puupohjaisten</a:t>
            </a:r>
            <a:r>
              <a:rPr kumimoji="0" lang="en-US" altLang="lv-LV" sz="1400" b="1" i="0" u="none" strike="noStrike" cap="none" normalizeH="0" baseline="0" dirty="0">
                <a:ln>
                  <a:noFill/>
                </a:ln>
                <a:solidFill>
                  <a:srgbClr val="456A2C"/>
                </a:solidFill>
                <a:effectLst/>
                <a:latin typeface="Glacial Indifference" panose="020B0604020202020204" charset="0"/>
                <a:ea typeface="Times New Roman" panose="02020603050405020304" pitchFamily="18" charset="0"/>
                <a:cs typeface="Arial" panose="020B0604020202020204" pitchFamily="34" charset="0"/>
              </a:rPr>
              <a:t> </a:t>
            </a:r>
            <a:r>
              <a:rPr kumimoji="0" lang="en-US" altLang="lv-LV" sz="1400" b="1" i="0" u="none" strike="noStrike" cap="none" normalizeH="0" baseline="0" dirty="0" err="1">
                <a:ln>
                  <a:noFill/>
                </a:ln>
                <a:solidFill>
                  <a:srgbClr val="456A2C"/>
                </a:solidFill>
                <a:effectLst/>
                <a:latin typeface="Glacial Indifference" panose="020B0604020202020204" charset="0"/>
                <a:ea typeface="Times New Roman" panose="02020603050405020304" pitchFamily="18" charset="0"/>
                <a:cs typeface="Arial" panose="020B0604020202020204" pitchFamily="34" charset="0"/>
              </a:rPr>
              <a:t>materiaalien</a:t>
            </a:r>
            <a:r>
              <a:rPr kumimoji="0" lang="en-US" altLang="lv-LV" sz="1400" b="1" i="0" u="none" strike="noStrike" cap="none" normalizeH="0" baseline="0" dirty="0">
                <a:ln>
                  <a:noFill/>
                </a:ln>
                <a:solidFill>
                  <a:srgbClr val="456A2C"/>
                </a:solidFill>
                <a:effectLst/>
                <a:latin typeface="Glacial Indifference" panose="020B0604020202020204" charset="0"/>
                <a:ea typeface="Times New Roman" panose="02020603050405020304" pitchFamily="18" charset="0"/>
                <a:cs typeface="Arial" panose="020B0604020202020204" pitchFamily="34" charset="0"/>
              </a:rPr>
              <a:t> </a:t>
            </a:r>
            <a:r>
              <a:rPr kumimoji="0" lang="en-US" altLang="lv-LV" sz="1400" b="1" i="0" u="none" strike="noStrike" cap="none" normalizeH="0" baseline="0" dirty="0" err="1">
                <a:ln>
                  <a:noFill/>
                </a:ln>
                <a:solidFill>
                  <a:srgbClr val="456A2C"/>
                </a:solidFill>
                <a:effectLst/>
                <a:latin typeface="Glacial Indifference" panose="020B0604020202020204" charset="0"/>
                <a:ea typeface="Times New Roman" panose="02020603050405020304" pitchFamily="18" charset="0"/>
                <a:cs typeface="Arial" panose="020B0604020202020204" pitchFamily="34" charset="0"/>
              </a:rPr>
              <a:t>ominaisuuksia</a:t>
            </a:r>
            <a:endParaRPr kumimoji="0" lang="en-US" altLang="lv-LV" sz="1400" b="0" i="0" u="none" strike="noStrike" cap="none" normalizeH="0" baseline="0" dirty="0">
              <a:ln>
                <a:noFill/>
              </a:ln>
              <a:solidFill>
                <a:srgbClr val="456A2C"/>
              </a:solidFill>
              <a:effectLst/>
              <a:latin typeface="Glacial Indifference" panose="020B0604020202020204" charset="0"/>
            </a:endParaRPr>
          </a:p>
        </p:txBody>
      </p:sp>
      <p:sp>
        <p:nvSpPr>
          <p:cNvPr id="27" name="Rectangle 26"/>
          <p:cNvSpPr/>
          <p:nvPr/>
        </p:nvSpPr>
        <p:spPr>
          <a:xfrm>
            <a:off x="1028700" y="9303385"/>
            <a:ext cx="5228977" cy="707886"/>
          </a:xfrm>
          <a:prstGeom prst="rect">
            <a:avLst/>
          </a:prstGeom>
        </p:spPr>
        <p:txBody>
          <a:bodyPr wrap="square">
            <a:spAutoFit/>
          </a:bodyPr>
          <a:lstStyle/>
          <a:p>
            <a:pPr algn="just">
              <a:spcAft>
                <a:spcPts val="0"/>
              </a:spcAft>
            </a:pPr>
            <a:r>
              <a:rPr lang="en-US" sz="1000" u="sng" kern="1000" dirty="0">
                <a:solidFill>
                  <a:schemeClr val="bg1"/>
                </a:solidFill>
                <a:latin typeface="Glacial Indifference" panose="020B0604020202020204" charset="0"/>
                <a:ea typeface="Calibri" panose="020F0502020204030204" pitchFamily="34" charset="0"/>
                <a:cs typeface="Arial" panose="020B0604020202020204" pitchFamily="34" charset="0"/>
              </a:rPr>
              <a:t>http://www.euroform.co.uk/</a:t>
            </a:r>
            <a:r>
              <a:rPr lang="en-US" sz="1000" kern="1000" dirty="0">
                <a:solidFill>
                  <a:schemeClr val="bg1"/>
                </a:solidFill>
                <a:latin typeface="Glacial Indifference" panose="020B0604020202020204" charset="0"/>
                <a:ea typeface="Calibri" panose="020F0502020204030204" pitchFamily="34" charset="0"/>
                <a:cs typeface="Arial" panose="020B0604020202020204" pitchFamily="34" charset="0"/>
              </a:rPr>
              <a:t> </a:t>
            </a:r>
            <a:endParaRPr lang="en-US" sz="1000" kern="1000" dirty="0">
              <a:solidFill>
                <a:schemeClr val="bg1"/>
              </a:solidFill>
              <a:latin typeface="Glacial Indifference" panose="020B0604020202020204" charset="0"/>
              <a:ea typeface="Calibri" panose="020F0502020204030204" pitchFamily="34" charset="0"/>
              <a:cs typeface="Angsana New" panose="02020603050405020304" pitchFamily="18" charset="-34"/>
            </a:endParaRPr>
          </a:p>
          <a:p>
            <a:pPr algn="just">
              <a:spcAft>
                <a:spcPts val="0"/>
              </a:spcAft>
            </a:pPr>
            <a:r>
              <a:rPr lang="en-US" sz="1000" u="sng" kern="1000" dirty="0">
                <a:solidFill>
                  <a:schemeClr val="bg1"/>
                </a:solidFill>
                <a:latin typeface="Glacial Indifference" panose="020B0604020202020204" charset="0"/>
                <a:ea typeface="Calibri" panose="020F0502020204030204" pitchFamily="34" charset="0"/>
                <a:cs typeface="Arial" panose="020B0604020202020204" pitchFamily="34" charset="0"/>
              </a:rPr>
              <a:t>http://steico.eu/</a:t>
            </a:r>
            <a:endParaRPr lang="en-US" sz="1000" kern="1000" dirty="0">
              <a:solidFill>
                <a:schemeClr val="bg1"/>
              </a:solidFill>
              <a:latin typeface="Glacial Indifference" panose="020B0604020202020204" charset="0"/>
              <a:ea typeface="Calibri" panose="020F0502020204030204" pitchFamily="34" charset="0"/>
              <a:cs typeface="Angsana New" panose="02020603050405020304" pitchFamily="18" charset="-34"/>
            </a:endParaRPr>
          </a:p>
          <a:p>
            <a:pPr algn="just">
              <a:spcAft>
                <a:spcPts val="0"/>
              </a:spcAft>
            </a:pPr>
            <a:r>
              <a:rPr lang="en-US" sz="1000" u="sng" kern="1000" dirty="0">
                <a:solidFill>
                  <a:schemeClr val="bg1"/>
                </a:solidFill>
                <a:latin typeface="Glacial Indifference" panose="020B0604020202020204" charset="0"/>
                <a:ea typeface="Calibri" panose="020F0502020204030204" pitchFamily="34" charset="0"/>
                <a:cs typeface="Arial" panose="020B0604020202020204" pitchFamily="34" charset="0"/>
              </a:rPr>
              <a:t>https://lv.kronospan-express.com/lv</a:t>
            </a:r>
            <a:endParaRPr lang="en-US" sz="1000" kern="1000" dirty="0">
              <a:solidFill>
                <a:schemeClr val="bg1"/>
              </a:solidFill>
              <a:latin typeface="Glacial Indifference" panose="020B0604020202020204" charset="0"/>
              <a:ea typeface="Calibri" panose="020F0502020204030204" pitchFamily="34" charset="0"/>
              <a:cs typeface="Angsana New" panose="02020603050405020304" pitchFamily="18" charset="-34"/>
            </a:endParaRPr>
          </a:p>
          <a:p>
            <a:r>
              <a:rPr lang="en-US" sz="1000" u="sng" kern="1000" dirty="0">
                <a:solidFill>
                  <a:schemeClr val="bg1"/>
                </a:solidFill>
                <a:latin typeface="Glacial Indifference" panose="020B0604020202020204" charset="0"/>
                <a:ea typeface="Calibri" panose="020F0502020204030204" pitchFamily="34" charset="0"/>
                <a:cs typeface="Arial" panose="020B0604020202020204" pitchFamily="34" charset="0"/>
              </a:rPr>
              <a:t>https://www.woodproducts.fi/content/wood-fibre-board</a:t>
            </a:r>
            <a:endParaRPr lang="en-US" sz="1000" dirty="0">
              <a:solidFill>
                <a:schemeClr val="bg1"/>
              </a:solidFill>
              <a:latin typeface="Glacial Indifference" panose="020B0604020202020204" charset="0"/>
            </a:endParaRPr>
          </a:p>
        </p:txBody>
      </p:sp>
    </p:spTree>
    <p:extLst>
      <p:ext uri="{BB962C8B-B14F-4D97-AF65-F5344CB8AC3E}">
        <p14:creationId xmlns:p14="http://schemas.microsoft.com/office/powerpoint/2010/main" val="11310390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754</TotalTime>
  <Words>1849</Words>
  <Application>Microsoft Office PowerPoint</Application>
  <PresentationFormat>Mukautettu</PresentationFormat>
  <Paragraphs>451</Paragraphs>
  <Slides>13</Slides>
  <Notes>0</Notes>
  <HiddenSlides>0</HiddenSlides>
  <MMClips>0</MMClips>
  <ScaleCrop>false</ScaleCrop>
  <HeadingPairs>
    <vt:vector size="6" baseType="variant">
      <vt:variant>
        <vt:lpstr>Käytetyt fontit</vt:lpstr>
      </vt:variant>
      <vt:variant>
        <vt:i4>7</vt:i4>
      </vt:variant>
      <vt:variant>
        <vt:lpstr>Teema</vt:lpstr>
      </vt:variant>
      <vt:variant>
        <vt:i4>1</vt:i4>
      </vt:variant>
      <vt:variant>
        <vt:lpstr>Dian otsikot</vt:lpstr>
      </vt:variant>
      <vt:variant>
        <vt:i4>13</vt:i4>
      </vt:variant>
    </vt:vector>
  </HeadingPairs>
  <TitlesOfParts>
    <vt:vector size="21" baseType="lpstr">
      <vt:lpstr>Arial Black</vt:lpstr>
      <vt:lpstr>Glacial Indifference Bold</vt:lpstr>
      <vt:lpstr>Glacial Indifference</vt:lpstr>
      <vt:lpstr>Calibri</vt:lpstr>
      <vt:lpstr>Symbol</vt:lpstr>
      <vt:lpstr>Arial</vt:lpstr>
      <vt:lpstr>League Spartan</vt:lpstr>
      <vt:lpstr>Office Theme</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Washed Out Fishing Laws Wide Presentation</dc:title>
  <dc:creator>sakis</dc:creator>
  <cp:lastModifiedBy>Arttu Heikkinen</cp:lastModifiedBy>
  <cp:revision>109</cp:revision>
  <dcterms:created xsi:type="dcterms:W3CDTF">2006-08-16T00:00:00Z</dcterms:created>
  <dcterms:modified xsi:type="dcterms:W3CDTF">2022-04-19T18:15:43Z</dcterms:modified>
  <dc:identifier>DAD7Xzioke4</dc:identifier>
</cp:coreProperties>
</file>