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79" r:id="rId5"/>
    <p:sldId id="281" r:id="rId6"/>
    <p:sldId id="260" r:id="rId7"/>
  </p:sldIdLst>
  <p:sldSz cx="18288000" cy="10287000"/>
  <p:notesSz cx="6858000" cy="9144000"/>
  <p:embeddedFontLst>
    <p:embeddedFont>
      <p:font typeface="Glacial Indifference" panose="020B0604020202020204" charset="0"/>
      <p:regular r:id="rId9"/>
    </p:embeddedFont>
    <p:embeddedFont>
      <p:font typeface="League Spartan" panose="020B0604020202020204" charset="-70"/>
      <p:regular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2BC47-84C6-4B05-B06F-A67F1D1086F4}" v="3" dt="2020-12-17T17:48:38.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CONNECTORS AND ADHESIVES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2" name="Kuva 11" descr="Henkilö työskentelee pöydän ääressä">
            <a:extLst>
              <a:ext uri="{FF2B5EF4-FFF2-40B4-BE49-F238E27FC236}">
                <a16:creationId xmlns:a16="http://schemas.microsoft.com/office/drawing/2014/main" id="{58A1F716-C84F-4080-9811-E748EB56F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930" y="-533400"/>
            <a:ext cx="17549334" cy="11696700"/>
          </a:xfrm>
          <a:prstGeom prst="rect">
            <a:avLst/>
          </a:prstGeom>
        </p:spPr>
      </p:pic>
      <p:grpSp>
        <p:nvGrpSpPr>
          <p:cNvPr id="3" name="Group 3"/>
          <p:cNvGrpSpPr/>
          <p:nvPr/>
        </p:nvGrpSpPr>
        <p:grpSpPr>
          <a:xfrm>
            <a:off x="0" y="2806797"/>
            <a:ext cx="16068993" cy="4673405"/>
            <a:chOff x="0" y="0"/>
            <a:chExt cx="2142532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088271" y="1860744"/>
              <a:ext cx="20337054" cy="3428631"/>
            </a:xfrm>
            <a:prstGeom prst="rect">
              <a:avLst/>
            </a:prstGeom>
            <a:grpFill/>
          </p:spPr>
          <p:txBody>
            <a:bodyPr wrap="square" lIns="0" tIns="0" rIns="0" bIns="0" rtlCol="0" anchor="t">
              <a:spAutoFit/>
            </a:bodyPr>
            <a:lstStyle/>
            <a:p>
              <a:pPr algn="l">
                <a:lnSpc>
                  <a:spcPts val="10580"/>
                </a:lnSpc>
              </a:pPr>
              <a:r>
                <a:rPr lang="lv-LV" sz="6600" b="1" dirty="0" smtClean="0">
                  <a:solidFill>
                    <a:srgbClr val="FEFFF8"/>
                  </a:solidFill>
                  <a:latin typeface="Glos"/>
                </a:rPr>
                <a:t>MEHĀNISKIE SAVIENOTĀJLĪDZEKĻI </a:t>
              </a:r>
              <a:r>
                <a:rPr lang="lv-LV" sz="6600" b="1" dirty="0">
                  <a:solidFill>
                    <a:srgbClr val="FEFFF8"/>
                  </a:solidFill>
                  <a:latin typeface="Glos"/>
                </a:rPr>
                <a:t>UN </a:t>
              </a:r>
              <a:r>
                <a:rPr lang="lv-LV" sz="6600" b="1" dirty="0" smtClean="0">
                  <a:solidFill>
                    <a:srgbClr val="FEFFF8"/>
                  </a:solidFill>
                  <a:latin typeface="Glos"/>
                </a:rPr>
                <a:t>SAISTVIELAS</a:t>
              </a:r>
              <a:endParaRPr lang="lv-LV" sz="6600" b="1" dirty="0">
                <a:solidFill>
                  <a:srgbClr val="FEFFF8"/>
                </a:solidFill>
                <a:latin typeface="Glos"/>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79" cy="478080"/>
            </a:xfrm>
            <a:prstGeom prst="rect">
              <a:avLst/>
            </a:prstGeom>
            <a:grpFill/>
          </p:spPr>
          <p:txBody>
            <a:bodyPr wrap="square" lIns="0" tIns="0" rIns="0" bIns="0" rtlCol="0" anchor="t">
              <a:spAutoFit/>
            </a:bodyPr>
            <a:lstStyle/>
            <a:p>
              <a:pPr algn="l">
                <a:lnSpc>
                  <a:spcPts val="3000"/>
                </a:lnSpc>
              </a:pPr>
              <a:r>
                <a:rPr lang="lv-LV" sz="2400" dirty="0">
                  <a:solidFill>
                    <a:srgbClr val="FEFFF8"/>
                  </a:solidFill>
                  <a:latin typeface="Glos"/>
                </a:rPr>
                <a:t>02-5/ LU2: KOKA </a:t>
              </a:r>
              <a:r>
                <a:rPr lang="lv-LV" sz="2400" dirty="0" smtClean="0">
                  <a:solidFill>
                    <a:srgbClr val="FEFFF8"/>
                  </a:solidFill>
                  <a:latin typeface="Glos"/>
                </a:rPr>
                <a:t>KONSTRUKCIJAS, </a:t>
              </a:r>
              <a:r>
                <a:rPr lang="lv-LV" sz="2400" dirty="0">
                  <a:solidFill>
                    <a:srgbClr val="FEFFF8"/>
                  </a:solidFill>
                  <a:latin typeface="Glos"/>
                </a:rPr>
                <a:t>ATJAUNOŠANA UN </a:t>
              </a:r>
              <a:r>
                <a:rPr lang="lv-LV" sz="2400" dirty="0" smtClean="0">
                  <a:solidFill>
                    <a:srgbClr val="FEFFF8"/>
                  </a:solidFill>
                  <a:latin typeface="Glos"/>
                </a:rPr>
                <a:t>DEMONTĀŽA</a:t>
              </a:r>
              <a:endParaRPr lang="lv-LV" sz="2400" dirty="0">
                <a:solidFill>
                  <a:srgbClr val="FEFFF8"/>
                </a:solidFill>
                <a:latin typeface="Glos"/>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8B8D28FE-C4C0-451A-9E8D-05C3BD1C1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95300"/>
            <a:ext cx="12797307" cy="8531539"/>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079022"/>
              <a:ext cx="9216551" cy="2831544"/>
            </a:xfrm>
            <a:prstGeom prst="rect">
              <a:avLst/>
            </a:prstGeom>
            <a:grpFill/>
          </p:spPr>
          <p:txBody>
            <a:bodyPr lIns="0" tIns="0" rIns="0" bIns="0" rtlCol="0" anchor="t">
              <a:spAutoFit/>
            </a:bodyPr>
            <a:lstStyle/>
            <a:p>
              <a:pPr algn="l">
                <a:lnSpc>
                  <a:spcPts val="8370"/>
                </a:lnSpc>
              </a:pPr>
              <a:r>
                <a:rPr lang="lv-LV" sz="6200" b="1" dirty="0">
                  <a:solidFill>
                    <a:srgbClr val="456A2C"/>
                  </a:solidFill>
                  <a:latin typeface="Glos"/>
                </a:rPr>
                <a:t>PREZENTĀCIJAS </a:t>
              </a:r>
              <a:r>
                <a:rPr lang="lv-LV" sz="6200" b="1" dirty="0" smtClean="0">
                  <a:solidFill>
                    <a:srgbClr val="456A2C"/>
                  </a:solidFill>
                  <a:latin typeface="Glos"/>
                </a:rPr>
                <a:t>SATURS</a:t>
              </a:r>
              <a:endParaRPr lang="lv-LV" sz="6200" b="1" dirty="0">
                <a:solidFill>
                  <a:srgbClr val="456A2C"/>
                </a:solidFill>
                <a:latin typeface="Glos"/>
              </a:endParaRPr>
            </a:p>
          </p:txBody>
        </p:sp>
        <p:sp>
          <p:nvSpPr>
            <p:cNvPr id="6" name="TextBox 6"/>
            <p:cNvSpPr txBox="1"/>
            <p:nvPr/>
          </p:nvSpPr>
          <p:spPr>
            <a:xfrm>
              <a:off x="828188" y="7110678"/>
              <a:ext cx="9214823" cy="2906779"/>
            </a:xfrm>
            <a:prstGeom prst="rect">
              <a:avLst/>
            </a:prstGeom>
            <a:grpFill/>
          </p:spPr>
          <p:txBody>
            <a:bodyPr lIns="0" tIns="0" rIns="0" bIns="0" rtlCol="0" anchor="t">
              <a:spAutoFit/>
            </a:bodyPr>
            <a:lstStyle/>
            <a:p>
              <a:pPr marL="342900" indent="-342900">
                <a:lnSpc>
                  <a:spcPts val="3359"/>
                </a:lnSpc>
                <a:buFontTx/>
                <a:buChar char="-"/>
              </a:pPr>
              <a:r>
                <a:rPr lang="lv-LV" sz="2400" dirty="0" smtClean="0">
                  <a:solidFill>
                    <a:srgbClr val="456A2C"/>
                  </a:solidFill>
                  <a:latin typeface="Glacial Indifference"/>
                </a:rPr>
                <a:t>Mehāniskie savienotājlīdzekļi</a:t>
              </a:r>
              <a:endParaRPr lang="lv-LV" sz="2400" dirty="0">
                <a:solidFill>
                  <a:srgbClr val="456A2C"/>
                </a:solidFill>
                <a:latin typeface="Glacial Indifference"/>
              </a:endParaRPr>
            </a:p>
            <a:p>
              <a:pPr marL="342900" indent="-342900">
                <a:lnSpc>
                  <a:spcPts val="3359"/>
                </a:lnSpc>
                <a:buFontTx/>
                <a:buChar char="-"/>
              </a:pPr>
              <a:r>
                <a:rPr lang="lv-LV" sz="2400" dirty="0" smtClean="0">
                  <a:solidFill>
                    <a:srgbClr val="456A2C"/>
                  </a:solidFill>
                  <a:latin typeface="Glacial Indifference"/>
                </a:rPr>
                <a:t>Saistvielas jeb līmes</a:t>
              </a:r>
              <a:endParaRPr lang="lv-LV" sz="2400" dirty="0">
                <a:solidFill>
                  <a:srgbClr val="456A2C"/>
                </a:solidFill>
                <a:latin typeface="Glacial Indifference"/>
              </a:endParaRPr>
            </a:p>
            <a:p>
              <a:pPr marL="342900" indent="-342900">
                <a:lnSpc>
                  <a:spcPts val="3359"/>
                </a:lnSpc>
                <a:buFontTx/>
                <a:buChar char="-"/>
              </a:pPr>
              <a:r>
                <a:rPr lang="lv-LV" sz="2400" dirty="0">
                  <a:solidFill>
                    <a:srgbClr val="456A2C"/>
                  </a:solidFill>
                  <a:latin typeface="Glacial Indifference"/>
                </a:rPr>
                <a:t>Dažādas līmes</a:t>
              </a:r>
            </a:p>
            <a:p>
              <a:pPr marL="342900" indent="-342900">
                <a:lnSpc>
                  <a:spcPts val="3359"/>
                </a:lnSpc>
                <a:buFontTx/>
                <a:buChar char="-"/>
              </a:pPr>
              <a:r>
                <a:rPr lang="lv-LV" sz="2400" dirty="0" smtClean="0">
                  <a:solidFill>
                    <a:srgbClr val="456A2C"/>
                  </a:solidFill>
                  <a:latin typeface="Glacial Indifference"/>
                </a:rPr>
                <a:t>Savienotājlīdzekļu </a:t>
              </a:r>
              <a:r>
                <a:rPr lang="lv-LV" sz="2400" dirty="0">
                  <a:solidFill>
                    <a:srgbClr val="456A2C"/>
                  </a:solidFill>
                  <a:latin typeface="Glacial Indifference"/>
                </a:rPr>
                <a:t>un līmju izmantošana</a:t>
              </a:r>
            </a:p>
            <a:p>
              <a:pPr marL="342900" indent="-342900">
                <a:lnSpc>
                  <a:spcPts val="3359"/>
                </a:lnSpc>
                <a:buFontTx/>
                <a:buChar char="-"/>
              </a:pPr>
              <a:r>
                <a:rPr lang="lv-LV" sz="2400" dirty="0" smtClean="0">
                  <a:solidFill>
                    <a:srgbClr val="456A2C"/>
                  </a:solidFill>
                  <a:latin typeface="Glacial Indifference"/>
                </a:rPr>
                <a:t>Biežāk </a:t>
              </a:r>
              <a:r>
                <a:rPr lang="lv-LV" sz="2400" dirty="0">
                  <a:solidFill>
                    <a:srgbClr val="456A2C"/>
                  </a:solidFill>
                  <a:latin typeface="Glacial Indifference"/>
                </a:rPr>
                <a:t>uzdotie jautājumi</a:t>
              </a:r>
            </a:p>
          </p:txBody>
        </p:sp>
        <p:sp>
          <p:nvSpPr>
            <p:cNvPr id="7" name="TextBox 7"/>
            <p:cNvSpPr txBox="1"/>
            <p:nvPr/>
          </p:nvSpPr>
          <p:spPr>
            <a:xfrm>
              <a:off x="827235" y="5651022"/>
              <a:ext cx="9215776" cy="759524"/>
            </a:xfrm>
            <a:prstGeom prst="rect">
              <a:avLst/>
            </a:prstGeom>
            <a:grpFill/>
          </p:spPr>
          <p:txBody>
            <a:bodyPr lIns="0" tIns="0" rIns="0" bIns="0" rtlCol="0" anchor="t">
              <a:spAutoFit/>
            </a:bodyPr>
            <a:lstStyle/>
            <a:p>
              <a:pPr algn="l">
                <a:lnSpc>
                  <a:spcPts val="4810"/>
                </a:lnSpc>
              </a:pPr>
              <a:r>
                <a:rPr lang="lv-LV" sz="3700" b="1" dirty="0">
                  <a:solidFill>
                    <a:srgbClr val="456A2C"/>
                  </a:solidFill>
                  <a:latin typeface="Glos"/>
                </a:rPr>
                <a:t>Apskatītās tēmas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633566" y="953576"/>
            <a:ext cx="8620022" cy="8720336"/>
          </a:xfrm>
          <a:prstGeom prst="rect">
            <a:avLst/>
          </a:prstGeom>
        </p:spPr>
        <p:txBody>
          <a:bodyPr wrap="square" lIns="0" tIns="0" rIns="0" bIns="0" rtlCol="0" anchor="t">
            <a:spAutoFit/>
          </a:bodyPr>
          <a:lstStyle/>
          <a:p>
            <a:pPr>
              <a:lnSpc>
                <a:spcPts val="3359"/>
              </a:lnSpc>
            </a:pPr>
            <a:r>
              <a:rPr lang="lv-LV" sz="2400" b="1" dirty="0" smtClean="0">
                <a:solidFill>
                  <a:srgbClr val="456A2C"/>
                </a:solidFill>
                <a:latin typeface="Glacial Indifference"/>
              </a:rPr>
              <a:t>Mehāniskie savienotājlīdzekļi</a:t>
            </a:r>
            <a:endParaRPr lang="lv-LV" sz="2400" b="1" dirty="0">
              <a:solidFill>
                <a:srgbClr val="456A2C"/>
              </a:solidFill>
              <a:latin typeface="Glacial Indifference"/>
            </a:endParaRPr>
          </a:p>
          <a:p>
            <a:pPr>
              <a:lnSpc>
                <a:spcPts val="3359"/>
              </a:lnSpc>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Vispirms </a:t>
            </a:r>
            <a:r>
              <a:rPr lang="lv-LV" sz="2400" dirty="0" smtClean="0">
                <a:solidFill>
                  <a:srgbClr val="456A2C"/>
                </a:solidFill>
                <a:latin typeface="Glacial Indifference"/>
              </a:rPr>
              <a:t>jānoskaidro:</a:t>
            </a:r>
            <a:endParaRPr lang="lv-LV" sz="2400" dirty="0">
              <a:solidFill>
                <a:srgbClr val="456A2C"/>
              </a:solidFill>
              <a:latin typeface="Glacial Indifference"/>
            </a:endParaRPr>
          </a:p>
          <a:p>
            <a:pPr marL="800100" lvl="1" indent="-342900">
              <a:lnSpc>
                <a:spcPts val="3359"/>
              </a:lnSpc>
              <a:buFont typeface="Arial" panose="020B0604020202020204" pitchFamily="34" charset="0"/>
              <a:buChar char="•"/>
            </a:pPr>
            <a:r>
              <a:rPr lang="lv-LV" sz="2400" dirty="0" smtClean="0">
                <a:solidFill>
                  <a:srgbClr val="456A2C"/>
                </a:solidFill>
                <a:latin typeface="Glacial Indifference"/>
              </a:rPr>
              <a:t>kāda veida būvmateriāliem būs jāizmanto savienotājlīdzekļi?</a:t>
            </a:r>
            <a:endParaRPr lang="lv-LV" sz="2400" dirty="0">
              <a:solidFill>
                <a:srgbClr val="456A2C"/>
              </a:solidFill>
              <a:latin typeface="Glacial Indifference"/>
            </a:endParaRPr>
          </a:p>
          <a:p>
            <a:pPr marL="800100" lvl="1" indent="-342900">
              <a:lnSpc>
                <a:spcPts val="3359"/>
              </a:lnSpc>
              <a:buFont typeface="Arial" panose="020B0604020202020204" pitchFamily="34" charset="0"/>
              <a:buChar char="•"/>
            </a:pPr>
            <a:r>
              <a:rPr lang="lv-LV" sz="2400" dirty="0" smtClean="0">
                <a:solidFill>
                  <a:srgbClr val="456A2C"/>
                </a:solidFill>
                <a:latin typeface="Glacial Indifference"/>
              </a:rPr>
              <a:t>Kādos apstākļos paredzēts lietot doto konstrukciju?</a:t>
            </a:r>
            <a:endParaRPr lang="lv-LV" sz="2400" dirty="0">
              <a:solidFill>
                <a:srgbClr val="456A2C"/>
              </a:solidFill>
              <a:latin typeface="Glacial Indifference"/>
            </a:endParaRPr>
          </a:p>
          <a:p>
            <a:pPr marL="800100" lvl="1" indent="-342900">
              <a:lnSpc>
                <a:spcPts val="3359"/>
              </a:lnSpc>
              <a:buFont typeface="Arial" panose="020B0604020202020204" pitchFamily="34" charset="0"/>
              <a:buChar char="•"/>
            </a:pPr>
            <a:r>
              <a:rPr lang="lv-LV" sz="2400" dirty="0">
                <a:solidFill>
                  <a:srgbClr val="456A2C"/>
                </a:solidFill>
                <a:latin typeface="Glacial Indifference"/>
              </a:rPr>
              <a:t>Kāda veida </a:t>
            </a:r>
            <a:r>
              <a:rPr lang="lv-LV" sz="2400" dirty="0" smtClean="0">
                <a:solidFill>
                  <a:srgbClr val="456A2C"/>
                </a:solidFill>
                <a:latin typeface="Glacial Indifference"/>
              </a:rPr>
              <a:t>un cik liela slodze būs jāiztur konstrukcijai?</a:t>
            </a:r>
            <a:endParaRPr lang="lv-LV" sz="2400" dirty="0">
              <a:solidFill>
                <a:srgbClr val="456A2C"/>
              </a:solidFill>
              <a:latin typeface="Glacial Indifference"/>
            </a:endParaRPr>
          </a:p>
          <a:p>
            <a:pPr marL="800100" lvl="1"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smtClean="0">
                <a:solidFill>
                  <a:srgbClr val="456A2C"/>
                </a:solidFill>
                <a:latin typeface="Glacial Indifference"/>
              </a:rPr>
              <a:t>Konstrukcijas savienojums jāizveido rūpīgi :</a:t>
            </a:r>
            <a:endParaRPr lang="lv-LV" sz="2400" dirty="0">
              <a:solidFill>
                <a:srgbClr val="456A2C"/>
              </a:solidFill>
              <a:latin typeface="Glacial Indifference"/>
            </a:endParaRPr>
          </a:p>
          <a:p>
            <a:pPr marL="800100" lvl="1" indent="-342900">
              <a:lnSpc>
                <a:spcPts val="3359"/>
              </a:lnSpc>
              <a:buFont typeface="Arial" panose="020B0604020202020204" pitchFamily="34" charset="0"/>
              <a:buChar char="•"/>
            </a:pPr>
            <a:r>
              <a:rPr lang="lv-LV" sz="2400" dirty="0">
                <a:solidFill>
                  <a:srgbClr val="456A2C"/>
                </a:solidFill>
                <a:latin typeface="Glacial Indifference"/>
              </a:rPr>
              <a:t>c</a:t>
            </a:r>
            <a:r>
              <a:rPr lang="lv-LV" sz="2400" dirty="0" smtClean="0">
                <a:solidFill>
                  <a:srgbClr val="456A2C"/>
                </a:solidFill>
                <a:latin typeface="Glacial Indifference"/>
              </a:rPr>
              <a:t>aurums jāizurbj atbilstoša izmēra.</a:t>
            </a:r>
            <a:endParaRPr lang="lv-LV" sz="2400" dirty="0">
              <a:solidFill>
                <a:srgbClr val="456A2C"/>
              </a:solidFill>
              <a:latin typeface="Glacial Indifference"/>
            </a:endParaRPr>
          </a:p>
          <a:p>
            <a:pPr marL="800100" lvl="1" indent="-342900">
              <a:lnSpc>
                <a:spcPts val="3359"/>
              </a:lnSpc>
              <a:buFont typeface="Arial" panose="020B0604020202020204" pitchFamily="34" charset="0"/>
              <a:buChar char="•"/>
            </a:pPr>
            <a:r>
              <a:rPr lang="lv-LV" sz="2400" dirty="0" smtClean="0">
                <a:solidFill>
                  <a:srgbClr val="456A2C"/>
                </a:solidFill>
                <a:latin typeface="Glacial Indifference"/>
              </a:rPr>
              <a:t>izurbtais caurums jāatbrīvo no skaidām </a:t>
            </a:r>
            <a:r>
              <a:rPr lang="lv-LV" sz="2400" dirty="0">
                <a:solidFill>
                  <a:srgbClr val="456A2C"/>
                </a:solidFill>
                <a:latin typeface="Glacial Indifference"/>
              </a:rPr>
              <a:t>ar </a:t>
            </a:r>
            <a:r>
              <a:rPr lang="lv-LV" sz="2400" dirty="0" smtClean="0">
                <a:solidFill>
                  <a:srgbClr val="456A2C"/>
                </a:solidFill>
                <a:latin typeface="Glacial Indifference"/>
              </a:rPr>
              <a:t>otas un/vai saspiesta gaisa palīdzību.</a:t>
            </a:r>
            <a:endParaRPr lang="lv-LV" sz="2400" dirty="0">
              <a:solidFill>
                <a:srgbClr val="456A2C"/>
              </a:solidFill>
              <a:latin typeface="Glacial Indifference"/>
            </a:endParaRPr>
          </a:p>
          <a:p>
            <a:pPr marL="800100" lvl="1" indent="-342900">
              <a:lnSpc>
                <a:spcPts val="3359"/>
              </a:lnSpc>
              <a:buFont typeface="Arial" panose="020B0604020202020204" pitchFamily="34" charset="0"/>
              <a:buChar char="•"/>
            </a:pPr>
            <a:r>
              <a:rPr lang="lv-LV" sz="2400" dirty="0" smtClean="0">
                <a:solidFill>
                  <a:srgbClr val="456A2C"/>
                </a:solidFill>
                <a:latin typeface="Glacial Indifference"/>
              </a:rPr>
              <a:t>jāievēro </a:t>
            </a:r>
            <a:r>
              <a:rPr lang="lv-LV" sz="2400" dirty="0" err="1" smtClean="0">
                <a:solidFill>
                  <a:srgbClr val="456A2C"/>
                </a:solidFill>
                <a:latin typeface="Glacial Indifference"/>
              </a:rPr>
              <a:t>savienotājpalīglīdzekļa</a:t>
            </a:r>
            <a:r>
              <a:rPr lang="lv-LV" sz="2400" dirty="0" smtClean="0">
                <a:solidFill>
                  <a:srgbClr val="456A2C"/>
                </a:solidFill>
                <a:latin typeface="Glacial Indifference"/>
              </a:rPr>
              <a:t> iestrādes dziļums.</a:t>
            </a:r>
            <a:endParaRPr lang="lv-LV" sz="2400" dirty="0">
              <a:solidFill>
                <a:srgbClr val="456A2C"/>
              </a:solidFill>
              <a:latin typeface="Glacial Indifference"/>
            </a:endParaRPr>
          </a:p>
          <a:p>
            <a:pPr marL="800100" lvl="1" indent="-342900">
              <a:lnSpc>
                <a:spcPts val="3359"/>
              </a:lnSpc>
              <a:buFont typeface="Arial" panose="020B0604020202020204" pitchFamily="34" charset="0"/>
              <a:buChar char="•"/>
            </a:pPr>
            <a:r>
              <a:rPr lang="lv-LV" sz="2400" dirty="0" smtClean="0">
                <a:solidFill>
                  <a:srgbClr val="456A2C"/>
                </a:solidFill>
                <a:latin typeface="Glacial Indifference"/>
              </a:rPr>
              <a:t>savienotājlīdzekļi jāpievelk ar atbilstošu griezes momentu un spēku.</a:t>
            </a:r>
            <a:endParaRPr lang="lv-LV" sz="2400" dirty="0">
              <a:solidFill>
                <a:srgbClr val="456A2C"/>
              </a:solidFill>
              <a:latin typeface="Glacial Indifference"/>
            </a:endParaRPr>
          </a:p>
          <a:p>
            <a:pPr marL="800100" lvl="1"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smtClean="0">
                <a:solidFill>
                  <a:srgbClr val="456A2C"/>
                </a:solidFill>
                <a:latin typeface="Glacial Indifference"/>
              </a:rPr>
              <a:t>Jāizmanto savienotājlīdzekļi un </a:t>
            </a:r>
            <a:r>
              <a:rPr lang="lv-LV" sz="2400" dirty="0" err="1" smtClean="0">
                <a:solidFill>
                  <a:srgbClr val="456A2C"/>
                </a:solidFill>
                <a:latin typeface="Glacial Indifference"/>
              </a:rPr>
              <a:t>savienotājpalīglīdzekļi</a:t>
            </a:r>
            <a:r>
              <a:rPr lang="lv-LV" sz="2400" dirty="0" smtClean="0">
                <a:solidFill>
                  <a:srgbClr val="456A2C"/>
                </a:solidFill>
                <a:latin typeface="Glacial Indifference"/>
              </a:rPr>
              <a:t> ar </a:t>
            </a:r>
            <a:r>
              <a:rPr lang="lv-LV" sz="2400" dirty="0">
                <a:solidFill>
                  <a:srgbClr val="456A2C"/>
                </a:solidFill>
                <a:latin typeface="Glacial Indifference"/>
              </a:rPr>
              <a:t>CE marķējumu.</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smtClean="0">
                <a:solidFill>
                  <a:srgbClr val="456A2C"/>
                </a:solidFill>
                <a:latin typeface="Glacial Indifference"/>
              </a:rPr>
              <a:t>Darba izpildes laikā jāizmanto prasībām atbilstošs aizsargaprīkojums.</a:t>
            </a:r>
            <a:endParaRPr lang="lv-LV" sz="240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4" y="957263"/>
            <a:ext cx="7226395" cy="3001313"/>
            <a:chOff x="0" y="-95249"/>
            <a:chExt cx="9216551" cy="4001751"/>
          </a:xfrm>
        </p:grpSpPr>
        <p:sp>
          <p:nvSpPr>
            <p:cNvPr id="8" name="TextBox 8"/>
            <p:cNvSpPr txBox="1"/>
            <p:nvPr/>
          </p:nvSpPr>
          <p:spPr>
            <a:xfrm>
              <a:off x="0" y="-95249"/>
              <a:ext cx="9216551" cy="2754858"/>
            </a:xfrm>
            <a:prstGeom prst="rect">
              <a:avLst/>
            </a:prstGeom>
          </p:spPr>
          <p:txBody>
            <a:bodyPr lIns="0" tIns="0" rIns="0" bIns="0" rtlCol="0" anchor="t">
              <a:spAutoFit/>
            </a:bodyPr>
            <a:lstStyle/>
            <a:p>
              <a:pPr algn="l">
                <a:lnSpc>
                  <a:spcPts val="8370"/>
                </a:lnSpc>
              </a:pPr>
              <a:r>
                <a:rPr lang="lv-LV" sz="6200" b="1" dirty="0" smtClean="0">
                  <a:solidFill>
                    <a:schemeClr val="bg1"/>
                  </a:solidFill>
                  <a:latin typeface="Glos"/>
                </a:rPr>
                <a:t>Mehāniskie savienotājlīdzekļi</a:t>
              </a:r>
              <a:endParaRPr lang="lv-LV" sz="6200" b="1" dirty="0">
                <a:solidFill>
                  <a:schemeClr val="bg1"/>
                </a:solidFill>
                <a:latin typeface="Glos"/>
              </a:endParaRP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a:solidFill>
                <a:srgbClr val="D9D9D9"/>
              </a:solidFill>
              <a:latin typeface="Glacial Indifference"/>
            </a:endParaRPr>
          </a:p>
        </p:txBody>
      </p:sp>
      <p:pic>
        <p:nvPicPr>
          <p:cNvPr id="5" name="Kuva 4" descr="Kuva, joka sisältää kohteen ulko&#10;&#10;Kuvaus luotu automaattisesti">
            <a:extLst>
              <a:ext uri="{FF2B5EF4-FFF2-40B4-BE49-F238E27FC236}">
                <a16:creationId xmlns:a16="http://schemas.microsoft.com/office/drawing/2014/main" id="{36B193BD-D313-4BE6-ADD6-AF923C31DEBD}"/>
              </a:ext>
            </a:extLst>
          </p:cNvPr>
          <p:cNvPicPr>
            <a:picLocks noChangeAspect="1"/>
          </p:cNvPicPr>
          <p:nvPr/>
        </p:nvPicPr>
        <p:blipFill rotWithShape="1">
          <a:blip r:embed="rId2">
            <a:extLst>
              <a:ext uri="{28A0092B-C50C-407E-A947-70E740481C1C}">
                <a14:useLocalDpi xmlns:a14="http://schemas.microsoft.com/office/drawing/2010/main" val="0"/>
              </a:ext>
            </a:extLst>
          </a:blip>
          <a:srcRect l="11194" t="19940" b="10975"/>
          <a:stretch/>
        </p:blipFill>
        <p:spPr>
          <a:xfrm>
            <a:off x="1904998" y="3681576"/>
            <a:ext cx="7728567" cy="45099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50627" y="515007"/>
            <a:ext cx="8057749" cy="7848302"/>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lv-LV" sz="2400" dirty="0">
                <a:solidFill>
                  <a:srgbClr val="456A2C"/>
                </a:solidFill>
              </a:rPr>
              <a:t>Koksnes priekšmetus reti izgatavo no viena koka gabala, jo koksnes sagatavju/detaļu izturība ir atkarīga no koksnes mitruma un tā stiprība visos virzienos nav vienāda, tādēļ koka priekšmeti vienmēr ir samontēti no vairākām detaļām, izmantojot saistvielas. </a:t>
            </a:r>
            <a:endParaRPr lang="lv-LV" sz="2400" dirty="0" smtClean="0">
              <a:solidFill>
                <a:srgbClr val="456A2C"/>
              </a:solidFill>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Līmes savienojumus ietekmē līmes kvalitāte, savienojamās virsmas un līmes virsmas laukums.</a:t>
            </a:r>
          </a:p>
          <a:p>
            <a:pPr marL="342900" indent="-342900">
              <a:lnSpc>
                <a:spcPts val="3359"/>
              </a:lnSpc>
              <a:buFont typeface="Arial" panose="020B0604020202020204" pitchFamily="34" charset="0"/>
              <a:buChar char="•"/>
            </a:pPr>
            <a:endParaRPr lang="fi-FI"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rPr>
              <a:t>Koksnes metināšana ir metode, kas aizstāj līmēšanu. Tās laikā divas koksnes sagataves kādu brīdi tiek spēcīgi berzētas, līdz berzes rezultātā sagataves uzkarst. Rezultātā celulozes šķiedras gali atveras un var pielipt pie līdzīgām savienojošās sagataves celulozes šķiedrām. </a:t>
            </a:r>
            <a:endParaRPr lang="lv-LV" sz="2400" dirty="0" smtClean="0">
              <a:solidFill>
                <a:srgbClr val="456A2C"/>
              </a:solidFill>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rPr>
              <a:t>Lapkoki veido saiti, kas pēc stiprības atbilst </a:t>
            </a:r>
            <a:r>
              <a:rPr lang="lv-LV" sz="2400" dirty="0" err="1">
                <a:solidFill>
                  <a:srgbClr val="456A2C"/>
                </a:solidFill>
              </a:rPr>
              <a:t>līmsavienojumam</a:t>
            </a:r>
            <a:r>
              <a:rPr lang="lv-LV" sz="2400" dirty="0">
                <a:solidFill>
                  <a:srgbClr val="456A2C"/>
                </a:solidFill>
              </a:rPr>
              <a:t>, tomēr savienojums nav mitrumizturīgs. Skujkokiem šādi izveidots savienojums ir vājāks. </a:t>
            </a:r>
            <a:endParaRPr lang="lv-LV" sz="2400" dirty="0">
              <a:solidFill>
                <a:srgbClr val="456A2C"/>
              </a:solidFill>
              <a:latin typeface="Glacial Indifference"/>
            </a:endParaRPr>
          </a:p>
        </p:txBody>
      </p:sp>
      <p:sp>
        <p:nvSpPr>
          <p:cNvPr id="3" name="AutoShape 3"/>
          <p:cNvSpPr/>
          <p:nvPr/>
        </p:nvSpPr>
        <p:spPr>
          <a:xfrm>
            <a:off x="9906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1318567"/>
            </a:xfrm>
            <a:prstGeom prst="rect">
              <a:avLst/>
            </a:prstGeom>
          </p:spPr>
          <p:txBody>
            <a:bodyPr lIns="0" tIns="0" rIns="0" bIns="0" rtlCol="0" anchor="t">
              <a:spAutoFit/>
            </a:bodyPr>
            <a:lstStyle/>
            <a:p>
              <a:pPr algn="l">
                <a:lnSpc>
                  <a:spcPts val="8370"/>
                </a:lnSpc>
              </a:pPr>
              <a:r>
                <a:rPr lang="lv-LV" sz="6200" b="1" dirty="0">
                  <a:solidFill>
                    <a:schemeClr val="bg1"/>
                  </a:solidFill>
                  <a:latin typeface="Glos"/>
                </a:rPr>
                <a:t>Līmes</a:t>
              </a: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a:solidFill>
                <a:srgbClr val="D9D9D9"/>
              </a:solidFill>
              <a:latin typeface="Glacial Indifference"/>
            </a:endParaRPr>
          </a:p>
        </p:txBody>
      </p:sp>
      <p:pic>
        <p:nvPicPr>
          <p:cNvPr id="16" name="Kuva 15" descr="Kuva, joka sisältää kohteen teksti, työkalu&#10;&#10;Kuvaus luotu automaattisesti">
            <a:extLst>
              <a:ext uri="{FF2B5EF4-FFF2-40B4-BE49-F238E27FC236}">
                <a16:creationId xmlns:a16="http://schemas.microsoft.com/office/drawing/2014/main" id="{6C932510-4807-4C9E-BDD4-B4D30359EB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44" t="9305" r="18333"/>
          <a:stretch/>
        </p:blipFill>
        <p:spPr>
          <a:xfrm rot="5400000">
            <a:off x="4430288" y="3167416"/>
            <a:ext cx="4500000" cy="5861370"/>
          </a:xfrm>
          <a:prstGeom prst="rect">
            <a:avLst/>
          </a:prstGeom>
        </p:spPr>
      </p:pic>
    </p:spTree>
    <p:extLst>
      <p:ext uri="{BB962C8B-B14F-4D97-AF65-F5344CB8AC3E}">
        <p14:creationId xmlns:p14="http://schemas.microsoft.com/office/powerpoint/2010/main" val="305921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673977" y="515007"/>
            <a:ext cx="8534400" cy="7217360"/>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lv-LV" sz="2400" dirty="0">
                <a:solidFill>
                  <a:srgbClr val="456A2C"/>
                </a:solidFill>
                <a:latin typeface="Glacial Indifference"/>
              </a:rPr>
              <a:t>Izvēloties līmi, jāņem vērā </a:t>
            </a:r>
            <a:r>
              <a:rPr lang="lv-LV" sz="2400" dirty="0" smtClean="0">
                <a:solidFill>
                  <a:srgbClr val="456A2C"/>
                </a:solidFill>
                <a:latin typeface="Glacial Indifference"/>
              </a:rPr>
              <a:t>ekspluatācijas apstākļi</a:t>
            </a:r>
            <a:r>
              <a:rPr lang="lv-LV" sz="2400" dirty="0">
                <a:solidFill>
                  <a:srgbClr val="456A2C"/>
                </a:solidFill>
                <a:latin typeface="Glacial Indifference"/>
              </a:rPr>
              <a:t>, kādos gatavais </a:t>
            </a:r>
            <a:r>
              <a:rPr lang="lv-LV" sz="2400" dirty="0" err="1" smtClean="0">
                <a:solidFill>
                  <a:srgbClr val="456A2C"/>
                </a:solidFill>
                <a:latin typeface="Glacial Indifference"/>
              </a:rPr>
              <a:t>līmsavienojums</a:t>
            </a:r>
            <a:r>
              <a:rPr lang="lv-LV" sz="2400" dirty="0" smtClean="0">
                <a:solidFill>
                  <a:srgbClr val="456A2C"/>
                </a:solidFill>
                <a:latin typeface="Glacial Indifference"/>
              </a:rPr>
              <a:t> </a:t>
            </a:r>
            <a:r>
              <a:rPr lang="lv-LV" sz="2400" dirty="0">
                <a:solidFill>
                  <a:srgbClr val="456A2C"/>
                </a:solidFill>
                <a:latin typeface="Glacial Indifference"/>
              </a:rPr>
              <a:t>tiks izmantots.</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buFont typeface="Arial" panose="020B0604020202020204" pitchFamily="34" charset="0"/>
              <a:buChar char="•"/>
            </a:pPr>
            <a:r>
              <a:rPr lang="lv-LV" sz="2400" dirty="0">
                <a:solidFill>
                  <a:srgbClr val="456A2C"/>
                </a:solidFill>
              </a:rPr>
              <a:t>Pēc izturības līmsavienojuma lietošanas apstākļiem līmes iedala trīs grupās:</a:t>
            </a:r>
          </a:p>
          <a:p>
            <a:pPr marL="715963" lvl="0" indent="-265113">
              <a:buFont typeface="+mj-lt"/>
              <a:buAutoNum type="arabicPeriod"/>
            </a:pPr>
            <a:r>
              <a:rPr lang="lv-LV" sz="2400" dirty="0">
                <a:solidFill>
                  <a:srgbClr val="456A2C"/>
                </a:solidFill>
              </a:rPr>
              <a:t>līmes, kas paredzētas lietošanai ļoti mitros apstākļos; līmēm jābūt izturīgākām par koksni visos apstākļos. Savienojumiem jāspēj izturēt laikapstākļu iedarbību, mērcēšanu ūdenī un mikroorganismu iedarbību. Šīm prasībām atbilst fenola un rezorcīna sveķu līmes un to </a:t>
            </a:r>
            <a:r>
              <a:rPr lang="lv-LV" sz="2400" dirty="0" smtClean="0">
                <a:solidFill>
                  <a:srgbClr val="456A2C"/>
                </a:solidFill>
              </a:rPr>
              <a:t>maisījumi.</a:t>
            </a:r>
          </a:p>
          <a:p>
            <a:pPr marL="715963" lvl="0" indent="-265113">
              <a:buFont typeface="+mj-lt"/>
              <a:buAutoNum type="arabicPeriod"/>
            </a:pPr>
            <a:r>
              <a:rPr lang="lv-LV" sz="2400" dirty="0" smtClean="0">
                <a:solidFill>
                  <a:srgbClr val="456A2C"/>
                </a:solidFill>
              </a:rPr>
              <a:t>līmes</a:t>
            </a:r>
            <a:r>
              <a:rPr lang="lv-LV" sz="2400" dirty="0">
                <a:solidFill>
                  <a:srgbClr val="456A2C"/>
                </a:solidFill>
              </a:rPr>
              <a:t>, kas paredzētas lietošanai mitros apstākļos;  līmes ir piemērotas lietošanai iekštelpās, kur relatīvais mitrums var būt diezgan augsts. Šajā grupā ietilpst melamīna līmes, kā arī dažas karbamīda sveķu līmes un PVAc augstākās grupas D3 un D4 </a:t>
            </a:r>
            <a:r>
              <a:rPr lang="lv-LV" sz="2400" dirty="0" smtClean="0">
                <a:solidFill>
                  <a:srgbClr val="456A2C"/>
                </a:solidFill>
              </a:rPr>
              <a:t>līmes.</a:t>
            </a:r>
          </a:p>
          <a:p>
            <a:pPr marL="715963" lvl="0" indent="-265113">
              <a:buFont typeface="+mj-lt"/>
              <a:buAutoNum type="arabicPeriod"/>
            </a:pPr>
            <a:r>
              <a:rPr lang="lv-LV" sz="2400" dirty="0" smtClean="0">
                <a:solidFill>
                  <a:srgbClr val="456A2C"/>
                </a:solidFill>
              </a:rPr>
              <a:t>līmes</a:t>
            </a:r>
            <a:r>
              <a:rPr lang="lv-LV" sz="2400" dirty="0">
                <a:solidFill>
                  <a:srgbClr val="456A2C"/>
                </a:solidFill>
              </a:rPr>
              <a:t>, kas ir piemērotas lietošanai iekštelpās; līmes neiztur mērcēšanu ūdenī un mitros apstākļos tās kalpos ierobežotu laiku. Šai grupai pieder visbiežāk izmantotās koka līmes, karbamīda sveķu un PVAc līmes.</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1318567"/>
            </a:xfrm>
            <a:prstGeom prst="rect">
              <a:avLst/>
            </a:prstGeom>
          </p:spPr>
          <p:txBody>
            <a:bodyPr lIns="0" tIns="0" rIns="0" bIns="0" rtlCol="0" anchor="t">
              <a:spAutoFit/>
            </a:bodyPr>
            <a:lstStyle/>
            <a:p>
              <a:pPr algn="l">
                <a:lnSpc>
                  <a:spcPts val="8370"/>
                </a:lnSpc>
              </a:pPr>
              <a:r>
                <a:rPr lang="lv-LV" sz="6200" b="1" dirty="0">
                  <a:solidFill>
                    <a:schemeClr val="bg1"/>
                  </a:solidFill>
                  <a:latin typeface="Glos"/>
                </a:rPr>
                <a:t>Dažādas līmes</a:t>
              </a: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a:solidFill>
                <a:srgbClr val="D9D9D9"/>
              </a:solidFill>
              <a:latin typeface="Glacial Indifference"/>
            </a:endParaRPr>
          </a:p>
        </p:txBody>
      </p:sp>
    </p:spTree>
    <p:extLst>
      <p:ext uri="{BB962C8B-B14F-4D97-AF65-F5344CB8AC3E}">
        <p14:creationId xmlns:p14="http://schemas.microsoft.com/office/powerpoint/2010/main" val="194040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46384" y="960446"/>
            <a:ext cx="18326100" cy="790345"/>
          </a:xfrm>
          <a:prstGeom prst="rect">
            <a:avLst/>
          </a:prstGeom>
        </p:spPr>
        <p:txBody>
          <a:bodyPr wrap="square" lIns="0" tIns="0" rIns="0" bIns="0" rtlCol="0" anchor="t">
            <a:spAutoFit/>
          </a:bodyPr>
          <a:lstStyle/>
          <a:p>
            <a:pPr algn="l">
              <a:lnSpc>
                <a:spcPts val="6682"/>
              </a:lnSpc>
            </a:pPr>
            <a:r>
              <a:rPr lang="lv-LV" sz="5000" b="1" dirty="0" smtClean="0">
                <a:solidFill>
                  <a:srgbClr val="456A2C"/>
                </a:solidFill>
                <a:latin typeface="Glos"/>
              </a:rPr>
              <a:t>Mehānisko </a:t>
            </a:r>
            <a:r>
              <a:rPr lang="lv-LV" sz="5000" b="1" dirty="0" err="1" smtClean="0">
                <a:solidFill>
                  <a:srgbClr val="456A2C"/>
                </a:solidFill>
                <a:latin typeface="Glos"/>
              </a:rPr>
              <a:t>savienotājlīdzekļu</a:t>
            </a:r>
            <a:r>
              <a:rPr lang="lv-LV" sz="5000" b="1" dirty="0" smtClean="0">
                <a:solidFill>
                  <a:srgbClr val="456A2C"/>
                </a:solidFill>
                <a:latin typeface="Glos"/>
              </a:rPr>
              <a:t> </a:t>
            </a:r>
            <a:r>
              <a:rPr lang="lv-LV" sz="5000" b="1" dirty="0">
                <a:solidFill>
                  <a:srgbClr val="456A2C"/>
                </a:solidFill>
                <a:latin typeface="Glos"/>
              </a:rPr>
              <a:t>un </a:t>
            </a:r>
            <a:r>
              <a:rPr lang="lv-LV" sz="5000" b="1" dirty="0" smtClean="0">
                <a:solidFill>
                  <a:srgbClr val="456A2C"/>
                </a:solidFill>
                <a:latin typeface="Glos"/>
              </a:rPr>
              <a:t>saistvielu izmantošana</a:t>
            </a:r>
            <a:endParaRPr lang="lv-LV" sz="5000" b="1" dirty="0">
              <a:solidFill>
                <a:srgbClr val="456A2C"/>
              </a:solidFill>
              <a:latin typeface="Glos"/>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1607365"/>
            <a:chOff x="0" y="-19050"/>
            <a:chExt cx="9013889" cy="2143153"/>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APKĀRTĒJĀ VIDE</a:t>
              </a:r>
            </a:p>
          </p:txBody>
        </p:sp>
        <p:sp>
          <p:nvSpPr>
            <p:cNvPr id="6" name="TextBox 6"/>
            <p:cNvSpPr txBox="1"/>
            <p:nvPr/>
          </p:nvSpPr>
          <p:spPr>
            <a:xfrm>
              <a:off x="0" y="961391"/>
              <a:ext cx="9013889" cy="1162712"/>
            </a:xfrm>
            <a:prstGeom prst="rect">
              <a:avLst/>
            </a:prstGeom>
          </p:spPr>
          <p:txBody>
            <a:bodyPr lIns="0" tIns="0" rIns="0" bIns="0" rtlCol="0" anchor="t">
              <a:spAutoFit/>
            </a:bodyPr>
            <a:lstStyle/>
            <a:p>
              <a:pPr algn="ctr">
                <a:lnSpc>
                  <a:spcPts val="3359"/>
                </a:lnSpc>
              </a:pPr>
              <a:r>
                <a:rPr lang="lv-LV" sz="2400" dirty="0">
                  <a:solidFill>
                    <a:srgbClr val="456A2C"/>
                  </a:solidFill>
                  <a:latin typeface="Glacial Indifference"/>
                </a:rPr>
                <a:t>Pareizi izvēlēti </a:t>
              </a:r>
              <a:r>
                <a:rPr lang="lv-LV" sz="2400" dirty="0" smtClean="0">
                  <a:solidFill>
                    <a:srgbClr val="456A2C"/>
                  </a:solidFill>
                  <a:latin typeface="Glacial Indifference"/>
                </a:rPr>
                <a:t>savienotājlīdzekļi iztur </a:t>
              </a:r>
              <a:r>
                <a:rPr lang="lv-LV" sz="2400" dirty="0">
                  <a:solidFill>
                    <a:srgbClr val="456A2C"/>
                  </a:solidFill>
                  <a:latin typeface="Glacial Indifference"/>
                </a:rPr>
                <a:t>pat </a:t>
              </a:r>
              <a:r>
                <a:rPr lang="lv-LV" sz="2400" dirty="0" smtClean="0">
                  <a:solidFill>
                    <a:srgbClr val="456A2C"/>
                  </a:solidFill>
                  <a:latin typeface="Glacial Indifference"/>
                </a:rPr>
                <a:t>ļoti komplicētas slodzes </a:t>
              </a:r>
              <a:r>
                <a:rPr lang="lv-LV" sz="2400" dirty="0">
                  <a:solidFill>
                    <a:srgbClr val="456A2C"/>
                  </a:solidFill>
                  <a:latin typeface="Glacial Indifference"/>
                </a:rPr>
                <a:t>apstākļus.</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43381"/>
            <a:chOff x="0" y="-19050"/>
            <a:chExt cx="9013889" cy="2724507"/>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PRODUKTIVITĀTE</a:t>
              </a:r>
            </a:p>
          </p:txBody>
        </p:sp>
        <p:sp>
          <p:nvSpPr>
            <p:cNvPr id="10" name="TextBox 10"/>
            <p:cNvSpPr txBox="1"/>
            <p:nvPr/>
          </p:nvSpPr>
          <p:spPr>
            <a:xfrm>
              <a:off x="0" y="961391"/>
              <a:ext cx="9013889" cy="1744066"/>
            </a:xfrm>
            <a:prstGeom prst="rect">
              <a:avLst/>
            </a:prstGeom>
          </p:spPr>
          <p:txBody>
            <a:bodyPr lIns="0" tIns="0" rIns="0" bIns="0" rtlCol="0" anchor="t">
              <a:spAutoFit/>
            </a:bodyPr>
            <a:lstStyle/>
            <a:p>
              <a:pPr algn="ctr">
                <a:lnSpc>
                  <a:spcPts val="3359"/>
                </a:lnSpc>
              </a:pPr>
              <a:r>
                <a:rPr lang="lv-LV" sz="2400" dirty="0">
                  <a:solidFill>
                    <a:srgbClr val="456A2C"/>
                  </a:solidFill>
                  <a:latin typeface="Glacial Indifference"/>
                </a:rPr>
                <a:t>Izvēloties pareizo līmi vai </a:t>
              </a:r>
              <a:r>
                <a:rPr lang="lv-LV" sz="2400" dirty="0" err="1" smtClean="0">
                  <a:solidFill>
                    <a:srgbClr val="456A2C"/>
                  </a:solidFill>
                  <a:latin typeface="Glacial Indifference"/>
                </a:rPr>
                <a:t>savienotājlīdzekli</a:t>
              </a:r>
              <a:r>
                <a:rPr lang="lv-LV" sz="2400" dirty="0" smtClean="0">
                  <a:solidFill>
                    <a:srgbClr val="456A2C"/>
                  </a:solidFill>
                  <a:latin typeface="Glacial Indifference"/>
                </a:rPr>
                <a:t>,  saīsinās ražošanas </a:t>
              </a:r>
              <a:r>
                <a:rPr lang="lv-LV" sz="2400" dirty="0">
                  <a:solidFill>
                    <a:srgbClr val="456A2C"/>
                  </a:solidFill>
                  <a:latin typeface="Glacial Indifference"/>
                </a:rPr>
                <a:t>laiks un </a:t>
              </a:r>
              <a:r>
                <a:rPr lang="lv-LV" sz="2400" dirty="0" smtClean="0">
                  <a:solidFill>
                    <a:srgbClr val="456A2C"/>
                  </a:solidFill>
                  <a:latin typeface="Glacial Indifference"/>
                </a:rPr>
                <a:t>uzlabojas </a:t>
              </a:r>
              <a:r>
                <a:rPr lang="lv-LV" sz="2400" dirty="0">
                  <a:solidFill>
                    <a:srgbClr val="456A2C"/>
                  </a:solidFill>
                  <a:latin typeface="Glacial Indifference"/>
                </a:rPr>
                <a:t>ražošanas procesa </a:t>
              </a:r>
              <a:r>
                <a:rPr lang="lv-LV" sz="2400" dirty="0" smtClean="0">
                  <a:solidFill>
                    <a:srgbClr val="456A2C"/>
                  </a:solidFill>
                  <a:latin typeface="Glacial Indifference"/>
                </a:rPr>
                <a:t>funkcionalitāte.</a:t>
              </a:r>
              <a:endParaRPr lang="lv-LV" sz="240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43382"/>
            <a:chOff x="0" y="-19050"/>
            <a:chExt cx="9013889" cy="2724507"/>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EFEKTIVITĀTE</a:t>
              </a:r>
            </a:p>
          </p:txBody>
        </p:sp>
        <p:sp>
          <p:nvSpPr>
            <p:cNvPr id="14" name="TextBox 14"/>
            <p:cNvSpPr txBox="1"/>
            <p:nvPr/>
          </p:nvSpPr>
          <p:spPr>
            <a:xfrm>
              <a:off x="0" y="961391"/>
              <a:ext cx="9013889" cy="1744066"/>
            </a:xfrm>
            <a:prstGeom prst="rect">
              <a:avLst/>
            </a:prstGeom>
          </p:spPr>
          <p:txBody>
            <a:bodyPr lIns="0" tIns="0" rIns="0" bIns="0" rtlCol="0" anchor="t">
              <a:spAutoFit/>
            </a:bodyPr>
            <a:lstStyle/>
            <a:p>
              <a:pPr algn="ctr">
                <a:lnSpc>
                  <a:spcPts val="3359"/>
                </a:lnSpc>
              </a:pPr>
              <a:r>
                <a:rPr lang="lv-LV" sz="2400" dirty="0">
                  <a:solidFill>
                    <a:srgbClr val="456A2C"/>
                  </a:solidFill>
                  <a:latin typeface="Glacial Indifference"/>
                </a:rPr>
                <a:t>Atbilstoša </a:t>
              </a:r>
              <a:r>
                <a:rPr lang="lv-LV" sz="2400" dirty="0" smtClean="0">
                  <a:solidFill>
                    <a:srgbClr val="456A2C"/>
                  </a:solidFill>
                  <a:latin typeface="Glacial Indifference"/>
                </a:rPr>
                <a:t>mehānisko </a:t>
              </a:r>
              <a:r>
                <a:rPr lang="lv-LV" sz="2400" dirty="0" err="1" smtClean="0">
                  <a:solidFill>
                    <a:srgbClr val="456A2C"/>
                  </a:solidFill>
                  <a:latin typeface="Glacial Indifference"/>
                </a:rPr>
                <a:t>savienotājlīdzekļu</a:t>
              </a:r>
              <a:r>
                <a:rPr lang="lv-LV" sz="2400" dirty="0" smtClean="0">
                  <a:solidFill>
                    <a:srgbClr val="456A2C"/>
                  </a:solidFill>
                  <a:latin typeface="Glacial Indifference"/>
                </a:rPr>
                <a:t> </a:t>
              </a:r>
              <a:r>
                <a:rPr lang="lv-LV" sz="2400" dirty="0">
                  <a:solidFill>
                    <a:srgbClr val="456A2C"/>
                  </a:solidFill>
                  <a:latin typeface="Glacial Indifference"/>
                </a:rPr>
                <a:t>izmantošana uzlabo darba efektivitāti un samazina materiāla zudumus.</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7250923" cy="2479398"/>
            <a:chOff x="0" y="-19050"/>
            <a:chExt cx="9013889" cy="2671830"/>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IZMAKSAS</a:t>
              </a:r>
            </a:p>
          </p:txBody>
        </p:sp>
        <p:sp>
          <p:nvSpPr>
            <p:cNvPr id="18" name="TextBox 18"/>
            <p:cNvSpPr txBox="1"/>
            <p:nvPr/>
          </p:nvSpPr>
          <p:spPr>
            <a:xfrm>
              <a:off x="0" y="773352"/>
              <a:ext cx="9013889" cy="1879428"/>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lv-LV" sz="2400" dirty="0" smtClean="0">
                  <a:solidFill>
                    <a:srgbClr val="456A2C"/>
                  </a:solidFill>
                  <a:latin typeface="Glacial Indifference" panose="020B0604020202020204" charset="0"/>
                </a:rPr>
                <a:t>Iegādes </a:t>
              </a:r>
              <a:r>
                <a:rPr lang="lv-LV" sz="2400" dirty="0">
                  <a:solidFill>
                    <a:srgbClr val="456A2C"/>
                  </a:solidFill>
                  <a:latin typeface="Glacial Indifference" panose="020B0604020202020204" charset="0"/>
                </a:rPr>
                <a:t>brīdī </a:t>
              </a:r>
              <a:r>
                <a:rPr lang="lv-LV" sz="2400" dirty="0" smtClean="0">
                  <a:solidFill>
                    <a:srgbClr val="456A2C"/>
                  </a:solidFill>
                  <a:latin typeface="Glacial Indifference" panose="020B0604020202020204" charset="0"/>
                </a:rPr>
                <a:t>saistvielu </a:t>
              </a:r>
              <a:r>
                <a:rPr lang="lv-LV" sz="2400" dirty="0">
                  <a:solidFill>
                    <a:srgbClr val="456A2C"/>
                  </a:solidFill>
                  <a:latin typeface="Glacial Indifference" panose="020B0604020202020204" charset="0"/>
                </a:rPr>
                <a:t>vai </a:t>
              </a:r>
              <a:r>
                <a:rPr lang="lv-LV" sz="2400" dirty="0" err="1" smtClean="0">
                  <a:solidFill>
                    <a:srgbClr val="456A2C"/>
                  </a:solidFill>
                  <a:latin typeface="Glacial Indifference" panose="020B0604020202020204" charset="0"/>
                </a:rPr>
                <a:t>savienotājlīdzekļu</a:t>
              </a:r>
              <a:r>
                <a:rPr lang="lv-LV" sz="2400" dirty="0" smtClean="0">
                  <a:solidFill>
                    <a:srgbClr val="456A2C"/>
                  </a:solidFill>
                  <a:latin typeface="Glacial Indifference" panose="020B0604020202020204" charset="0"/>
                </a:rPr>
                <a:t> izmaksas </a:t>
              </a:r>
              <a:r>
                <a:rPr lang="lv-LV" sz="2400" dirty="0">
                  <a:solidFill>
                    <a:srgbClr val="456A2C"/>
                  </a:solidFill>
                  <a:latin typeface="Glacial Indifference" panose="020B0604020202020204" charset="0"/>
                </a:rPr>
                <a:t>var būt </a:t>
              </a:r>
              <a:r>
                <a:rPr lang="lv-LV" sz="2400" dirty="0" smtClean="0">
                  <a:solidFill>
                    <a:srgbClr val="456A2C"/>
                  </a:solidFill>
                  <a:latin typeface="Glacial Indifference" panose="020B0604020202020204" charset="0"/>
                </a:rPr>
                <a:t>augstākas konstrukcijām ar sarežģītu slodžu raksturu un paaugstinātu nestspēju, </a:t>
              </a:r>
              <a:r>
                <a:rPr lang="lv-LV" sz="2400" dirty="0">
                  <a:solidFill>
                    <a:srgbClr val="456A2C"/>
                  </a:solidFill>
                  <a:latin typeface="Glacial Indifference" panose="020B0604020202020204" charset="0"/>
                </a:rPr>
                <a:t>bet lielāka izturība </a:t>
              </a:r>
              <a:r>
                <a:rPr lang="lv-LV" sz="2400" dirty="0" smtClean="0">
                  <a:solidFill>
                    <a:srgbClr val="456A2C"/>
                  </a:solidFill>
                  <a:latin typeface="Glacial Indifference" panose="020B0604020202020204" charset="0"/>
                </a:rPr>
                <a:t>var nodrošināt </a:t>
              </a:r>
              <a:r>
                <a:rPr lang="lv-LV" sz="2400" dirty="0">
                  <a:solidFill>
                    <a:srgbClr val="456A2C"/>
                  </a:solidFill>
                  <a:latin typeface="Glacial Indifference" panose="020B0604020202020204" charset="0"/>
                </a:rPr>
                <a:t>ilgāku kalpošanas laiku.</a:t>
              </a: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6</a:t>
            </a:fld>
            <a:endParaRPr lang="en-US" sz="2400" spc="12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3434</TotalTime>
  <Words>454</Words>
  <Application>Microsoft Office PowerPoint</Application>
  <PresentationFormat>Custom</PresentationFormat>
  <Paragraphs>55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Glacial Indifference</vt:lpstr>
      <vt:lpstr>League Spartan</vt:lpstr>
      <vt:lpstr>Arial</vt:lpstr>
      <vt:lpstr>Glos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Lietotajs</cp:lastModifiedBy>
  <cp:revision>62</cp:revision>
  <dcterms:created xsi:type="dcterms:W3CDTF">2006-08-16T00:00:00Z</dcterms:created>
  <dcterms:modified xsi:type="dcterms:W3CDTF">2021-11-17T18:09:52Z</dcterms:modified>
  <dc:identifier>DAD7Xzioke4</dc:identifier>
</cp:coreProperties>
</file>