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lacial Indifference" panose="020B0604020202020204" charset="0"/>
      <p:regular r:id="rId12"/>
    </p:embeddedFont>
    <p:embeddedFont>
      <p:font typeface="Glacial Indifference Bold" panose="020B0604020202020204" charset="0"/>
      <p:regular r:id="rId13"/>
    </p:embeddedFont>
    <p:embeddedFont>
      <p:font typeface="League Spartan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EB816F-CD3E-4CC7-867F-CA4B655A8019}"/>
              </a:ext>
            </a:extLst>
          </p:cNvPr>
          <p:cNvSpPr txBox="1"/>
          <p:nvPr userDrawn="1"/>
        </p:nvSpPr>
        <p:spPr>
          <a:xfrm>
            <a:off x="9651560" y="9574054"/>
            <a:ext cx="7607740" cy="54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fi-FI" sz="1600" spc="80" dirty="0">
                <a:solidFill>
                  <a:srgbClr val="456A2C"/>
                </a:solidFill>
                <a:latin typeface="Glacial Indifference"/>
              </a:rPr>
              <a:t>WORK PLANNING AND TEAM MANAGEMENT</a:t>
            </a: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933" y="0"/>
            <a:ext cx="14101901" cy="10287000"/>
          </a:xfrm>
          <a:prstGeom prst="rect">
            <a:avLst/>
          </a:prstGeom>
        </p:spPr>
      </p:pic>
      <p:pic>
        <p:nvPicPr>
          <p:cNvPr id="13" name="Kuva 12" descr="Insinöörit, joilla on digitaalinen tabletti ja piirustuksia, tehtaalla">
            <a:extLst>
              <a:ext uri="{FF2B5EF4-FFF2-40B4-BE49-F238E27FC236}">
                <a16:creationId xmlns:a16="http://schemas.microsoft.com/office/drawing/2014/main" id="{A42469AB-7772-4D52-B0BC-51A500ACE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32" y="-38100"/>
            <a:ext cx="15445508" cy="103251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714932" cy="351036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n-US" sz="6600" spc="92" dirty="0">
                  <a:solidFill>
                    <a:srgbClr val="FEFFF8"/>
                  </a:solidFill>
                  <a:latin typeface="League Spartan"/>
                </a:rPr>
                <a:t>ARBEITSPLANUNG UND TEAMMANAGEMENT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7294580" cy="48731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s-ES" sz="2400" spc="150" dirty="0">
                  <a:solidFill>
                    <a:srgbClr val="FEFFF8"/>
                  </a:solidFill>
                  <a:latin typeface="Glacial Indifference Bold"/>
                </a:rPr>
                <a:t>LERNEINHEIT 3: </a:t>
              </a:r>
              <a:r>
                <a:rPr lang="de-DE" sz="2400" spc="150">
                  <a:solidFill>
                    <a:srgbClr val="FEFFF8"/>
                  </a:solidFill>
                  <a:latin typeface="Glacial Indifference Bold"/>
                </a:rPr>
                <a:t>HOLZBAU-MONTAGEMANAGEMENT VOR ORT</a:t>
              </a:r>
              <a:endParaRPr lang="en-US" sz="2400" spc="150" dirty="0">
                <a:solidFill>
                  <a:srgbClr val="FEFFF8"/>
                </a:solidFill>
                <a:latin typeface="Glacial Indifference Bold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41" y="597200"/>
            <a:ext cx="12162259" cy="8432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-313967"/>
            <a:ext cx="8385423" cy="8119650"/>
            <a:chOff x="0" y="0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939993" cy="283154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PRÄSENTATIONS </a:t>
              </a:r>
              <a:r>
                <a:rPr lang="en-US" sz="6200" b="1" spc="310" dirty="0">
                  <a:solidFill>
                    <a:srgbClr val="456A2C"/>
                  </a:solidFill>
                  <a:latin typeface="League Spartan"/>
                </a:rPr>
                <a:t>Ü</a:t>
              </a: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BERBLICK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492487"/>
              <a:ext cx="9214823" cy="228267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Einleitung</a:t>
              </a: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Arbeitsmanagement</a:t>
              </a: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Die Vorteile eines guten Managements</a:t>
              </a: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Häufig gestellte Fragen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3"/>
              <a:ext cx="9215776" cy="82073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 err="1">
                  <a:solidFill>
                    <a:srgbClr val="456A2C"/>
                  </a:solidFill>
                  <a:latin typeface="League Spartan"/>
                </a:rPr>
                <a:t>Themen</a:t>
              </a:r>
              <a:r>
                <a:rPr lang="en-US" sz="3700" spc="185" dirty="0">
                  <a:solidFill>
                    <a:srgbClr val="456A2C"/>
                  </a:solidFill>
                  <a:latin typeface="League Spartan"/>
                </a:rPr>
                <a:t>:</a:t>
              </a: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53599" y="971550"/>
            <a:ext cx="8385423" cy="6508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de-DE" sz="2400" spc="120" dirty="0">
                <a:solidFill>
                  <a:srgbClr val="456A2C"/>
                </a:solidFill>
                <a:latin typeface="Glacial Indifference"/>
              </a:rPr>
              <a:t>Die Person, die ein Bauprojekt durchführt, muss das gesamte Projekt leiten und steuern, wobei sowohl die Projektplanung, die Auftragsvergabe als auch der zeitliche Rahmen für alle Bauphasen berücksichtigt werden müssen.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de-DE" sz="2400" spc="120" dirty="0">
                <a:solidFill>
                  <a:srgbClr val="456A2C"/>
                </a:solidFill>
                <a:latin typeface="Glacial Indifference"/>
              </a:rPr>
              <a:t>Zu Beginn des Projekts einigt man sich darüber, wie der Entwurfsplan ausgeführt wird, wobei Qualität und Zeitplan überwacht werden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de-DE" sz="2400" spc="120" dirty="0">
                <a:solidFill>
                  <a:srgbClr val="456A2C"/>
                </a:solidFill>
                <a:latin typeface="Glacial Indifference"/>
              </a:rPr>
              <a:t>Bei datenmodellierten Projekten legen Datenmodellverfahren die notwendigen Daten und Informationen für das Projekt fest, z.B. bei der Kalkulation, Vorfertigung, beim Bau und der Bauaufsicht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5900" y="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2694" y="957263"/>
            <a:ext cx="6914925" cy="5214429"/>
            <a:chOff x="-3348" y="-95249"/>
            <a:chExt cx="9219899" cy="6952574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1395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fi-FI" sz="6200" spc="310" dirty="0">
                  <a:solidFill>
                    <a:schemeClr val="bg1"/>
                  </a:solidFill>
                  <a:latin typeface="League Spartan"/>
                </a:rPr>
                <a:t>Einleitung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3348" y="6036587"/>
              <a:ext cx="9215776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4324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7322644" y="746755"/>
            <a:ext cx="10965356" cy="6295933"/>
            <a:chOff x="-104836" y="-3114570"/>
            <a:chExt cx="13605166" cy="3947629"/>
          </a:xfrm>
        </p:grpSpPr>
        <p:sp>
          <p:nvSpPr>
            <p:cNvPr id="5" name="TextBox 5"/>
            <p:cNvSpPr txBox="1"/>
            <p:nvPr/>
          </p:nvSpPr>
          <p:spPr>
            <a:xfrm>
              <a:off x="-1" y="-3114570"/>
              <a:ext cx="13500331" cy="6754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456A2C"/>
                  </a:solidFill>
                  <a:latin typeface="League Spartan"/>
                </a:rPr>
                <a:t>Arbeitsmanagement</a:t>
              </a:r>
              <a:endParaRPr lang="en-US" sz="6200" spc="310" dirty="0">
                <a:solidFill>
                  <a:srgbClr val="456A2C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04836" y="-2146066"/>
              <a:ext cx="13137037" cy="297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de-DE" sz="2000" spc="120" dirty="0">
                  <a:solidFill>
                    <a:srgbClr val="456A2C"/>
                  </a:solidFill>
                  <a:latin typeface="Glacial Indifference"/>
                </a:rPr>
                <a:t>Management ist:</a:t>
              </a: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de-DE" sz="2000" spc="120" dirty="0">
                  <a:solidFill>
                    <a:srgbClr val="456A2C"/>
                  </a:solidFill>
                  <a:latin typeface="Glacial Indifference"/>
                </a:rPr>
                <a:t>Das Führen von Menschen</a:t>
              </a: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de-DE" sz="2000" spc="120" dirty="0">
                  <a:solidFill>
                    <a:srgbClr val="456A2C"/>
                  </a:solidFill>
                  <a:latin typeface="Glacial Indifference"/>
                </a:rPr>
                <a:t>Arbeitsmanagement</a:t>
              </a: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de-DE" sz="2000" spc="120" dirty="0">
                  <a:solidFill>
                    <a:srgbClr val="456A2C"/>
                  </a:solidFill>
                  <a:latin typeface="Glacial Indifference"/>
                </a:rPr>
                <a:t>Management des Team-Netzwerks</a:t>
              </a: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de-DE" sz="2000" spc="120" dirty="0">
                  <a:solidFill>
                    <a:srgbClr val="456A2C"/>
                  </a:solidFill>
                  <a:latin typeface="Glacial Indifference"/>
                </a:rPr>
                <a:t>Planung</a:t>
              </a: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000" spc="120" dirty="0">
                  <a:solidFill>
                    <a:srgbClr val="456A2C"/>
                  </a:solidFill>
                  <a:latin typeface="Glacial Indifference"/>
                </a:rPr>
                <a:t>Case management </a:t>
              </a:r>
              <a:r>
                <a:rPr lang="en-US" sz="2000" spc="120" dirty="0" err="1">
                  <a:solidFill>
                    <a:srgbClr val="456A2C"/>
                  </a:solidFill>
                  <a:latin typeface="Glacial Indifference"/>
                </a:rPr>
                <a:t>ist</a:t>
              </a:r>
              <a:r>
                <a:rPr lang="en-US" sz="2000" spc="120" dirty="0">
                  <a:solidFill>
                    <a:srgbClr val="456A2C"/>
                  </a:solidFill>
                  <a:latin typeface="Glacial Indifference"/>
                </a:rPr>
                <a:t>:</a:t>
              </a: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de-DE" sz="2000" spc="120" dirty="0">
                  <a:solidFill>
                    <a:srgbClr val="456A2C"/>
                  </a:solidFill>
                  <a:latin typeface="Glacial Indifference"/>
                </a:rPr>
                <a:t>Design Management</a:t>
              </a: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de-DE" sz="2000" spc="120" dirty="0">
                  <a:solidFill>
                    <a:srgbClr val="456A2C"/>
                  </a:solidFill>
                  <a:latin typeface="Glacial Indifference"/>
                </a:rPr>
                <a:t>Materialflüsse</a:t>
              </a: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de-DE" sz="2000" spc="120" dirty="0">
                  <a:solidFill>
                    <a:srgbClr val="456A2C"/>
                  </a:solidFill>
                  <a:latin typeface="Glacial Indifference"/>
                </a:rPr>
                <a:t>Elektronische Datenbank</a:t>
              </a: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de-DE" sz="2000" spc="120" dirty="0">
                  <a:solidFill>
                    <a:srgbClr val="456A2C"/>
                  </a:solidFill>
                  <a:latin typeface="Glacial Indifference"/>
                </a:rPr>
                <a:t>Verwaltung und Speicherung eingehender Daten</a:t>
              </a:r>
              <a:endParaRPr lang="en-US" sz="2000" spc="120" dirty="0">
                <a:solidFill>
                  <a:srgbClr val="456A2C"/>
                </a:solidFill>
                <a:latin typeface="Glacial Indifference"/>
              </a:endParaRPr>
            </a:p>
            <a:p>
              <a:pPr algn="just">
                <a:lnSpc>
                  <a:spcPts val="3359"/>
                </a:lnSpc>
              </a:pPr>
              <a:endParaRPr lang="en-US" sz="2000" spc="120" dirty="0">
                <a:solidFill>
                  <a:srgbClr val="1E4D65"/>
                </a:solidFill>
                <a:latin typeface="Glacial Indifference"/>
              </a:endParaRPr>
            </a:p>
          </p:txBody>
        </p:sp>
      </p:grpSp>
      <p:sp>
        <p:nvSpPr>
          <p:cNvPr id="14" name="Θέση αριθμού διαφάνειας 12">
            <a:extLst>
              <a:ext uri="{FF2B5EF4-FFF2-40B4-BE49-F238E27FC236}">
                <a16:creationId xmlns:a16="http://schemas.microsoft.com/office/drawing/2014/main" id="{6A035BD0-ECB5-432E-BE44-A821EF204E89}"/>
              </a:ext>
            </a:extLst>
          </p:cNvPr>
          <p:cNvSpPr txBox="1">
            <a:spLocks/>
          </p:cNvSpPr>
          <p:nvPr/>
        </p:nvSpPr>
        <p:spPr>
          <a:xfrm>
            <a:off x="-38100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19" name="Kuva 18" descr="Henkilö työskentelee pöydän ääressä">
            <a:extLst>
              <a:ext uri="{FF2B5EF4-FFF2-40B4-BE49-F238E27FC236}">
                <a16:creationId xmlns:a16="http://schemas.microsoft.com/office/drawing/2014/main" id="{21BED2BC-34B4-46C9-8F41-75BA1A1880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2" y="3521503"/>
            <a:ext cx="5400000" cy="35991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161925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de-DE" sz="5000" spc="100" dirty="0">
                <a:solidFill>
                  <a:srgbClr val="456A2C"/>
                </a:solidFill>
                <a:latin typeface="League Spartan"/>
              </a:rPr>
              <a:t>Die Vorteile eines guten Managements</a:t>
            </a:r>
            <a:endParaRPr lang="en-US" sz="5000" spc="10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219200" y="6672746"/>
            <a:ext cx="7467600" cy="2011321"/>
            <a:chOff x="-450808" y="-19050"/>
            <a:chExt cx="9956800" cy="2681760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UMWELT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450808" y="961391"/>
              <a:ext cx="9956800" cy="17013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Gute Planung und Verwaltung reduzieren den Materialverlust, wodurch die Menge der vor Ort anfallenden Abfälle verringert wird.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219200" y="3090408"/>
            <a:ext cx="7467600" cy="2447338"/>
            <a:chOff x="-450808" y="-19050"/>
            <a:chExt cx="9956800" cy="3263116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PRODUKTIVITÄT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450808" y="961391"/>
              <a:ext cx="9956800" cy="22826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Mit einer guten Planung können zukünftige Problemsituationen minimiert werden. Das Management kann das Projekt zur richtigen Zeit mit den richtigen Ressourcen steuern.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447338"/>
            <a:chOff x="0" y="-19050"/>
            <a:chExt cx="9013889" cy="3263116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EFFIZIENZ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228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Ein Teil der Arbeiten wird vorweg als Vorbereitungen durchgeführt, und die Demontage und Nachbearbeitung wird reduziert.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6760417" cy="2447338"/>
            <a:chOff x="0" y="-19050"/>
            <a:chExt cx="9013889" cy="3263116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KOSTEN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61391"/>
              <a:ext cx="9013889" cy="228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de-DE" sz="2400" spc="120" dirty="0">
                  <a:solidFill>
                    <a:srgbClr val="456A2C"/>
                  </a:solidFill>
                  <a:latin typeface="Glacial Indifference"/>
                </a:rPr>
                <a:t>Die Kosten werden durch geringerem Lagerbedarf, geringerer Materialverschwendung und höherer Arbeitseffizienz gesenkt.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028700" y="95573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5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Benutzerdefiniert</PresentationFormat>
  <Paragraphs>38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Glacial Indifference</vt:lpstr>
      <vt:lpstr>Calibri</vt:lpstr>
      <vt:lpstr>League Spartan</vt:lpstr>
      <vt:lpstr>Glacial Indifference Bold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Robert Pirker</cp:lastModifiedBy>
  <cp:revision>42</cp:revision>
  <dcterms:created xsi:type="dcterms:W3CDTF">2006-08-16T00:00:00Z</dcterms:created>
  <dcterms:modified xsi:type="dcterms:W3CDTF">2021-11-17T12:05:25Z</dcterms:modified>
  <dc:identifier>DAD7Xzioke4</dc:identifier>
</cp:coreProperties>
</file>