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696" r:id="rId2"/>
  </p:sldMasterIdLst>
  <p:notesMasterIdLst>
    <p:notesMasterId r:id="rId14"/>
  </p:notesMasterIdLst>
  <p:sldIdLst>
    <p:sldId id="256" r:id="rId3"/>
    <p:sldId id="272" r:id="rId4"/>
    <p:sldId id="283" r:id="rId5"/>
    <p:sldId id="274" r:id="rId6"/>
    <p:sldId id="285" r:id="rId7"/>
    <p:sldId id="291" r:id="rId8"/>
    <p:sldId id="298" r:id="rId9"/>
    <p:sldId id="301" r:id="rId10"/>
    <p:sldId id="299" r:id="rId11"/>
    <p:sldId id="295" r:id="rId12"/>
    <p:sldId id="300"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6633"/>
    <a:srgbClr val="EFF1EB"/>
    <a:srgbClr val="7F8D67"/>
    <a:srgbClr val="CDCC97"/>
    <a:srgbClr val="95D581"/>
    <a:srgbClr val="A3C143"/>
    <a:srgbClr val="F4FDBB"/>
    <a:srgbClr val="F7FE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0BBBED-F03F-4164-8D0A-EC7BCA32839A}" v="317" dt="2021-10-04T14:07:31.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2139" autoAdjust="0"/>
  </p:normalViewPr>
  <p:slideViewPr>
    <p:cSldViewPr snapToGrid="0">
      <p:cViewPr varScale="1">
        <p:scale>
          <a:sx n="80" d="100"/>
          <a:sy n="80" d="100"/>
        </p:scale>
        <p:origin x="93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E624A-EDFE-44ED-97CB-9E16DD3CD6E6}"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s-ES"/>
        </a:p>
      </dgm:t>
    </dgm:pt>
    <dgm:pt modelId="{D8718804-3D8A-42E2-88F1-266E0B3124BC}">
      <dgm:prSet phldrT="[Texto]" custT="1"/>
      <dgm:spPr/>
      <dgm:t>
        <a:bodyPr/>
        <a:lstStyle/>
        <a:p>
          <a:r>
            <a:rPr lang="es-ES" sz="1600" b="1" dirty="0"/>
            <a:t>Escenario de formación 1 sobre </a:t>
          </a:r>
          <a:r>
            <a:rPr lang="es-ES" sz="1600" b="1" dirty="0">
              <a:solidFill>
                <a:schemeClr val="tx1"/>
              </a:solidFill>
              <a:effectLst>
                <a:outerShdw blurRad="38100" dist="38100" dir="2700000" algn="tl">
                  <a:srgbClr val="000000">
                    <a:alpha val="43137"/>
                  </a:srgbClr>
                </a:outerShdw>
              </a:effectLst>
            </a:rPr>
            <a:t>Cualidades de la madera como material de construcción, sus aplicaciones y limitaciones  </a:t>
          </a:r>
        </a:p>
      </dgm:t>
    </dgm:pt>
    <dgm:pt modelId="{B48BA3E5-D0A7-4E4A-913C-20137068A0F7}" type="parTrans" cxnId="{DD7F7248-81E1-47C2-B4D2-EB4AD2174D08}">
      <dgm:prSet/>
      <dgm:spPr/>
      <dgm:t>
        <a:bodyPr/>
        <a:lstStyle/>
        <a:p>
          <a:endParaRPr lang="es-ES"/>
        </a:p>
      </dgm:t>
    </dgm:pt>
    <dgm:pt modelId="{9F12B3F2-003D-4386-AA0D-3F2D8788D58F}" type="sibTrans" cxnId="{DD7F7248-81E1-47C2-B4D2-EB4AD2174D08}">
      <dgm:prSet/>
      <dgm:spPr/>
      <dgm:t>
        <a:bodyPr/>
        <a:lstStyle/>
        <a:p>
          <a:endParaRPr lang="es-ES"/>
        </a:p>
      </dgm:t>
    </dgm:pt>
    <dgm:pt modelId="{0AB7B80F-F1EF-4152-9DBE-307875FE7327}">
      <dgm:prSet phldrT="[Texto]" custT="1"/>
      <dgm:spPr/>
      <dgm:t>
        <a:bodyPr/>
        <a:lstStyle/>
        <a:p>
          <a:r>
            <a:rPr lang="es-ES" sz="1600" b="1" dirty="0"/>
            <a:t>Escenario de formación 2 sobre  </a:t>
          </a:r>
          <a:r>
            <a:rPr lang="es-ES" sz="1600" b="1" dirty="0">
              <a:solidFill>
                <a:schemeClr val="tx1"/>
              </a:solidFill>
              <a:effectLst>
                <a:outerShdw blurRad="38100" dist="38100" dir="2700000" algn="tl">
                  <a:srgbClr val="000000">
                    <a:alpha val="43137"/>
                  </a:srgbClr>
                </a:outerShdw>
              </a:effectLst>
            </a:rPr>
            <a:t>Selección de material de madera y suministros adecuados para la renovación de la fachada</a:t>
          </a:r>
        </a:p>
      </dgm:t>
    </dgm:pt>
    <dgm:pt modelId="{4ECA5C5E-664C-432F-9C50-2012B5A930A3}" type="parTrans" cxnId="{EF0CEEC3-8138-4ACC-91E1-AB6A7310F0F0}">
      <dgm:prSet/>
      <dgm:spPr/>
      <dgm:t>
        <a:bodyPr/>
        <a:lstStyle/>
        <a:p>
          <a:endParaRPr lang="es-ES"/>
        </a:p>
      </dgm:t>
    </dgm:pt>
    <dgm:pt modelId="{FD4EB589-98BF-40F8-A9F5-06FDC4CC2EBB}" type="sibTrans" cxnId="{EF0CEEC3-8138-4ACC-91E1-AB6A7310F0F0}">
      <dgm:prSet/>
      <dgm:spPr/>
      <dgm:t>
        <a:bodyPr/>
        <a:lstStyle/>
        <a:p>
          <a:endParaRPr lang="es-ES"/>
        </a:p>
      </dgm:t>
    </dgm:pt>
    <dgm:pt modelId="{81D09268-2B7F-4140-8937-A4B333A5043B}">
      <dgm:prSet custT="1"/>
      <dgm:spPr/>
      <dgm:t>
        <a:bodyPr/>
        <a:lstStyle/>
        <a:p>
          <a:pPr algn="just"/>
          <a:r>
            <a:rPr lang="es-ES" sz="1600" dirty="0"/>
            <a:t>Una propietaria tiene la intención de construir una casa de madera por lo que recurre a un constructor. Aunque el constructor tiene experiencia en la construcción, tanto él como la propietaria no tienen experiencia con la madera como material de construcción. Juntos acuden a diferentes expertos para conocer las propiedades y limitaciones de la madera. </a:t>
          </a:r>
          <a:endParaRPr lang="es-ES" sz="1600" i="1" dirty="0">
            <a:effectLst>
              <a:outerShdw blurRad="38100" dist="38100" dir="2700000" algn="tl">
                <a:srgbClr val="000000">
                  <a:alpha val="43137"/>
                </a:srgbClr>
              </a:outerShdw>
            </a:effectLst>
          </a:endParaRPr>
        </a:p>
      </dgm:t>
    </dgm:pt>
    <dgm:pt modelId="{73A94D4E-3D38-4F20-993F-88828706391C}" type="parTrans" cxnId="{EC400D59-057B-4BB2-99CD-C7D010EA34A0}">
      <dgm:prSet/>
      <dgm:spPr/>
      <dgm:t>
        <a:bodyPr/>
        <a:lstStyle/>
        <a:p>
          <a:endParaRPr lang="es-ES"/>
        </a:p>
      </dgm:t>
    </dgm:pt>
    <dgm:pt modelId="{7BF968FF-8725-49DA-8E0D-15CE3AD1554F}" type="sibTrans" cxnId="{EC400D59-057B-4BB2-99CD-C7D010EA34A0}">
      <dgm:prSet/>
      <dgm:spPr/>
      <dgm:t>
        <a:bodyPr/>
        <a:lstStyle/>
        <a:p>
          <a:endParaRPr lang="es-ES"/>
        </a:p>
      </dgm:t>
    </dgm:pt>
    <dgm:pt modelId="{4D83C515-0568-40C9-8C2A-4CD7AAE049D8}">
      <dgm:prSet custT="1"/>
      <dgm:spPr/>
      <dgm:t>
        <a:bodyPr/>
        <a:lstStyle/>
        <a:p>
          <a:pPr algn="just"/>
          <a:r>
            <a:rPr lang="es-ES" sz="1600" dirty="0" err="1"/>
            <a:t>Aki</a:t>
          </a:r>
          <a:r>
            <a:rPr lang="es-ES" sz="1600" dirty="0"/>
            <a:t> posee una casa de madera construida en los años 90. La fachada necesita ser renovada porque sus paneles exteriores y la pintura superficial se han desgastado con el tiempo. </a:t>
          </a:r>
          <a:r>
            <a:rPr lang="es-ES" sz="1600" dirty="0" err="1"/>
            <a:t>Aki</a:t>
          </a:r>
          <a:r>
            <a:rPr lang="es-ES" sz="1600" dirty="0"/>
            <a:t> está familiarizado con el trabajo de la madera, así que decidió comprar los suministros en una tienda de madera local y renovar la fachada por sí mismo. </a:t>
          </a:r>
          <a:endParaRPr lang="es-ES" sz="1600" i="1" dirty="0">
            <a:effectLst>
              <a:outerShdw blurRad="38100" dist="38100" dir="2700000" algn="tl">
                <a:srgbClr val="000000">
                  <a:alpha val="43137"/>
                </a:srgbClr>
              </a:outerShdw>
            </a:effectLst>
          </a:endParaRPr>
        </a:p>
      </dgm:t>
    </dgm:pt>
    <dgm:pt modelId="{0FC19686-9A79-49DE-963A-E6F5339168CB}" type="parTrans" cxnId="{8190A576-20DA-4D82-83C5-F6185DE60B0A}">
      <dgm:prSet/>
      <dgm:spPr/>
      <dgm:t>
        <a:bodyPr/>
        <a:lstStyle/>
        <a:p>
          <a:endParaRPr lang="es-ES"/>
        </a:p>
      </dgm:t>
    </dgm:pt>
    <dgm:pt modelId="{30CD47DF-B461-4261-BD4F-39EF4ABB6C53}" type="sibTrans" cxnId="{8190A576-20DA-4D82-83C5-F6185DE60B0A}">
      <dgm:prSet/>
      <dgm:spPr/>
      <dgm:t>
        <a:bodyPr/>
        <a:lstStyle/>
        <a:p>
          <a:endParaRPr lang="es-ES"/>
        </a:p>
      </dgm:t>
    </dgm:pt>
    <dgm:pt modelId="{AF11CE36-E45D-482F-8A4D-CB12C90F4D22}">
      <dgm:prSet custT="1"/>
      <dgm:spPr/>
      <dgm:t>
        <a:bodyPr/>
        <a:lstStyle/>
        <a:p>
          <a:pPr algn="just"/>
          <a:r>
            <a:rPr lang="es-ES" sz="1600" i="1" dirty="0">
              <a:effectLst>
                <a:outerShdw blurRad="38100" dist="38100" dir="2700000" algn="tl">
                  <a:srgbClr val="000000">
                    <a:alpha val="43137"/>
                  </a:srgbClr>
                </a:outerShdw>
              </a:effectLst>
            </a:rPr>
            <a:t>Como constructor, ¿podrá demostrar a la propietaria que tiene un buen conocimiento de la construcción en madera? </a:t>
          </a:r>
        </a:p>
      </dgm:t>
    </dgm:pt>
    <dgm:pt modelId="{E16B12A2-BF32-486C-9228-E5FF2206F1CE}" type="parTrans" cxnId="{A59D0762-4DD8-43CB-AF6C-10857C2E1B11}">
      <dgm:prSet/>
      <dgm:spPr/>
      <dgm:t>
        <a:bodyPr/>
        <a:lstStyle/>
        <a:p>
          <a:endParaRPr lang="es-ES"/>
        </a:p>
      </dgm:t>
    </dgm:pt>
    <dgm:pt modelId="{7C1A25D5-571B-4628-AAF1-EA1951AB3A1D}" type="sibTrans" cxnId="{A59D0762-4DD8-43CB-AF6C-10857C2E1B11}">
      <dgm:prSet/>
      <dgm:spPr/>
      <dgm:t>
        <a:bodyPr/>
        <a:lstStyle/>
        <a:p>
          <a:endParaRPr lang="es-ES"/>
        </a:p>
      </dgm:t>
    </dgm:pt>
    <dgm:pt modelId="{96210D5B-345C-4060-B3C2-779B917202D4}">
      <dgm:prSet custT="1"/>
      <dgm:spPr/>
      <dgm:t>
        <a:bodyPr/>
        <a:lstStyle/>
        <a:p>
          <a:pPr algn="just"/>
          <a:r>
            <a:rPr lang="es-ES" sz="1600" i="1" dirty="0">
              <a:effectLst>
                <a:outerShdw blurRad="38100" dist="38100" dir="2700000" algn="tl">
                  <a:srgbClr val="000000">
                    <a:alpha val="43137"/>
                  </a:srgbClr>
                </a:outerShdw>
              </a:effectLst>
            </a:rPr>
            <a:t>¿Tendrá </a:t>
          </a:r>
          <a:r>
            <a:rPr lang="es-ES" sz="1600" i="1" dirty="0" err="1">
              <a:effectLst>
                <a:outerShdw blurRad="38100" dist="38100" dir="2700000" algn="tl">
                  <a:srgbClr val="000000">
                    <a:alpha val="43137"/>
                  </a:srgbClr>
                </a:outerShdw>
              </a:effectLst>
            </a:rPr>
            <a:t>Aki</a:t>
          </a:r>
          <a:r>
            <a:rPr lang="es-ES" sz="1600" i="1" dirty="0">
              <a:effectLst>
                <a:outerShdw blurRad="38100" dist="38100" dir="2700000" algn="tl">
                  <a:srgbClr val="000000">
                    <a:alpha val="43137"/>
                  </a:srgbClr>
                </a:outerShdw>
              </a:effectLst>
            </a:rPr>
            <a:t> los conocimientos adecuados para elegir los materiales correctos y llevar a cabo la renovación?</a:t>
          </a:r>
        </a:p>
      </dgm:t>
    </dgm:pt>
    <dgm:pt modelId="{84337EDB-FFDE-4248-8FB0-0D4124701362}" type="parTrans" cxnId="{5D64266F-23ED-4BBF-AB06-547144528DD0}">
      <dgm:prSet/>
      <dgm:spPr/>
      <dgm:t>
        <a:bodyPr/>
        <a:lstStyle/>
        <a:p>
          <a:endParaRPr lang="es-ES"/>
        </a:p>
      </dgm:t>
    </dgm:pt>
    <dgm:pt modelId="{4B5CBC27-B2D7-46E0-B0F0-65C38C326F84}" type="sibTrans" cxnId="{5D64266F-23ED-4BBF-AB06-547144528DD0}">
      <dgm:prSet/>
      <dgm:spPr/>
      <dgm:t>
        <a:bodyPr/>
        <a:lstStyle/>
        <a:p>
          <a:endParaRPr lang="es-ES"/>
        </a:p>
      </dgm:t>
    </dgm:pt>
    <dgm:pt modelId="{2DD57B0C-E366-4BEC-9B74-93E0E96D98D0}" type="pres">
      <dgm:prSet presAssocID="{E3BE624A-EDFE-44ED-97CB-9E16DD3CD6E6}" presName="linear" presStyleCnt="0">
        <dgm:presLayoutVars>
          <dgm:dir/>
          <dgm:animLvl val="lvl"/>
          <dgm:resizeHandles val="exact"/>
        </dgm:presLayoutVars>
      </dgm:prSet>
      <dgm:spPr/>
    </dgm:pt>
    <dgm:pt modelId="{119AD6CD-0E42-4D9D-875F-BEC1EE22481B}" type="pres">
      <dgm:prSet presAssocID="{D8718804-3D8A-42E2-88F1-266E0B3124BC}" presName="parentLin" presStyleCnt="0"/>
      <dgm:spPr/>
    </dgm:pt>
    <dgm:pt modelId="{5DD56B3E-9B25-4005-BA7F-B27C7CAD5390}" type="pres">
      <dgm:prSet presAssocID="{D8718804-3D8A-42E2-88F1-266E0B3124BC}" presName="parentLeftMargin" presStyleLbl="node1" presStyleIdx="0" presStyleCnt="2"/>
      <dgm:spPr/>
    </dgm:pt>
    <dgm:pt modelId="{96283133-03F5-4879-934A-316FA3F3A226}" type="pres">
      <dgm:prSet presAssocID="{D8718804-3D8A-42E2-88F1-266E0B3124BC}" presName="parentText" presStyleLbl="node1" presStyleIdx="0" presStyleCnt="2" custScaleX="124734" custScaleY="257567" custLinFactNeighborX="15441" custLinFactNeighborY="-187">
        <dgm:presLayoutVars>
          <dgm:chMax val="0"/>
          <dgm:bulletEnabled val="1"/>
        </dgm:presLayoutVars>
      </dgm:prSet>
      <dgm:spPr/>
    </dgm:pt>
    <dgm:pt modelId="{3C500908-FB59-47E2-9406-0443B6D107C9}" type="pres">
      <dgm:prSet presAssocID="{D8718804-3D8A-42E2-88F1-266E0B3124BC}" presName="negativeSpace" presStyleCnt="0"/>
      <dgm:spPr/>
    </dgm:pt>
    <dgm:pt modelId="{406E14D4-2FE9-4919-9CDE-AF1D9F167994}" type="pres">
      <dgm:prSet presAssocID="{D8718804-3D8A-42E2-88F1-266E0B3124BC}" presName="childText" presStyleLbl="conFgAcc1" presStyleIdx="0" presStyleCnt="2" custScaleX="100000" custScaleY="92838">
        <dgm:presLayoutVars>
          <dgm:bulletEnabled val="1"/>
        </dgm:presLayoutVars>
      </dgm:prSet>
      <dgm:spPr/>
    </dgm:pt>
    <dgm:pt modelId="{53FB047C-8735-44D9-9C14-9C4ED558DA8B}" type="pres">
      <dgm:prSet presAssocID="{9F12B3F2-003D-4386-AA0D-3F2D8788D58F}" presName="spaceBetweenRectangles" presStyleCnt="0"/>
      <dgm:spPr/>
    </dgm:pt>
    <dgm:pt modelId="{02EE38A6-FB6D-49A4-BE99-E09D01203E7B}" type="pres">
      <dgm:prSet presAssocID="{0AB7B80F-F1EF-4152-9DBE-307875FE7327}" presName="parentLin" presStyleCnt="0"/>
      <dgm:spPr/>
    </dgm:pt>
    <dgm:pt modelId="{2A7DA63F-567F-438A-BBE6-9E926B806AAC}" type="pres">
      <dgm:prSet presAssocID="{0AB7B80F-F1EF-4152-9DBE-307875FE7327}" presName="parentLeftMargin" presStyleLbl="node1" presStyleIdx="0" presStyleCnt="2"/>
      <dgm:spPr/>
    </dgm:pt>
    <dgm:pt modelId="{46F2408B-B76F-4518-8309-AA561F767D0E}" type="pres">
      <dgm:prSet presAssocID="{0AB7B80F-F1EF-4152-9DBE-307875FE7327}" presName="parentText" presStyleLbl="node1" presStyleIdx="1" presStyleCnt="2" custScaleX="125248" custScaleY="284949" custLinFactNeighborX="6510" custLinFactNeighborY="46463">
        <dgm:presLayoutVars>
          <dgm:chMax val="0"/>
          <dgm:bulletEnabled val="1"/>
        </dgm:presLayoutVars>
      </dgm:prSet>
      <dgm:spPr/>
    </dgm:pt>
    <dgm:pt modelId="{74595659-0530-4767-A67A-18452C1BD630}" type="pres">
      <dgm:prSet presAssocID="{0AB7B80F-F1EF-4152-9DBE-307875FE7327}" presName="negativeSpace" presStyleCnt="0"/>
      <dgm:spPr/>
    </dgm:pt>
    <dgm:pt modelId="{E33F2253-4DC8-4B21-8571-04621F29EA96}" type="pres">
      <dgm:prSet presAssocID="{0AB7B80F-F1EF-4152-9DBE-307875FE7327}" presName="childText" presStyleLbl="conFgAcc1" presStyleIdx="1" presStyleCnt="2" custLinFactY="6918" custLinFactNeighborY="100000">
        <dgm:presLayoutVars>
          <dgm:bulletEnabled val="1"/>
        </dgm:presLayoutVars>
      </dgm:prSet>
      <dgm:spPr/>
    </dgm:pt>
  </dgm:ptLst>
  <dgm:cxnLst>
    <dgm:cxn modelId="{30366641-2796-42FB-A546-6285459B4EFF}" type="presOf" srcId="{E3BE624A-EDFE-44ED-97CB-9E16DD3CD6E6}" destId="{2DD57B0C-E366-4BEC-9B74-93E0E96D98D0}" srcOrd="0" destOrd="0" presId="urn:microsoft.com/office/officeart/2005/8/layout/list1"/>
    <dgm:cxn modelId="{A59D0762-4DD8-43CB-AF6C-10857C2E1B11}" srcId="{D8718804-3D8A-42E2-88F1-266E0B3124BC}" destId="{AF11CE36-E45D-482F-8A4D-CB12C90F4D22}" srcOrd="1" destOrd="0" parTransId="{E16B12A2-BF32-486C-9228-E5FF2206F1CE}" sibTransId="{7C1A25D5-571B-4628-AAF1-EA1951AB3A1D}"/>
    <dgm:cxn modelId="{59901648-B310-481C-87A3-A88FD248A7CD}" type="presOf" srcId="{0AB7B80F-F1EF-4152-9DBE-307875FE7327}" destId="{46F2408B-B76F-4518-8309-AA561F767D0E}" srcOrd="1" destOrd="0" presId="urn:microsoft.com/office/officeart/2005/8/layout/list1"/>
    <dgm:cxn modelId="{DD7F7248-81E1-47C2-B4D2-EB4AD2174D08}" srcId="{E3BE624A-EDFE-44ED-97CB-9E16DD3CD6E6}" destId="{D8718804-3D8A-42E2-88F1-266E0B3124BC}" srcOrd="0" destOrd="0" parTransId="{B48BA3E5-D0A7-4E4A-913C-20137068A0F7}" sibTransId="{9F12B3F2-003D-4386-AA0D-3F2D8788D58F}"/>
    <dgm:cxn modelId="{5D64266F-23ED-4BBF-AB06-547144528DD0}" srcId="{0AB7B80F-F1EF-4152-9DBE-307875FE7327}" destId="{96210D5B-345C-4060-B3C2-779B917202D4}" srcOrd="1" destOrd="0" parTransId="{84337EDB-FFDE-4248-8FB0-0D4124701362}" sibTransId="{4B5CBC27-B2D7-46E0-B0F0-65C38C326F84}"/>
    <dgm:cxn modelId="{8190A576-20DA-4D82-83C5-F6185DE60B0A}" srcId="{0AB7B80F-F1EF-4152-9DBE-307875FE7327}" destId="{4D83C515-0568-40C9-8C2A-4CD7AAE049D8}" srcOrd="0" destOrd="0" parTransId="{0FC19686-9A79-49DE-963A-E6F5339168CB}" sibTransId="{30CD47DF-B461-4261-BD4F-39EF4ABB6C53}"/>
    <dgm:cxn modelId="{EC400D59-057B-4BB2-99CD-C7D010EA34A0}" srcId="{D8718804-3D8A-42E2-88F1-266E0B3124BC}" destId="{81D09268-2B7F-4140-8937-A4B333A5043B}" srcOrd="0" destOrd="0" parTransId="{73A94D4E-3D38-4F20-993F-88828706391C}" sibTransId="{7BF968FF-8725-49DA-8E0D-15CE3AD1554F}"/>
    <dgm:cxn modelId="{86B47D81-4E3F-4A19-A735-2454D55D7BF7}" type="presOf" srcId="{0AB7B80F-F1EF-4152-9DBE-307875FE7327}" destId="{2A7DA63F-567F-438A-BBE6-9E926B806AAC}" srcOrd="0" destOrd="0" presId="urn:microsoft.com/office/officeart/2005/8/layout/list1"/>
    <dgm:cxn modelId="{D8AC6285-A2A8-4E65-930B-8A55D37968A3}" type="presOf" srcId="{81D09268-2B7F-4140-8937-A4B333A5043B}" destId="{406E14D4-2FE9-4919-9CDE-AF1D9F167994}" srcOrd="0" destOrd="0" presId="urn:microsoft.com/office/officeart/2005/8/layout/list1"/>
    <dgm:cxn modelId="{6B3528AE-E5F6-47AC-8759-E10A391F6577}" type="presOf" srcId="{AF11CE36-E45D-482F-8A4D-CB12C90F4D22}" destId="{406E14D4-2FE9-4919-9CDE-AF1D9F167994}" srcOrd="0" destOrd="1" presId="urn:microsoft.com/office/officeart/2005/8/layout/list1"/>
    <dgm:cxn modelId="{D3CE7DBC-5D87-4D80-B9EE-E30F011656C9}" type="presOf" srcId="{D8718804-3D8A-42E2-88F1-266E0B3124BC}" destId="{96283133-03F5-4879-934A-316FA3F3A226}" srcOrd="1" destOrd="0" presId="urn:microsoft.com/office/officeart/2005/8/layout/list1"/>
    <dgm:cxn modelId="{EF0CEEC3-8138-4ACC-91E1-AB6A7310F0F0}" srcId="{E3BE624A-EDFE-44ED-97CB-9E16DD3CD6E6}" destId="{0AB7B80F-F1EF-4152-9DBE-307875FE7327}" srcOrd="1" destOrd="0" parTransId="{4ECA5C5E-664C-432F-9C50-2012B5A930A3}" sibTransId="{FD4EB589-98BF-40F8-A9F5-06FDC4CC2EBB}"/>
    <dgm:cxn modelId="{2C621AD2-D885-4808-87E0-5FF245EE38F2}" type="presOf" srcId="{4D83C515-0568-40C9-8C2A-4CD7AAE049D8}" destId="{E33F2253-4DC8-4B21-8571-04621F29EA96}" srcOrd="0" destOrd="0" presId="urn:microsoft.com/office/officeart/2005/8/layout/list1"/>
    <dgm:cxn modelId="{C77609D6-7F0F-4CB1-8266-81F913892B0B}" type="presOf" srcId="{96210D5B-345C-4060-B3C2-779B917202D4}" destId="{E33F2253-4DC8-4B21-8571-04621F29EA96}" srcOrd="0" destOrd="1" presId="urn:microsoft.com/office/officeart/2005/8/layout/list1"/>
    <dgm:cxn modelId="{7F4AC0E0-466A-4458-A62C-71175BB70A6D}" type="presOf" srcId="{D8718804-3D8A-42E2-88F1-266E0B3124BC}" destId="{5DD56B3E-9B25-4005-BA7F-B27C7CAD5390}" srcOrd="0" destOrd="0" presId="urn:microsoft.com/office/officeart/2005/8/layout/list1"/>
    <dgm:cxn modelId="{7E9FFF37-287D-48B7-9DBA-B74BF22B4788}" type="presParOf" srcId="{2DD57B0C-E366-4BEC-9B74-93E0E96D98D0}" destId="{119AD6CD-0E42-4D9D-875F-BEC1EE22481B}" srcOrd="0" destOrd="0" presId="urn:microsoft.com/office/officeart/2005/8/layout/list1"/>
    <dgm:cxn modelId="{F69ED174-60B9-4FBA-99D3-05C009518277}" type="presParOf" srcId="{119AD6CD-0E42-4D9D-875F-BEC1EE22481B}" destId="{5DD56B3E-9B25-4005-BA7F-B27C7CAD5390}" srcOrd="0" destOrd="0" presId="urn:microsoft.com/office/officeart/2005/8/layout/list1"/>
    <dgm:cxn modelId="{367B4EF9-5191-4E61-8386-BC1494234689}" type="presParOf" srcId="{119AD6CD-0E42-4D9D-875F-BEC1EE22481B}" destId="{96283133-03F5-4879-934A-316FA3F3A226}" srcOrd="1" destOrd="0" presId="urn:microsoft.com/office/officeart/2005/8/layout/list1"/>
    <dgm:cxn modelId="{126F84F0-18BE-48AE-A0F0-967CDEA953F8}" type="presParOf" srcId="{2DD57B0C-E366-4BEC-9B74-93E0E96D98D0}" destId="{3C500908-FB59-47E2-9406-0443B6D107C9}" srcOrd="1" destOrd="0" presId="urn:microsoft.com/office/officeart/2005/8/layout/list1"/>
    <dgm:cxn modelId="{FCD12AEF-5509-4984-86D7-F5F8A98BDC9E}" type="presParOf" srcId="{2DD57B0C-E366-4BEC-9B74-93E0E96D98D0}" destId="{406E14D4-2FE9-4919-9CDE-AF1D9F167994}" srcOrd="2" destOrd="0" presId="urn:microsoft.com/office/officeart/2005/8/layout/list1"/>
    <dgm:cxn modelId="{4161099B-4FB3-461B-BFDF-26180482C414}" type="presParOf" srcId="{2DD57B0C-E366-4BEC-9B74-93E0E96D98D0}" destId="{53FB047C-8735-44D9-9C14-9C4ED558DA8B}" srcOrd="3" destOrd="0" presId="urn:microsoft.com/office/officeart/2005/8/layout/list1"/>
    <dgm:cxn modelId="{3B0FAAB2-F8E6-4853-830E-527603402AB4}" type="presParOf" srcId="{2DD57B0C-E366-4BEC-9B74-93E0E96D98D0}" destId="{02EE38A6-FB6D-49A4-BE99-E09D01203E7B}" srcOrd="4" destOrd="0" presId="urn:microsoft.com/office/officeart/2005/8/layout/list1"/>
    <dgm:cxn modelId="{1975C473-D7D7-4521-8E18-FC26EB98E936}" type="presParOf" srcId="{02EE38A6-FB6D-49A4-BE99-E09D01203E7B}" destId="{2A7DA63F-567F-438A-BBE6-9E926B806AAC}" srcOrd="0" destOrd="0" presId="urn:microsoft.com/office/officeart/2005/8/layout/list1"/>
    <dgm:cxn modelId="{C73A0E7F-8C50-4935-AEBF-2BC3E9EBC2C7}" type="presParOf" srcId="{02EE38A6-FB6D-49A4-BE99-E09D01203E7B}" destId="{46F2408B-B76F-4518-8309-AA561F767D0E}" srcOrd="1" destOrd="0" presId="urn:microsoft.com/office/officeart/2005/8/layout/list1"/>
    <dgm:cxn modelId="{65D77F84-B18D-4E44-93A7-A05F16040444}" type="presParOf" srcId="{2DD57B0C-E366-4BEC-9B74-93E0E96D98D0}" destId="{74595659-0530-4767-A67A-18452C1BD630}" srcOrd="5" destOrd="0" presId="urn:microsoft.com/office/officeart/2005/8/layout/list1"/>
    <dgm:cxn modelId="{345A94EF-6141-412F-B39A-53E8100418C0}" type="presParOf" srcId="{2DD57B0C-E366-4BEC-9B74-93E0E96D98D0}" destId="{E33F2253-4DC8-4B21-8571-04621F29EA9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BE624A-EDFE-44ED-97CB-9E16DD3CD6E6}"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s-ES"/>
        </a:p>
      </dgm:t>
    </dgm:pt>
    <dgm:pt modelId="{07EBE2AB-7902-4B47-933C-1DF9D133BC3B}">
      <dgm:prSet phldrT="[Texto]" custT="1"/>
      <dgm:spPr/>
      <dgm:t>
        <a:bodyPr/>
        <a:lstStyle/>
        <a:p>
          <a:r>
            <a:rPr lang="es-ES" sz="1700" b="1" kern="1200" dirty="0"/>
            <a:t>Escenario de formación 3 sobre </a:t>
          </a:r>
          <a:r>
            <a:rPr lang="es-ES" sz="1700" b="1" kern="1200" dirty="0">
              <a:solidFill>
                <a:prstClr val="black"/>
              </a:solidFill>
              <a:effectLst>
                <a:outerShdw blurRad="38100" dist="38100" dir="2700000" algn="tl">
                  <a:srgbClr val="000000">
                    <a:alpha val="43137"/>
                  </a:srgbClr>
                </a:outerShdw>
              </a:effectLst>
              <a:latin typeface="Speak Pro" panose="020F0502020204030204"/>
              <a:ea typeface="+mn-ea"/>
              <a:cs typeface="+mn-cs"/>
            </a:rPr>
            <a:t>Protección contra incendios y seguridad laboral en edificios de madera </a:t>
          </a:r>
        </a:p>
      </dgm:t>
    </dgm:pt>
    <dgm:pt modelId="{F102A9C5-57A9-4260-A63D-3C20492772CC}" type="parTrans" cxnId="{B07ED3FA-0FDB-4B1B-8AC4-A20FFEFFCB2A}">
      <dgm:prSet/>
      <dgm:spPr/>
      <dgm:t>
        <a:bodyPr/>
        <a:lstStyle/>
        <a:p>
          <a:endParaRPr lang="es-ES"/>
        </a:p>
      </dgm:t>
    </dgm:pt>
    <dgm:pt modelId="{A1108846-8261-4248-A606-67611EEF8C9A}" type="sibTrans" cxnId="{B07ED3FA-0FDB-4B1B-8AC4-A20FFEFFCB2A}">
      <dgm:prSet/>
      <dgm:spPr/>
      <dgm:t>
        <a:bodyPr/>
        <a:lstStyle/>
        <a:p>
          <a:endParaRPr lang="es-ES"/>
        </a:p>
      </dgm:t>
    </dgm:pt>
    <dgm:pt modelId="{1F284CCB-9CAA-473A-93DB-CD47EDF2F6DC}">
      <dgm:prSet custT="1"/>
      <dgm:spPr/>
      <dgm:t>
        <a:bodyPr/>
        <a:lstStyle/>
        <a:p>
          <a:r>
            <a:rPr lang="es-ES" sz="1700" b="1" kern="1200" dirty="0"/>
            <a:t>Escenario de formación 4 sobre </a:t>
          </a:r>
          <a:r>
            <a:rPr lang="es-ES" sz="1700" b="1" kern="1200" dirty="0">
              <a:solidFill>
                <a:schemeClr val="tx1"/>
              </a:solidFill>
              <a:effectLst>
                <a:outerShdw blurRad="38100" dist="38100" dir="2700000" algn="tl">
                  <a:srgbClr val="000000">
                    <a:alpha val="43137"/>
                  </a:srgbClr>
                </a:outerShdw>
              </a:effectLst>
            </a:rPr>
            <a:t>Funcionalidad y eficiencia de los edificios de madera </a:t>
          </a:r>
        </a:p>
      </dgm:t>
    </dgm:pt>
    <dgm:pt modelId="{4BE99028-2DAE-4616-A6C2-8793431BE6CA}" type="parTrans" cxnId="{1D5F3824-0677-4668-AF48-AECF45BD83FC}">
      <dgm:prSet/>
      <dgm:spPr/>
      <dgm:t>
        <a:bodyPr/>
        <a:lstStyle/>
        <a:p>
          <a:endParaRPr lang="es-ES"/>
        </a:p>
      </dgm:t>
    </dgm:pt>
    <dgm:pt modelId="{9AE7A57C-A4BB-4E6A-BEB1-309A6314BB1F}" type="sibTrans" cxnId="{1D5F3824-0677-4668-AF48-AECF45BD83FC}">
      <dgm:prSet/>
      <dgm:spPr/>
      <dgm:t>
        <a:bodyPr/>
        <a:lstStyle/>
        <a:p>
          <a:endParaRPr lang="es-ES"/>
        </a:p>
      </dgm:t>
    </dgm:pt>
    <dgm:pt modelId="{03261902-6356-4AEC-94BC-08B9C06578BE}">
      <dgm:prSet custT="1"/>
      <dgm:spPr/>
      <dgm:t>
        <a:bodyPr/>
        <a:lstStyle/>
        <a:p>
          <a:pPr algn="just"/>
          <a:r>
            <a:rPr lang="es-ES" sz="1600" dirty="0"/>
            <a:t>Hay un viejo apartamento que necesita una reforma. El propietario, Mark, es consciente del mal aislamiento y quiere arreglar todos los puentes térmicos mejorables del inmueble.  También hay que renovar las instalaciones. La jefa de obra, Victoria, le ayudará a elegir las mejores opciones disponibles. </a:t>
          </a:r>
          <a:endParaRPr lang="es-ES" sz="1600" i="1" dirty="0">
            <a:effectLst>
              <a:outerShdw blurRad="38100" dist="38100" dir="2700000" algn="tl">
                <a:srgbClr val="000000">
                  <a:alpha val="43137"/>
                </a:srgbClr>
              </a:outerShdw>
            </a:effectLst>
          </a:endParaRPr>
        </a:p>
      </dgm:t>
    </dgm:pt>
    <dgm:pt modelId="{0104132A-EEFE-4D2D-B565-5D557CB74035}" type="parTrans" cxnId="{F37815BF-AE0E-4A2A-B936-2AFBF16D65FB}">
      <dgm:prSet/>
      <dgm:spPr/>
      <dgm:t>
        <a:bodyPr/>
        <a:lstStyle/>
        <a:p>
          <a:endParaRPr lang="es-ES"/>
        </a:p>
      </dgm:t>
    </dgm:pt>
    <dgm:pt modelId="{6905645A-82FE-42AA-A363-F3F4B038E799}" type="sibTrans" cxnId="{F37815BF-AE0E-4A2A-B936-2AFBF16D65FB}">
      <dgm:prSet/>
      <dgm:spPr/>
      <dgm:t>
        <a:bodyPr/>
        <a:lstStyle/>
        <a:p>
          <a:endParaRPr lang="es-ES"/>
        </a:p>
      </dgm:t>
    </dgm:pt>
    <dgm:pt modelId="{BF17D07C-2954-490B-8ECE-DC34BBB3BE1B}">
      <dgm:prSet custT="1"/>
      <dgm:spPr/>
      <dgm:t>
        <a:bodyPr/>
        <a:lstStyle/>
        <a:p>
          <a:pPr algn="just"/>
          <a:r>
            <a:rPr lang="es-ES" sz="1600" kern="1200" dirty="0">
              <a:solidFill>
                <a:prstClr val="black">
                  <a:hueOff val="0"/>
                  <a:satOff val="0"/>
                  <a:lumOff val="0"/>
                  <a:alphaOff val="0"/>
                </a:prstClr>
              </a:solidFill>
              <a:latin typeface="Speak Pro" panose="020F0502020204030204"/>
              <a:ea typeface="+mn-ea"/>
              <a:cs typeface="+mn-cs"/>
            </a:rPr>
            <a:t>Steve es un obrero de la construcción que ha sido enviado recientemente a un nuevo proyecto en la obra donde se encuentra actualmente. Steve trabaja con un equipo de otros trabajadores de la construcción. Para el encargado Tim es importante que sus compañeros de trabajo adquieran conocimientos sobre las tareas importantes de la obra, para que aprendan a trabajar de forma independiente y a comportarse de forma responsable. </a:t>
          </a:r>
          <a:endParaRPr lang="es-ES" sz="16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endParaRPr>
        </a:p>
      </dgm:t>
    </dgm:pt>
    <dgm:pt modelId="{6461E372-8E2E-4A29-9907-93F6A0C45AA4}" type="parTrans" cxnId="{6C33B0A2-B892-43A0-A7A3-DE52A7B6E786}">
      <dgm:prSet/>
      <dgm:spPr/>
      <dgm:t>
        <a:bodyPr/>
        <a:lstStyle/>
        <a:p>
          <a:endParaRPr lang="es-ES"/>
        </a:p>
      </dgm:t>
    </dgm:pt>
    <dgm:pt modelId="{0C86C2EA-C6EC-493C-91AE-E5AE3B72DACE}" type="sibTrans" cxnId="{6C33B0A2-B892-43A0-A7A3-DE52A7B6E786}">
      <dgm:prSet/>
      <dgm:spPr/>
      <dgm:t>
        <a:bodyPr/>
        <a:lstStyle/>
        <a:p>
          <a:endParaRPr lang="es-ES"/>
        </a:p>
      </dgm:t>
    </dgm:pt>
    <dgm:pt modelId="{F1D3A946-C6FC-430C-9D0B-61A7C9178B65}">
      <dgm:prSet custT="1"/>
      <dgm:spPr/>
      <dgm:t>
        <a:bodyPr/>
        <a:lstStyle/>
        <a:p>
          <a:pPr algn="just"/>
          <a:r>
            <a:rPr lang="es-ES" sz="16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¿Serás capaz de ayudar a Steve a estar a la altura de las expectativas del encargado Tim? </a:t>
          </a:r>
        </a:p>
      </dgm:t>
    </dgm:pt>
    <dgm:pt modelId="{CBE4FCB3-E41C-42C8-A1F3-96067620B8B8}" type="parTrans" cxnId="{471DC833-3F53-45E1-B75C-DF41A5735BE5}">
      <dgm:prSet/>
      <dgm:spPr/>
      <dgm:t>
        <a:bodyPr/>
        <a:lstStyle/>
        <a:p>
          <a:endParaRPr lang="es-ES"/>
        </a:p>
      </dgm:t>
    </dgm:pt>
    <dgm:pt modelId="{D09314A3-91FB-4B4C-9C4E-11E1608ACE23}" type="sibTrans" cxnId="{471DC833-3F53-45E1-B75C-DF41A5735BE5}">
      <dgm:prSet/>
      <dgm:spPr/>
      <dgm:t>
        <a:bodyPr/>
        <a:lstStyle/>
        <a:p>
          <a:endParaRPr lang="es-ES"/>
        </a:p>
      </dgm:t>
    </dgm:pt>
    <dgm:pt modelId="{3099B065-C042-404E-B423-0292DC9DABDC}">
      <dgm:prSet custT="1"/>
      <dgm:spPr/>
      <dgm:t>
        <a:bodyPr/>
        <a:lstStyle/>
        <a:p>
          <a:pPr algn="just"/>
          <a:r>
            <a:rPr lang="es-ES" sz="1600" i="1" dirty="0">
              <a:effectLst>
                <a:outerShdw blurRad="38100" dist="38100" dir="2700000" algn="tl">
                  <a:srgbClr val="000000">
                    <a:alpha val="43137"/>
                  </a:srgbClr>
                </a:outerShdw>
              </a:effectLst>
            </a:rPr>
            <a:t>¿Será Victoria capaz de ayudar a Mark a elegir las mejores opciones para la renovación? </a:t>
          </a:r>
        </a:p>
      </dgm:t>
    </dgm:pt>
    <dgm:pt modelId="{49588194-8268-4CFE-9642-4FC898723AF7}" type="parTrans" cxnId="{B471B73D-9624-4CFB-8067-D3442B874AE2}">
      <dgm:prSet/>
      <dgm:spPr/>
      <dgm:t>
        <a:bodyPr/>
        <a:lstStyle/>
        <a:p>
          <a:endParaRPr lang="es-ES"/>
        </a:p>
      </dgm:t>
    </dgm:pt>
    <dgm:pt modelId="{9159EA65-53E9-4C21-A14C-AB574327A13D}" type="sibTrans" cxnId="{B471B73D-9624-4CFB-8067-D3442B874AE2}">
      <dgm:prSet/>
      <dgm:spPr/>
      <dgm:t>
        <a:bodyPr/>
        <a:lstStyle/>
        <a:p>
          <a:endParaRPr lang="es-ES"/>
        </a:p>
      </dgm:t>
    </dgm:pt>
    <dgm:pt modelId="{2DD57B0C-E366-4BEC-9B74-93E0E96D98D0}" type="pres">
      <dgm:prSet presAssocID="{E3BE624A-EDFE-44ED-97CB-9E16DD3CD6E6}" presName="linear" presStyleCnt="0">
        <dgm:presLayoutVars>
          <dgm:dir/>
          <dgm:animLvl val="lvl"/>
          <dgm:resizeHandles val="exact"/>
        </dgm:presLayoutVars>
      </dgm:prSet>
      <dgm:spPr/>
    </dgm:pt>
    <dgm:pt modelId="{CB6C1B50-263B-4E37-A29D-DABF1BBD8632}" type="pres">
      <dgm:prSet presAssocID="{07EBE2AB-7902-4B47-933C-1DF9D133BC3B}" presName="parentLin" presStyleCnt="0"/>
      <dgm:spPr/>
    </dgm:pt>
    <dgm:pt modelId="{060B35B4-1E54-41D1-8A7F-6FA9736489F5}" type="pres">
      <dgm:prSet presAssocID="{07EBE2AB-7902-4B47-933C-1DF9D133BC3B}" presName="parentLeftMargin" presStyleLbl="node1" presStyleIdx="0" presStyleCnt="2"/>
      <dgm:spPr/>
    </dgm:pt>
    <dgm:pt modelId="{1FAA5AFC-3013-4783-B4F3-DF7D0B919F81}" type="pres">
      <dgm:prSet presAssocID="{07EBE2AB-7902-4B47-933C-1DF9D133BC3B}" presName="parentText" presStyleLbl="node1" presStyleIdx="0" presStyleCnt="2" custScaleX="127662" custScaleY="116516">
        <dgm:presLayoutVars>
          <dgm:chMax val="0"/>
          <dgm:bulletEnabled val="1"/>
        </dgm:presLayoutVars>
      </dgm:prSet>
      <dgm:spPr/>
    </dgm:pt>
    <dgm:pt modelId="{A3DA37B0-B3CB-46EE-A73F-19FAE22CC6A7}" type="pres">
      <dgm:prSet presAssocID="{07EBE2AB-7902-4B47-933C-1DF9D133BC3B}" presName="negativeSpace" presStyleCnt="0"/>
      <dgm:spPr/>
    </dgm:pt>
    <dgm:pt modelId="{987783C4-B7A9-457C-BE08-338573145E03}" type="pres">
      <dgm:prSet presAssocID="{07EBE2AB-7902-4B47-933C-1DF9D133BC3B}" presName="childText" presStyleLbl="conFgAcc1" presStyleIdx="0" presStyleCnt="2">
        <dgm:presLayoutVars>
          <dgm:bulletEnabled val="1"/>
        </dgm:presLayoutVars>
      </dgm:prSet>
      <dgm:spPr/>
    </dgm:pt>
    <dgm:pt modelId="{EE83A0CD-210F-4F2E-8C7C-253E6C5F79FB}" type="pres">
      <dgm:prSet presAssocID="{A1108846-8261-4248-A606-67611EEF8C9A}" presName="spaceBetweenRectangles" presStyleCnt="0"/>
      <dgm:spPr/>
    </dgm:pt>
    <dgm:pt modelId="{37EE092A-205D-4575-BDB9-472351947AEB}" type="pres">
      <dgm:prSet presAssocID="{1F284CCB-9CAA-473A-93DB-CD47EDF2F6DC}" presName="parentLin" presStyleCnt="0"/>
      <dgm:spPr/>
    </dgm:pt>
    <dgm:pt modelId="{CC62609F-6AC8-43D5-8F45-E36163F8A0D6}" type="pres">
      <dgm:prSet presAssocID="{1F284CCB-9CAA-473A-93DB-CD47EDF2F6DC}" presName="parentLeftMargin" presStyleLbl="node1" presStyleIdx="0" presStyleCnt="2"/>
      <dgm:spPr/>
    </dgm:pt>
    <dgm:pt modelId="{170A31C3-A79B-4F5F-A77F-1CC3847B8FC5}" type="pres">
      <dgm:prSet presAssocID="{1F284CCB-9CAA-473A-93DB-CD47EDF2F6DC}" presName="parentText" presStyleLbl="node1" presStyleIdx="1" presStyleCnt="2" custScaleX="127120" custScaleY="120960">
        <dgm:presLayoutVars>
          <dgm:chMax val="0"/>
          <dgm:bulletEnabled val="1"/>
        </dgm:presLayoutVars>
      </dgm:prSet>
      <dgm:spPr/>
    </dgm:pt>
    <dgm:pt modelId="{E99CF7BC-8EE9-402D-AF25-248C5E08CC82}" type="pres">
      <dgm:prSet presAssocID="{1F284CCB-9CAA-473A-93DB-CD47EDF2F6DC}" presName="negativeSpace" presStyleCnt="0"/>
      <dgm:spPr/>
    </dgm:pt>
    <dgm:pt modelId="{B97B1E5C-631C-4462-AD50-13D2144B3FE6}" type="pres">
      <dgm:prSet presAssocID="{1F284CCB-9CAA-473A-93DB-CD47EDF2F6DC}" presName="childText" presStyleLbl="conFgAcc1" presStyleIdx="1" presStyleCnt="2">
        <dgm:presLayoutVars>
          <dgm:bulletEnabled val="1"/>
        </dgm:presLayoutVars>
      </dgm:prSet>
      <dgm:spPr/>
    </dgm:pt>
  </dgm:ptLst>
  <dgm:cxnLst>
    <dgm:cxn modelId="{652D2104-0C67-4098-9E30-E8B1B9784CA7}" type="presOf" srcId="{1F284CCB-9CAA-473A-93DB-CD47EDF2F6DC}" destId="{CC62609F-6AC8-43D5-8F45-E36163F8A0D6}" srcOrd="0" destOrd="0" presId="urn:microsoft.com/office/officeart/2005/8/layout/list1"/>
    <dgm:cxn modelId="{1D5F3824-0677-4668-AF48-AECF45BD83FC}" srcId="{E3BE624A-EDFE-44ED-97CB-9E16DD3CD6E6}" destId="{1F284CCB-9CAA-473A-93DB-CD47EDF2F6DC}" srcOrd="1" destOrd="0" parTransId="{4BE99028-2DAE-4616-A6C2-8793431BE6CA}" sibTransId="{9AE7A57C-A4BB-4E6A-BEB1-309A6314BB1F}"/>
    <dgm:cxn modelId="{471DC833-3F53-45E1-B75C-DF41A5735BE5}" srcId="{07EBE2AB-7902-4B47-933C-1DF9D133BC3B}" destId="{F1D3A946-C6FC-430C-9D0B-61A7C9178B65}" srcOrd="1" destOrd="0" parTransId="{CBE4FCB3-E41C-42C8-A1F3-96067620B8B8}" sibTransId="{D09314A3-91FB-4B4C-9C4E-11E1608ACE23}"/>
    <dgm:cxn modelId="{B471B73D-9624-4CFB-8067-D3442B874AE2}" srcId="{1F284CCB-9CAA-473A-93DB-CD47EDF2F6DC}" destId="{3099B065-C042-404E-B423-0292DC9DABDC}" srcOrd="1" destOrd="0" parTransId="{49588194-8268-4CFE-9642-4FC898723AF7}" sibTransId="{9159EA65-53E9-4C21-A14C-AB574327A13D}"/>
    <dgm:cxn modelId="{30366641-2796-42FB-A546-6285459B4EFF}" type="presOf" srcId="{E3BE624A-EDFE-44ED-97CB-9E16DD3CD6E6}" destId="{2DD57B0C-E366-4BEC-9B74-93E0E96D98D0}" srcOrd="0" destOrd="0" presId="urn:microsoft.com/office/officeart/2005/8/layout/list1"/>
    <dgm:cxn modelId="{601ED67A-F1AF-4EE8-A5F4-9657EC1FB18B}" type="presOf" srcId="{07EBE2AB-7902-4B47-933C-1DF9D133BC3B}" destId="{1FAA5AFC-3013-4783-B4F3-DF7D0B919F81}" srcOrd="1" destOrd="0" presId="urn:microsoft.com/office/officeart/2005/8/layout/list1"/>
    <dgm:cxn modelId="{6C33B0A2-B892-43A0-A7A3-DE52A7B6E786}" srcId="{07EBE2AB-7902-4B47-933C-1DF9D133BC3B}" destId="{BF17D07C-2954-490B-8ECE-DC34BBB3BE1B}" srcOrd="0" destOrd="0" parTransId="{6461E372-8E2E-4A29-9907-93F6A0C45AA4}" sibTransId="{0C86C2EA-C6EC-493C-91AE-E5AE3B72DACE}"/>
    <dgm:cxn modelId="{759987B5-B764-49FD-81B1-926498F3B906}" type="presOf" srcId="{03261902-6356-4AEC-94BC-08B9C06578BE}" destId="{B97B1E5C-631C-4462-AD50-13D2144B3FE6}" srcOrd="0" destOrd="0" presId="urn:microsoft.com/office/officeart/2005/8/layout/list1"/>
    <dgm:cxn modelId="{A20C3CBD-496C-416C-A6DE-076AD31AC108}" type="presOf" srcId="{1F284CCB-9CAA-473A-93DB-CD47EDF2F6DC}" destId="{170A31C3-A79B-4F5F-A77F-1CC3847B8FC5}" srcOrd="1" destOrd="0" presId="urn:microsoft.com/office/officeart/2005/8/layout/list1"/>
    <dgm:cxn modelId="{F37815BF-AE0E-4A2A-B936-2AFBF16D65FB}" srcId="{1F284CCB-9CAA-473A-93DB-CD47EDF2F6DC}" destId="{03261902-6356-4AEC-94BC-08B9C06578BE}" srcOrd="0" destOrd="0" parTransId="{0104132A-EEFE-4D2D-B565-5D557CB74035}" sibTransId="{6905645A-82FE-42AA-A363-F3F4B038E799}"/>
    <dgm:cxn modelId="{C1E721CC-EAB9-405A-8326-D588F14CAE3B}" type="presOf" srcId="{07EBE2AB-7902-4B47-933C-1DF9D133BC3B}" destId="{060B35B4-1E54-41D1-8A7F-6FA9736489F5}" srcOrd="0" destOrd="0" presId="urn:microsoft.com/office/officeart/2005/8/layout/list1"/>
    <dgm:cxn modelId="{057DBDDA-68BF-4E37-BCD8-A048394278FB}" type="presOf" srcId="{BF17D07C-2954-490B-8ECE-DC34BBB3BE1B}" destId="{987783C4-B7A9-457C-BE08-338573145E03}" srcOrd="0" destOrd="0" presId="urn:microsoft.com/office/officeart/2005/8/layout/list1"/>
    <dgm:cxn modelId="{5B5E4FE1-EA38-462C-95EB-16CF8CC12032}" type="presOf" srcId="{F1D3A946-C6FC-430C-9D0B-61A7C9178B65}" destId="{987783C4-B7A9-457C-BE08-338573145E03}" srcOrd="0" destOrd="1" presId="urn:microsoft.com/office/officeart/2005/8/layout/list1"/>
    <dgm:cxn modelId="{2B663AEB-4B07-46AA-96CD-FED2712905F9}" type="presOf" srcId="{3099B065-C042-404E-B423-0292DC9DABDC}" destId="{B97B1E5C-631C-4462-AD50-13D2144B3FE6}" srcOrd="0" destOrd="1" presId="urn:microsoft.com/office/officeart/2005/8/layout/list1"/>
    <dgm:cxn modelId="{B07ED3FA-0FDB-4B1B-8AC4-A20FFEFFCB2A}" srcId="{E3BE624A-EDFE-44ED-97CB-9E16DD3CD6E6}" destId="{07EBE2AB-7902-4B47-933C-1DF9D133BC3B}" srcOrd="0" destOrd="0" parTransId="{F102A9C5-57A9-4260-A63D-3C20492772CC}" sibTransId="{A1108846-8261-4248-A606-67611EEF8C9A}"/>
    <dgm:cxn modelId="{2F7DDFC9-8A5D-472B-9224-48FFD5747BD4}" type="presParOf" srcId="{2DD57B0C-E366-4BEC-9B74-93E0E96D98D0}" destId="{CB6C1B50-263B-4E37-A29D-DABF1BBD8632}" srcOrd="0" destOrd="0" presId="urn:microsoft.com/office/officeart/2005/8/layout/list1"/>
    <dgm:cxn modelId="{8006A509-5BEA-4642-9E15-E6CCDA3C4D0A}" type="presParOf" srcId="{CB6C1B50-263B-4E37-A29D-DABF1BBD8632}" destId="{060B35B4-1E54-41D1-8A7F-6FA9736489F5}" srcOrd="0" destOrd="0" presId="urn:microsoft.com/office/officeart/2005/8/layout/list1"/>
    <dgm:cxn modelId="{3FF1E2EF-3A87-423E-BD2C-6CE903AF26C5}" type="presParOf" srcId="{CB6C1B50-263B-4E37-A29D-DABF1BBD8632}" destId="{1FAA5AFC-3013-4783-B4F3-DF7D0B919F81}" srcOrd="1" destOrd="0" presId="urn:microsoft.com/office/officeart/2005/8/layout/list1"/>
    <dgm:cxn modelId="{541DC240-A29E-4D12-B7E1-E4D5E8632EAC}" type="presParOf" srcId="{2DD57B0C-E366-4BEC-9B74-93E0E96D98D0}" destId="{A3DA37B0-B3CB-46EE-A73F-19FAE22CC6A7}" srcOrd="1" destOrd="0" presId="urn:microsoft.com/office/officeart/2005/8/layout/list1"/>
    <dgm:cxn modelId="{3E310A2B-78CA-424B-B362-FE9FD63A11DF}" type="presParOf" srcId="{2DD57B0C-E366-4BEC-9B74-93E0E96D98D0}" destId="{987783C4-B7A9-457C-BE08-338573145E03}" srcOrd="2" destOrd="0" presId="urn:microsoft.com/office/officeart/2005/8/layout/list1"/>
    <dgm:cxn modelId="{49B570BB-EFA1-48E2-87A1-52AA5ACF6CDD}" type="presParOf" srcId="{2DD57B0C-E366-4BEC-9B74-93E0E96D98D0}" destId="{EE83A0CD-210F-4F2E-8C7C-253E6C5F79FB}" srcOrd="3" destOrd="0" presId="urn:microsoft.com/office/officeart/2005/8/layout/list1"/>
    <dgm:cxn modelId="{C8C2C94D-871E-4CF8-A8C7-14D50A517EB7}" type="presParOf" srcId="{2DD57B0C-E366-4BEC-9B74-93E0E96D98D0}" destId="{37EE092A-205D-4575-BDB9-472351947AEB}" srcOrd="4" destOrd="0" presId="urn:microsoft.com/office/officeart/2005/8/layout/list1"/>
    <dgm:cxn modelId="{7AC842EF-37A0-4C0E-9F25-4D7646C19D91}" type="presParOf" srcId="{37EE092A-205D-4575-BDB9-472351947AEB}" destId="{CC62609F-6AC8-43D5-8F45-E36163F8A0D6}" srcOrd="0" destOrd="0" presId="urn:microsoft.com/office/officeart/2005/8/layout/list1"/>
    <dgm:cxn modelId="{776EB4FD-7842-4A41-A14A-DB53F1A4F972}" type="presParOf" srcId="{37EE092A-205D-4575-BDB9-472351947AEB}" destId="{170A31C3-A79B-4F5F-A77F-1CC3847B8FC5}" srcOrd="1" destOrd="0" presId="urn:microsoft.com/office/officeart/2005/8/layout/list1"/>
    <dgm:cxn modelId="{C838B349-C800-440A-A132-C68B8368A468}" type="presParOf" srcId="{2DD57B0C-E366-4BEC-9B74-93E0E96D98D0}" destId="{E99CF7BC-8EE9-402D-AF25-248C5E08CC82}" srcOrd="5" destOrd="0" presId="urn:microsoft.com/office/officeart/2005/8/layout/list1"/>
    <dgm:cxn modelId="{5517B780-91E4-4A2B-9717-980A0B267186}" type="presParOf" srcId="{2DD57B0C-E366-4BEC-9B74-93E0E96D98D0}" destId="{B97B1E5C-631C-4462-AD50-13D2144B3FE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C7E555-271F-4F12-80E4-861EDC007365}"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GB"/>
        </a:p>
      </dgm:t>
    </dgm:pt>
    <dgm:pt modelId="{46CD7DB0-BF86-48C9-A4E1-6BF59BE8574B}">
      <dgm:prSet phldrT="[Texto]" custT="1"/>
      <dgm:spPr/>
      <dgm:t>
        <a:bodyPr/>
        <a:lstStyle/>
        <a:p>
          <a:pPr marL="0" algn="ctr" defTabSz="914400" rtl="0" eaLnBrk="1" latinLnBrk="0" hangingPunct="1"/>
          <a:r>
            <a:rPr lang="en-US" sz="1600" b="1" kern="1200" dirty="0">
              <a:solidFill>
                <a:schemeClr val="tx1"/>
              </a:solidFill>
              <a:latin typeface="+mn-lt"/>
              <a:ea typeface="+mn-ea"/>
              <a:cs typeface="+mn-cs"/>
            </a:rPr>
            <a:t>O3-T4 </a:t>
          </a:r>
          <a:r>
            <a:rPr lang="es-ES" sz="1600" b="1" kern="1200" dirty="0">
              <a:solidFill>
                <a:schemeClr val="tx1"/>
              </a:solidFill>
              <a:latin typeface="+mn-lt"/>
              <a:ea typeface="+mn-ea"/>
              <a:cs typeface="+mn-cs"/>
            </a:rPr>
            <a:t>Guía de los mentores</a:t>
          </a:r>
          <a:endParaRPr lang="en-GB" sz="1600" b="1" kern="1200" dirty="0">
            <a:solidFill>
              <a:schemeClr val="tx1"/>
            </a:solidFill>
            <a:latin typeface="+mn-lt"/>
            <a:ea typeface="+mn-ea"/>
            <a:cs typeface="+mn-cs"/>
          </a:endParaRPr>
        </a:p>
      </dgm:t>
    </dgm:pt>
    <dgm:pt modelId="{6C3CCCAB-36B1-4407-BCA9-9F526CB2A802}" type="parTrans" cxnId="{3DABF3FE-EF7C-40F0-BBF4-B28657F869F9}">
      <dgm:prSet/>
      <dgm:spPr/>
      <dgm:t>
        <a:bodyPr/>
        <a:lstStyle/>
        <a:p>
          <a:endParaRPr lang="en-GB" sz="1200"/>
        </a:p>
      </dgm:t>
    </dgm:pt>
    <dgm:pt modelId="{5185A791-8230-4005-A330-F309F216DDE4}" type="sibTrans" cxnId="{3DABF3FE-EF7C-40F0-BBF4-B28657F869F9}">
      <dgm:prSet/>
      <dgm:spPr/>
      <dgm:t>
        <a:bodyPr/>
        <a:lstStyle/>
        <a:p>
          <a:endParaRPr lang="en-GB" sz="1200"/>
        </a:p>
      </dgm:t>
    </dgm:pt>
    <dgm:pt modelId="{853D0FE7-7621-434A-AEFF-AAA1EBFE0A47}">
      <dgm:prSet phldrT="[Texto]" custT="1"/>
      <dgm:spPr/>
      <dgm:t>
        <a:bodyPr/>
        <a:lstStyle/>
        <a:p>
          <a:pPr algn="l">
            <a:buFont typeface="Symbol" panose="05050102010706020507" pitchFamily="18" charset="2"/>
            <a:buChar char=""/>
          </a:pPr>
          <a:endParaRPr lang="en-GB" sz="1050" dirty="0"/>
        </a:p>
      </dgm:t>
    </dgm:pt>
    <dgm:pt modelId="{7B34701D-DD42-44AC-B1D8-813AEF975F7C}" type="parTrans" cxnId="{2553CC81-E6B3-4708-875D-1C3DCF6639C9}">
      <dgm:prSet/>
      <dgm:spPr/>
      <dgm:t>
        <a:bodyPr/>
        <a:lstStyle/>
        <a:p>
          <a:endParaRPr lang="en-GB" sz="1200"/>
        </a:p>
      </dgm:t>
    </dgm:pt>
    <dgm:pt modelId="{78E10BE7-D26C-42C2-8173-66336F73EE39}" type="sibTrans" cxnId="{2553CC81-E6B3-4708-875D-1C3DCF6639C9}">
      <dgm:prSet/>
      <dgm:spPr/>
      <dgm:t>
        <a:bodyPr/>
        <a:lstStyle/>
        <a:p>
          <a:endParaRPr lang="en-GB" sz="1200"/>
        </a:p>
      </dgm:t>
    </dgm:pt>
    <dgm:pt modelId="{F3DFE879-D697-46ED-BC61-842716355D56}">
      <dgm:prSet custT="1"/>
      <dgm:spPr/>
      <dgm:t>
        <a:bodyPr/>
        <a:lstStyle/>
        <a:p>
          <a:pPr marL="0" lvl="0" indent="0" algn="ctr" defTabSz="488950">
            <a:lnSpc>
              <a:spcPct val="90000"/>
            </a:lnSpc>
            <a:spcBef>
              <a:spcPct val="0"/>
            </a:spcBef>
            <a:spcAft>
              <a:spcPct val="35000"/>
            </a:spcAft>
            <a:buNone/>
          </a:pPr>
          <a:r>
            <a:rPr lang="en-US" sz="1600" b="1" kern="1200" dirty="0">
              <a:solidFill>
                <a:prstClr val="black"/>
              </a:solidFill>
              <a:latin typeface="Speak Pro" panose="020F0502020204030204"/>
              <a:ea typeface="+mn-ea"/>
              <a:cs typeface="+mn-cs"/>
            </a:rPr>
            <a:t>O4-T1 </a:t>
          </a:r>
          <a:r>
            <a:rPr lang="es-ES" sz="1600" b="1" kern="1200" dirty="0">
              <a:solidFill>
                <a:prstClr val="black"/>
              </a:solidFill>
              <a:latin typeface="Speak Pro" panose="020F0502020204030204"/>
              <a:ea typeface="+mn-ea"/>
              <a:cs typeface="+mn-cs"/>
            </a:rPr>
            <a:t>Declaración de apoyo al reconocimiento de los resultados de aprendizaje del proyecto UPWOOD</a:t>
          </a:r>
        </a:p>
      </dgm:t>
    </dgm:pt>
    <dgm:pt modelId="{86814ACF-3775-43B9-9147-95330AF9AA8C}" type="parTrans" cxnId="{62994933-D290-4C64-A889-345072154410}">
      <dgm:prSet/>
      <dgm:spPr/>
      <dgm:t>
        <a:bodyPr/>
        <a:lstStyle/>
        <a:p>
          <a:endParaRPr lang="en-GB" sz="1200"/>
        </a:p>
      </dgm:t>
    </dgm:pt>
    <dgm:pt modelId="{11014791-5A59-442C-8C30-111FD478D7F6}" type="sibTrans" cxnId="{62994933-D290-4C64-A889-345072154410}">
      <dgm:prSet/>
      <dgm:spPr/>
      <dgm:t>
        <a:bodyPr/>
        <a:lstStyle/>
        <a:p>
          <a:endParaRPr lang="en-GB" sz="1200"/>
        </a:p>
      </dgm:t>
    </dgm:pt>
    <dgm:pt modelId="{2A58E80A-9F87-4912-9574-53C52BD899E6}">
      <dgm:prSet custT="1"/>
      <dgm:spPr/>
      <dgm:t>
        <a:bodyPr/>
        <a:lstStyle/>
        <a:p>
          <a:pPr algn="l">
            <a:buFont typeface="Symbol" panose="05050102010706020507" pitchFamily="18" charset="2"/>
            <a:buNone/>
          </a:pPr>
          <a:endParaRPr lang="en-GB" sz="1400" dirty="0"/>
        </a:p>
      </dgm:t>
    </dgm:pt>
    <dgm:pt modelId="{506E7350-B708-4EC9-A181-41D2861E7904}" type="parTrans" cxnId="{406BBFFE-7F68-42D0-91BC-66C1A98DB8D3}">
      <dgm:prSet/>
      <dgm:spPr/>
      <dgm:t>
        <a:bodyPr/>
        <a:lstStyle/>
        <a:p>
          <a:endParaRPr lang="en-GB" sz="1200"/>
        </a:p>
      </dgm:t>
    </dgm:pt>
    <dgm:pt modelId="{8E1AA419-A2AE-4CDB-ACF8-F6CD841B47F6}" type="sibTrans" cxnId="{406BBFFE-7F68-42D0-91BC-66C1A98DB8D3}">
      <dgm:prSet/>
      <dgm:spPr/>
      <dgm:t>
        <a:bodyPr/>
        <a:lstStyle/>
        <a:p>
          <a:endParaRPr lang="en-GB" sz="1200"/>
        </a:p>
      </dgm:t>
    </dgm:pt>
    <dgm:pt modelId="{7C6AD142-F719-49DB-8519-BB6F3963F56F}">
      <dgm:prSet custT="1"/>
      <dgm:spPr/>
      <dgm:t>
        <a:bodyPr/>
        <a:lstStyle/>
        <a:p>
          <a:pPr algn="just">
            <a:buFont typeface="Symbol" panose="05050102010706020507" pitchFamily="18" charset="2"/>
            <a:buChar char=""/>
          </a:pPr>
          <a:r>
            <a:rPr lang="es-ES" sz="1400" strike="noStrike" dirty="0">
              <a:solidFill>
                <a:schemeClr val="tx1"/>
              </a:solidFill>
            </a:rPr>
            <a:t>Objetivo: orientar a los tutores de los centros de trabajo de la construcción sobre cómo utilizar los escenarios de formación UPWOOD en el aprendizaje basado en el trabajo de la construcción.  </a:t>
          </a:r>
          <a:endParaRPr lang="en-GB" sz="1400" dirty="0">
            <a:solidFill>
              <a:schemeClr val="tx1"/>
            </a:solidFill>
          </a:endParaRPr>
        </a:p>
      </dgm:t>
    </dgm:pt>
    <dgm:pt modelId="{2D07DCE1-69BD-4F67-BBEC-3E1F89142FD0}" type="parTrans" cxnId="{B787483A-9A1B-4B39-A70E-48BEEB93372F}">
      <dgm:prSet/>
      <dgm:spPr/>
      <dgm:t>
        <a:bodyPr/>
        <a:lstStyle/>
        <a:p>
          <a:endParaRPr lang="es-ES" sz="1200"/>
        </a:p>
      </dgm:t>
    </dgm:pt>
    <dgm:pt modelId="{48C0830E-2305-454D-BBBA-438DB2FF0C95}" type="sibTrans" cxnId="{B787483A-9A1B-4B39-A70E-48BEEB93372F}">
      <dgm:prSet/>
      <dgm:spPr/>
      <dgm:t>
        <a:bodyPr/>
        <a:lstStyle/>
        <a:p>
          <a:endParaRPr lang="es-ES" sz="1200"/>
        </a:p>
      </dgm:t>
    </dgm:pt>
    <dgm:pt modelId="{AD38DF1A-32FD-4E4A-B680-8408DA75DEBE}">
      <dgm:prSet custT="1"/>
      <dgm:spPr/>
      <dgm:t>
        <a:bodyPr/>
        <a:lstStyle/>
        <a:p>
          <a:pPr algn="just">
            <a:buFont typeface="Symbol" panose="05050102010706020507" pitchFamily="18" charset="2"/>
            <a:buChar char=""/>
          </a:pPr>
          <a:r>
            <a:rPr lang="es-ES" sz="1400" dirty="0"/>
            <a:t>Proporcionar directrices sobre la preparación de escenarios prácticos para las distintas necesidades y prioridades de formación.</a:t>
          </a:r>
          <a:endParaRPr lang="en-GB" sz="1400" dirty="0"/>
        </a:p>
      </dgm:t>
    </dgm:pt>
    <dgm:pt modelId="{E3184852-A950-4CF6-9BBF-EF5E8EE57DD6}" type="parTrans" cxnId="{4418C1E6-2861-4DBD-B480-8A71C460AFAC}">
      <dgm:prSet/>
      <dgm:spPr/>
      <dgm:t>
        <a:bodyPr/>
        <a:lstStyle/>
        <a:p>
          <a:endParaRPr lang="es-ES" sz="1200"/>
        </a:p>
      </dgm:t>
    </dgm:pt>
    <dgm:pt modelId="{A1655E7D-CD8B-4264-A7E4-07C424C77284}" type="sibTrans" cxnId="{4418C1E6-2861-4DBD-B480-8A71C460AFAC}">
      <dgm:prSet/>
      <dgm:spPr/>
      <dgm:t>
        <a:bodyPr/>
        <a:lstStyle/>
        <a:p>
          <a:endParaRPr lang="es-ES" sz="1200"/>
        </a:p>
      </dgm:t>
    </dgm:pt>
    <dgm:pt modelId="{FCB0357D-A640-489B-9A00-69C774D9D13C}">
      <dgm:prSet custT="1"/>
      <dgm:spPr/>
      <dgm:t>
        <a:bodyPr/>
        <a:lstStyle/>
        <a:p>
          <a:pPr algn="just">
            <a:buFont typeface="Symbol" panose="05050102010706020507" pitchFamily="18" charset="2"/>
            <a:buChar char=""/>
          </a:pPr>
          <a:r>
            <a:rPr lang="es-ES" sz="1400" dirty="0"/>
            <a:t>Para obtener el reconocimiento mutuo de los resultados del aprendizaje por parte de las partes interesadas del proyecto UPWOOD, contribuyendo también a la movilidad laboral y a la transparencia de las cualificaciones profesionales</a:t>
          </a:r>
          <a:r>
            <a:rPr lang="en-US" sz="1200" dirty="0"/>
            <a:t>. </a:t>
          </a:r>
          <a:endParaRPr lang="en-GB" sz="1200" dirty="0"/>
        </a:p>
      </dgm:t>
    </dgm:pt>
    <dgm:pt modelId="{E36BC284-9220-4F2D-B76C-6AB0E6F44B3A}" type="parTrans" cxnId="{85A22877-B548-4654-8D04-60AF6D6B02A9}">
      <dgm:prSet/>
      <dgm:spPr/>
      <dgm:t>
        <a:bodyPr/>
        <a:lstStyle/>
        <a:p>
          <a:endParaRPr lang="es-ES" sz="1200"/>
        </a:p>
      </dgm:t>
    </dgm:pt>
    <dgm:pt modelId="{B02DFD97-2065-4329-9CA3-4D3F28550275}" type="sibTrans" cxnId="{85A22877-B548-4654-8D04-60AF6D6B02A9}">
      <dgm:prSet/>
      <dgm:spPr/>
      <dgm:t>
        <a:bodyPr/>
        <a:lstStyle/>
        <a:p>
          <a:endParaRPr lang="es-ES" sz="1200"/>
        </a:p>
      </dgm:t>
    </dgm:pt>
    <dgm:pt modelId="{6A4C28A9-9DD4-423E-AAEE-1CDF5CF8B59D}" type="pres">
      <dgm:prSet presAssocID="{1FC7E555-271F-4F12-80E4-861EDC007365}" presName="Name0" presStyleCnt="0">
        <dgm:presLayoutVars>
          <dgm:dir/>
          <dgm:animLvl val="lvl"/>
          <dgm:resizeHandles val="exact"/>
        </dgm:presLayoutVars>
      </dgm:prSet>
      <dgm:spPr/>
    </dgm:pt>
    <dgm:pt modelId="{C1E97B5B-004D-4A89-BC7D-2583ED9D82C5}" type="pres">
      <dgm:prSet presAssocID="{46CD7DB0-BF86-48C9-A4E1-6BF59BE8574B}" presName="composite" presStyleCnt="0"/>
      <dgm:spPr/>
    </dgm:pt>
    <dgm:pt modelId="{99005F0C-6AA2-4A5A-92E9-88CCC4134124}" type="pres">
      <dgm:prSet presAssocID="{46CD7DB0-BF86-48C9-A4E1-6BF59BE8574B}" presName="parTx" presStyleLbl="alignNode1" presStyleIdx="0" presStyleCnt="2" custScaleY="85502" custLinFactNeighborX="-1" custLinFactNeighborY="-13645">
        <dgm:presLayoutVars>
          <dgm:chMax val="0"/>
          <dgm:chPref val="0"/>
          <dgm:bulletEnabled val="1"/>
        </dgm:presLayoutVars>
      </dgm:prSet>
      <dgm:spPr/>
    </dgm:pt>
    <dgm:pt modelId="{9E11164B-CC2C-47C8-B576-DFD71A43EE60}" type="pres">
      <dgm:prSet presAssocID="{46CD7DB0-BF86-48C9-A4E1-6BF59BE8574B}" presName="desTx" presStyleLbl="alignAccFollowNode1" presStyleIdx="0" presStyleCnt="2" custLinFactNeighborX="-1" custLinFactNeighborY="2524">
        <dgm:presLayoutVars>
          <dgm:bulletEnabled val="1"/>
        </dgm:presLayoutVars>
      </dgm:prSet>
      <dgm:spPr/>
    </dgm:pt>
    <dgm:pt modelId="{8FA780D7-7DBB-42FC-9E73-50064DB78B55}" type="pres">
      <dgm:prSet presAssocID="{5185A791-8230-4005-A330-F309F216DDE4}" presName="space" presStyleCnt="0"/>
      <dgm:spPr/>
    </dgm:pt>
    <dgm:pt modelId="{4E6F06FF-47D9-4EA7-A957-3B5CD17808F9}" type="pres">
      <dgm:prSet presAssocID="{F3DFE879-D697-46ED-BC61-842716355D56}" presName="composite" presStyleCnt="0"/>
      <dgm:spPr/>
    </dgm:pt>
    <dgm:pt modelId="{E0D17CCE-8D8C-4D64-B866-8C2065A271E9}" type="pres">
      <dgm:prSet presAssocID="{F3DFE879-D697-46ED-BC61-842716355D56}" presName="parTx" presStyleLbl="alignNode1" presStyleIdx="1" presStyleCnt="2" custScaleY="94179" custLinFactNeighborX="265" custLinFactNeighborY="56">
        <dgm:presLayoutVars>
          <dgm:chMax val="0"/>
          <dgm:chPref val="0"/>
          <dgm:bulletEnabled val="1"/>
        </dgm:presLayoutVars>
      </dgm:prSet>
      <dgm:spPr/>
    </dgm:pt>
    <dgm:pt modelId="{C705A925-160C-46AF-9751-F1C8824A7D6E}" type="pres">
      <dgm:prSet presAssocID="{F3DFE879-D697-46ED-BC61-842716355D56}" presName="desTx" presStyleLbl="alignAccFollowNode1" presStyleIdx="1" presStyleCnt="2" custScaleY="98796" custLinFactNeighborX="265" custLinFactNeighborY="2421">
        <dgm:presLayoutVars>
          <dgm:bulletEnabled val="1"/>
        </dgm:presLayoutVars>
      </dgm:prSet>
      <dgm:spPr/>
    </dgm:pt>
  </dgm:ptLst>
  <dgm:cxnLst>
    <dgm:cxn modelId="{006CF703-6F9E-4274-AACE-EFCA7331DD51}" type="presOf" srcId="{7C6AD142-F719-49DB-8519-BB6F3963F56F}" destId="{9E11164B-CC2C-47C8-B576-DFD71A43EE60}" srcOrd="0" destOrd="1" presId="urn:microsoft.com/office/officeart/2005/8/layout/hList1"/>
    <dgm:cxn modelId="{62994933-D290-4C64-A889-345072154410}" srcId="{1FC7E555-271F-4F12-80E4-861EDC007365}" destId="{F3DFE879-D697-46ED-BC61-842716355D56}" srcOrd="1" destOrd="0" parTransId="{86814ACF-3775-43B9-9147-95330AF9AA8C}" sibTransId="{11014791-5A59-442C-8C30-111FD478D7F6}"/>
    <dgm:cxn modelId="{B787483A-9A1B-4B39-A70E-48BEEB93372F}" srcId="{46CD7DB0-BF86-48C9-A4E1-6BF59BE8574B}" destId="{7C6AD142-F719-49DB-8519-BB6F3963F56F}" srcOrd="1" destOrd="0" parTransId="{2D07DCE1-69BD-4F67-BBEC-3E1F89142FD0}" sibTransId="{48C0830E-2305-454D-BBBA-438DB2FF0C95}"/>
    <dgm:cxn modelId="{16AD073E-0D86-4839-8D1B-3DE39CBF5B51}" type="presOf" srcId="{1FC7E555-271F-4F12-80E4-861EDC007365}" destId="{6A4C28A9-9DD4-423E-AAEE-1CDF5CF8B59D}" srcOrd="0" destOrd="0" presId="urn:microsoft.com/office/officeart/2005/8/layout/hList1"/>
    <dgm:cxn modelId="{6795B960-53FB-4B65-964F-66BCCC8F6A35}" type="presOf" srcId="{F3DFE879-D697-46ED-BC61-842716355D56}" destId="{E0D17CCE-8D8C-4D64-B866-8C2065A271E9}" srcOrd="0" destOrd="0" presId="urn:microsoft.com/office/officeart/2005/8/layout/hList1"/>
    <dgm:cxn modelId="{61ED0C52-CD0D-4C9D-B702-484F0FC3F2BD}" type="presOf" srcId="{853D0FE7-7621-434A-AEFF-AAA1EBFE0A47}" destId="{9E11164B-CC2C-47C8-B576-DFD71A43EE60}" srcOrd="0" destOrd="0" presId="urn:microsoft.com/office/officeart/2005/8/layout/hList1"/>
    <dgm:cxn modelId="{85A22877-B548-4654-8D04-60AF6D6B02A9}" srcId="{F3DFE879-D697-46ED-BC61-842716355D56}" destId="{FCB0357D-A640-489B-9A00-69C774D9D13C}" srcOrd="1" destOrd="0" parTransId="{E36BC284-9220-4F2D-B76C-6AB0E6F44B3A}" sibTransId="{B02DFD97-2065-4329-9CA3-4D3F28550275}"/>
    <dgm:cxn modelId="{2553CC81-E6B3-4708-875D-1C3DCF6639C9}" srcId="{46CD7DB0-BF86-48C9-A4E1-6BF59BE8574B}" destId="{853D0FE7-7621-434A-AEFF-AAA1EBFE0A47}" srcOrd="0" destOrd="0" parTransId="{7B34701D-DD42-44AC-B1D8-813AEF975F7C}" sibTransId="{78E10BE7-D26C-42C2-8173-66336F73EE39}"/>
    <dgm:cxn modelId="{9C66F0A5-7C3E-48B3-BBC3-AC8674F7075E}" type="presOf" srcId="{AD38DF1A-32FD-4E4A-B680-8408DA75DEBE}" destId="{9E11164B-CC2C-47C8-B576-DFD71A43EE60}" srcOrd="0" destOrd="2" presId="urn:microsoft.com/office/officeart/2005/8/layout/hList1"/>
    <dgm:cxn modelId="{DF613CC2-9F99-4087-B389-97A03EFED961}" type="presOf" srcId="{2A58E80A-9F87-4912-9574-53C52BD899E6}" destId="{C705A925-160C-46AF-9751-F1C8824A7D6E}" srcOrd="0" destOrd="0" presId="urn:microsoft.com/office/officeart/2005/8/layout/hList1"/>
    <dgm:cxn modelId="{3AC5F4E5-349D-40FB-BD7F-8F345FC97CF1}" type="presOf" srcId="{46CD7DB0-BF86-48C9-A4E1-6BF59BE8574B}" destId="{99005F0C-6AA2-4A5A-92E9-88CCC4134124}" srcOrd="0" destOrd="0" presId="urn:microsoft.com/office/officeart/2005/8/layout/hList1"/>
    <dgm:cxn modelId="{4418C1E6-2861-4DBD-B480-8A71C460AFAC}" srcId="{46CD7DB0-BF86-48C9-A4E1-6BF59BE8574B}" destId="{AD38DF1A-32FD-4E4A-B680-8408DA75DEBE}" srcOrd="2" destOrd="0" parTransId="{E3184852-A950-4CF6-9BBF-EF5E8EE57DD6}" sibTransId="{A1655E7D-CD8B-4264-A7E4-07C424C77284}"/>
    <dgm:cxn modelId="{6A1029F1-7D62-4C4D-91F4-7B84221CABCD}" type="presOf" srcId="{FCB0357D-A640-489B-9A00-69C774D9D13C}" destId="{C705A925-160C-46AF-9751-F1C8824A7D6E}" srcOrd="0" destOrd="1" presId="urn:microsoft.com/office/officeart/2005/8/layout/hList1"/>
    <dgm:cxn modelId="{406BBFFE-7F68-42D0-91BC-66C1A98DB8D3}" srcId="{F3DFE879-D697-46ED-BC61-842716355D56}" destId="{2A58E80A-9F87-4912-9574-53C52BD899E6}" srcOrd="0" destOrd="0" parTransId="{506E7350-B708-4EC9-A181-41D2861E7904}" sibTransId="{8E1AA419-A2AE-4CDB-ACF8-F6CD841B47F6}"/>
    <dgm:cxn modelId="{3DABF3FE-EF7C-40F0-BBF4-B28657F869F9}" srcId="{1FC7E555-271F-4F12-80E4-861EDC007365}" destId="{46CD7DB0-BF86-48C9-A4E1-6BF59BE8574B}" srcOrd="0" destOrd="0" parTransId="{6C3CCCAB-36B1-4407-BCA9-9F526CB2A802}" sibTransId="{5185A791-8230-4005-A330-F309F216DDE4}"/>
    <dgm:cxn modelId="{2166A1F9-2DCF-4432-992D-3F902C09A56B}" type="presParOf" srcId="{6A4C28A9-9DD4-423E-AAEE-1CDF5CF8B59D}" destId="{C1E97B5B-004D-4A89-BC7D-2583ED9D82C5}" srcOrd="0" destOrd="0" presId="urn:microsoft.com/office/officeart/2005/8/layout/hList1"/>
    <dgm:cxn modelId="{05DD5715-813A-4BF9-AE10-4D213C20DD0D}" type="presParOf" srcId="{C1E97B5B-004D-4A89-BC7D-2583ED9D82C5}" destId="{99005F0C-6AA2-4A5A-92E9-88CCC4134124}" srcOrd="0" destOrd="0" presId="urn:microsoft.com/office/officeart/2005/8/layout/hList1"/>
    <dgm:cxn modelId="{CC3B1E71-C8B5-4855-B7F9-023B203515EF}" type="presParOf" srcId="{C1E97B5B-004D-4A89-BC7D-2583ED9D82C5}" destId="{9E11164B-CC2C-47C8-B576-DFD71A43EE60}" srcOrd="1" destOrd="0" presId="urn:microsoft.com/office/officeart/2005/8/layout/hList1"/>
    <dgm:cxn modelId="{BB7C7E53-2F91-447B-A9C9-8A03FD289B83}" type="presParOf" srcId="{6A4C28A9-9DD4-423E-AAEE-1CDF5CF8B59D}" destId="{8FA780D7-7DBB-42FC-9E73-50064DB78B55}" srcOrd="1" destOrd="0" presId="urn:microsoft.com/office/officeart/2005/8/layout/hList1"/>
    <dgm:cxn modelId="{08DC7586-A168-4AFF-9FFD-94A10A3CEFE5}" type="presParOf" srcId="{6A4C28A9-9DD4-423E-AAEE-1CDF5CF8B59D}" destId="{4E6F06FF-47D9-4EA7-A957-3B5CD17808F9}" srcOrd="2" destOrd="0" presId="urn:microsoft.com/office/officeart/2005/8/layout/hList1"/>
    <dgm:cxn modelId="{2D27707E-A4F7-456B-9940-E3C225082FA4}" type="presParOf" srcId="{4E6F06FF-47D9-4EA7-A957-3B5CD17808F9}" destId="{E0D17CCE-8D8C-4D64-B866-8C2065A271E9}" srcOrd="0" destOrd="0" presId="urn:microsoft.com/office/officeart/2005/8/layout/hList1"/>
    <dgm:cxn modelId="{68FCAD6D-14B4-4150-808F-C19F999F2681}" type="presParOf" srcId="{4E6F06FF-47D9-4EA7-A957-3B5CD17808F9}" destId="{C705A925-160C-46AF-9751-F1C8824A7D6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70D170-C984-400B-8EA8-A7A30D400888}" type="doc">
      <dgm:prSet loTypeId="urn:microsoft.com/office/officeart/2005/8/layout/radial6" loCatId="cycle" qsTypeId="urn:microsoft.com/office/officeart/2005/8/quickstyle/3d2" qsCatId="3D" csTypeId="urn:microsoft.com/office/officeart/2005/8/colors/accent6_2" csCatId="accent6" phldr="1"/>
      <dgm:spPr/>
      <dgm:t>
        <a:bodyPr/>
        <a:lstStyle/>
        <a:p>
          <a:endParaRPr lang="es-ES"/>
        </a:p>
      </dgm:t>
    </dgm:pt>
    <dgm:pt modelId="{7F8F4CDA-34FE-4FA9-A6A4-F7ED273552C7}">
      <dgm:prSet phldrT="[Texto]" custT="1"/>
      <dgm:spPr/>
      <dgm:t>
        <a:bodyPr/>
        <a:lstStyle/>
        <a:p>
          <a:r>
            <a:rPr lang="en-GB" sz="1200" i="1" noProof="0" dirty="0" err="1">
              <a:solidFill>
                <a:schemeClr val="tx1"/>
              </a:solidFill>
              <a:effectLst>
                <a:outerShdw blurRad="38100" dist="38100" dir="2700000" algn="tl">
                  <a:srgbClr val="000000">
                    <a:alpha val="43137"/>
                  </a:srgbClr>
                </a:outerShdw>
              </a:effectLst>
            </a:rPr>
            <a:t>Actividad</a:t>
          </a:r>
          <a:r>
            <a:rPr lang="en-GB" sz="1200" i="1" noProof="0" dirty="0">
              <a:solidFill>
                <a:schemeClr val="tx1"/>
              </a:solidFill>
              <a:effectLst>
                <a:outerShdw blurRad="38100" dist="38100" dir="2700000" algn="tl">
                  <a:srgbClr val="000000">
                    <a:alpha val="43137"/>
                  </a:srgbClr>
                </a:outerShdw>
              </a:effectLst>
            </a:rPr>
            <a:t> O4</a:t>
          </a:r>
        </a:p>
      </dgm:t>
    </dgm:pt>
    <dgm:pt modelId="{75D3C7A1-0866-4D97-807F-4AADC5EB9242}" type="parTrans" cxnId="{750A6F16-B0E3-43E3-96CA-84D61FD50845}">
      <dgm:prSet/>
      <dgm:spPr/>
      <dgm:t>
        <a:bodyPr/>
        <a:lstStyle/>
        <a:p>
          <a:endParaRPr lang="en-GB" sz="1600" noProof="0" dirty="0"/>
        </a:p>
      </dgm:t>
    </dgm:pt>
    <dgm:pt modelId="{426C2543-8D52-44FB-8AC4-2DB093894214}" type="sibTrans" cxnId="{750A6F16-B0E3-43E3-96CA-84D61FD50845}">
      <dgm:prSet/>
      <dgm:spPr/>
      <dgm:t>
        <a:bodyPr/>
        <a:lstStyle/>
        <a:p>
          <a:endParaRPr lang="en-GB" sz="1600" noProof="0" dirty="0"/>
        </a:p>
      </dgm:t>
    </dgm:pt>
    <dgm:pt modelId="{26C9AD51-3FD0-47A5-961D-849FB4F6C286}">
      <dgm:prSet phldrT="[Texto]" custT="1"/>
      <dgm:spPr/>
      <dgm:t>
        <a:bodyPr/>
        <a:lstStyle/>
        <a:p>
          <a:r>
            <a:rPr lang="es-ES" sz="1200" noProof="0" dirty="0">
              <a:solidFill>
                <a:schemeClr val="tx1"/>
              </a:solidFill>
            </a:rPr>
            <a:t>Asociaciones e instituciones sociales</a:t>
          </a:r>
          <a:endParaRPr lang="en-GB" sz="1200" noProof="0" dirty="0">
            <a:solidFill>
              <a:schemeClr val="tx1"/>
            </a:solidFill>
          </a:endParaRPr>
        </a:p>
      </dgm:t>
    </dgm:pt>
    <dgm:pt modelId="{DF4990B5-D265-4C45-A82C-3045A70D039F}" type="parTrans" cxnId="{F4FF8027-6C25-41B7-AC23-7B96538F9163}">
      <dgm:prSet/>
      <dgm:spPr/>
      <dgm:t>
        <a:bodyPr/>
        <a:lstStyle/>
        <a:p>
          <a:endParaRPr lang="en-GB" sz="1600" noProof="0" dirty="0"/>
        </a:p>
      </dgm:t>
    </dgm:pt>
    <dgm:pt modelId="{5E3076BD-CA34-43F5-A3E0-79ECE77194FA}" type="sibTrans" cxnId="{F4FF8027-6C25-41B7-AC23-7B96538F9163}">
      <dgm:prSet/>
      <dgm:spPr/>
      <dgm:t>
        <a:bodyPr/>
        <a:lstStyle/>
        <a:p>
          <a:endParaRPr lang="en-GB" sz="1600" noProof="0" dirty="0"/>
        </a:p>
      </dgm:t>
    </dgm:pt>
    <dgm:pt modelId="{02657667-45F8-4E83-BA48-03DEC061A6FB}">
      <dgm:prSet phldrT="[Texto]" custT="1"/>
      <dgm:spPr/>
      <dgm:t>
        <a:bodyPr/>
        <a:lstStyle/>
        <a:p>
          <a:r>
            <a:rPr lang="es-ES" sz="1200" noProof="0" dirty="0">
              <a:solidFill>
                <a:schemeClr val="tx1"/>
              </a:solidFill>
            </a:rPr>
            <a:t>Proveedor de EFP</a:t>
          </a:r>
          <a:endParaRPr lang="en-GB" sz="1200" noProof="0" dirty="0">
            <a:solidFill>
              <a:schemeClr val="tx1"/>
            </a:solidFill>
          </a:endParaRPr>
        </a:p>
      </dgm:t>
    </dgm:pt>
    <dgm:pt modelId="{C787DE05-1451-47E3-B171-657BE2BC7213}" type="parTrans" cxnId="{DA577B54-4774-45E5-942A-F9EEA026E87A}">
      <dgm:prSet/>
      <dgm:spPr/>
      <dgm:t>
        <a:bodyPr/>
        <a:lstStyle/>
        <a:p>
          <a:endParaRPr lang="en-GB" sz="1600" noProof="0" dirty="0"/>
        </a:p>
      </dgm:t>
    </dgm:pt>
    <dgm:pt modelId="{2BA1A473-FB2B-4626-A107-E6E861FBD139}" type="sibTrans" cxnId="{DA577B54-4774-45E5-942A-F9EEA026E87A}">
      <dgm:prSet/>
      <dgm:spPr/>
      <dgm:t>
        <a:bodyPr/>
        <a:lstStyle/>
        <a:p>
          <a:endParaRPr lang="en-GB" sz="1600" noProof="0" dirty="0"/>
        </a:p>
      </dgm:t>
    </dgm:pt>
    <dgm:pt modelId="{D15B23C7-F625-4AB9-A5AD-E96EC6A3D97F}">
      <dgm:prSet phldrT="[Texto]" custT="1"/>
      <dgm:spPr/>
      <dgm:t>
        <a:bodyPr/>
        <a:lstStyle/>
        <a:p>
          <a:r>
            <a:rPr lang="en-GB" sz="1200" noProof="0" dirty="0" err="1">
              <a:solidFill>
                <a:schemeClr val="tx1"/>
              </a:solidFill>
            </a:rPr>
            <a:t>Empleados</a:t>
          </a:r>
          <a:r>
            <a:rPr lang="en-GB" sz="1200" noProof="0" dirty="0">
              <a:solidFill>
                <a:schemeClr val="tx1"/>
              </a:solidFill>
            </a:rPr>
            <a:t> del sector de la </a:t>
          </a:r>
          <a:r>
            <a:rPr lang="en-GB" sz="1200" noProof="0" dirty="0" err="1">
              <a:solidFill>
                <a:schemeClr val="tx1"/>
              </a:solidFill>
            </a:rPr>
            <a:t>construcción</a:t>
          </a:r>
          <a:endParaRPr lang="en-GB" sz="1200" noProof="0" dirty="0">
            <a:solidFill>
              <a:schemeClr val="tx1"/>
            </a:solidFill>
          </a:endParaRPr>
        </a:p>
      </dgm:t>
    </dgm:pt>
    <dgm:pt modelId="{43841D49-27D1-4CC7-8C1C-A280926D7AF5}" type="parTrans" cxnId="{A56D93C5-A806-410E-91E3-29BD78429234}">
      <dgm:prSet/>
      <dgm:spPr/>
      <dgm:t>
        <a:bodyPr/>
        <a:lstStyle/>
        <a:p>
          <a:endParaRPr lang="en-GB" sz="1600" noProof="0" dirty="0"/>
        </a:p>
      </dgm:t>
    </dgm:pt>
    <dgm:pt modelId="{7FE20EF6-6E43-4E6B-A9C9-FAEF6826A30C}" type="sibTrans" cxnId="{A56D93C5-A806-410E-91E3-29BD78429234}">
      <dgm:prSet/>
      <dgm:spPr/>
      <dgm:t>
        <a:bodyPr/>
        <a:lstStyle/>
        <a:p>
          <a:endParaRPr lang="en-GB" sz="1600" noProof="0" dirty="0"/>
        </a:p>
      </dgm:t>
    </dgm:pt>
    <dgm:pt modelId="{B120C70B-8C96-4287-BAE9-D686AD1CE046}">
      <dgm:prSet phldrT="[Texto]" custT="1"/>
      <dgm:spPr/>
      <dgm:t>
        <a:bodyPr/>
        <a:lstStyle/>
        <a:p>
          <a:r>
            <a:rPr lang="es-ES" sz="1000" noProof="0" dirty="0">
              <a:solidFill>
                <a:schemeClr val="tx1"/>
              </a:solidFill>
            </a:rPr>
            <a:t>Responsables políticos</a:t>
          </a:r>
          <a:endParaRPr lang="en-GB" sz="1000" noProof="0" dirty="0">
            <a:solidFill>
              <a:schemeClr val="tx1"/>
            </a:solidFill>
          </a:endParaRPr>
        </a:p>
      </dgm:t>
    </dgm:pt>
    <dgm:pt modelId="{9584EDA5-C72C-4709-9248-56CA8063D1ED}" type="parTrans" cxnId="{A70A398D-4502-4396-A735-F8C13086A772}">
      <dgm:prSet/>
      <dgm:spPr/>
      <dgm:t>
        <a:bodyPr/>
        <a:lstStyle/>
        <a:p>
          <a:endParaRPr lang="en-GB" sz="1600" noProof="0" dirty="0"/>
        </a:p>
      </dgm:t>
    </dgm:pt>
    <dgm:pt modelId="{72CFDBAB-53C2-4812-AB50-B95330BE00CC}" type="sibTrans" cxnId="{A70A398D-4502-4396-A735-F8C13086A772}">
      <dgm:prSet/>
      <dgm:spPr/>
      <dgm:t>
        <a:bodyPr/>
        <a:lstStyle/>
        <a:p>
          <a:endParaRPr lang="en-GB" sz="1600" noProof="0" dirty="0"/>
        </a:p>
      </dgm:t>
    </dgm:pt>
    <dgm:pt modelId="{B8366444-14C5-44F6-90A1-9E44FAD131F3}" type="pres">
      <dgm:prSet presAssocID="{CA70D170-C984-400B-8EA8-A7A30D400888}" presName="Name0" presStyleCnt="0">
        <dgm:presLayoutVars>
          <dgm:chMax val="1"/>
          <dgm:dir/>
          <dgm:animLvl val="ctr"/>
          <dgm:resizeHandles val="exact"/>
        </dgm:presLayoutVars>
      </dgm:prSet>
      <dgm:spPr/>
    </dgm:pt>
    <dgm:pt modelId="{7DF771C8-F216-42E0-B9E1-53FA9A8F3DE0}" type="pres">
      <dgm:prSet presAssocID="{7F8F4CDA-34FE-4FA9-A6A4-F7ED273552C7}" presName="centerShape" presStyleLbl="node0" presStyleIdx="0" presStyleCnt="1" custScaleX="109004" custScaleY="63509" custLinFactNeighborX="-30" custLinFactNeighborY="-4375"/>
      <dgm:spPr/>
    </dgm:pt>
    <dgm:pt modelId="{4E322AFD-8A3E-463F-A171-96397127E655}" type="pres">
      <dgm:prSet presAssocID="{26C9AD51-3FD0-47A5-961D-849FB4F6C286}" presName="node" presStyleLbl="node1" presStyleIdx="0" presStyleCnt="4" custScaleX="215598" custScaleY="171128">
        <dgm:presLayoutVars>
          <dgm:bulletEnabled val="1"/>
        </dgm:presLayoutVars>
      </dgm:prSet>
      <dgm:spPr/>
    </dgm:pt>
    <dgm:pt modelId="{71F2B4E8-C5F7-4BE3-985A-A4C8C77D4C48}" type="pres">
      <dgm:prSet presAssocID="{26C9AD51-3FD0-47A5-961D-849FB4F6C286}" presName="dummy" presStyleCnt="0"/>
      <dgm:spPr/>
    </dgm:pt>
    <dgm:pt modelId="{86F82D0D-FA2D-4001-9E3E-02803FBBD8E9}" type="pres">
      <dgm:prSet presAssocID="{5E3076BD-CA34-43F5-A3E0-79ECE77194FA}" presName="sibTrans" presStyleLbl="sibTrans2D1" presStyleIdx="0" presStyleCnt="4"/>
      <dgm:spPr/>
    </dgm:pt>
    <dgm:pt modelId="{A5FDEC20-2806-4F0F-9C1C-D0C0FCDCEF1E}" type="pres">
      <dgm:prSet presAssocID="{02657667-45F8-4E83-BA48-03DEC061A6FB}" presName="node" presStyleLbl="node1" presStyleIdx="1" presStyleCnt="4" custScaleX="173431" custScaleY="112656" custRadScaleRad="108856" custRadScaleInc="-3668">
        <dgm:presLayoutVars>
          <dgm:bulletEnabled val="1"/>
        </dgm:presLayoutVars>
      </dgm:prSet>
      <dgm:spPr/>
    </dgm:pt>
    <dgm:pt modelId="{99F0353A-50E3-4CEE-9277-911A03D54DFE}" type="pres">
      <dgm:prSet presAssocID="{02657667-45F8-4E83-BA48-03DEC061A6FB}" presName="dummy" presStyleCnt="0"/>
      <dgm:spPr/>
    </dgm:pt>
    <dgm:pt modelId="{230C37CC-97E8-4BAE-A4FF-786FC1617858}" type="pres">
      <dgm:prSet presAssocID="{2BA1A473-FB2B-4626-A107-E6E861FBD139}" presName="sibTrans" presStyleLbl="sibTrans2D1" presStyleIdx="1" presStyleCnt="4"/>
      <dgm:spPr/>
    </dgm:pt>
    <dgm:pt modelId="{568F60C6-6A24-4E96-9F53-73FC81213A12}" type="pres">
      <dgm:prSet presAssocID="{D15B23C7-F625-4AB9-A5AD-E96EC6A3D97F}" presName="node" presStyleLbl="node1" presStyleIdx="2" presStyleCnt="4" custScaleX="219266" custScaleY="144213">
        <dgm:presLayoutVars>
          <dgm:bulletEnabled val="1"/>
        </dgm:presLayoutVars>
      </dgm:prSet>
      <dgm:spPr/>
    </dgm:pt>
    <dgm:pt modelId="{B6CEBFEC-86CE-4FAE-BE2F-B32329AE127A}" type="pres">
      <dgm:prSet presAssocID="{D15B23C7-F625-4AB9-A5AD-E96EC6A3D97F}" presName="dummy" presStyleCnt="0"/>
      <dgm:spPr/>
    </dgm:pt>
    <dgm:pt modelId="{FBC8C481-27F1-4BE2-9A4F-3DCD66F2A938}" type="pres">
      <dgm:prSet presAssocID="{7FE20EF6-6E43-4E6B-A9C9-FAEF6826A30C}" presName="sibTrans" presStyleLbl="sibTrans2D1" presStyleIdx="2" presStyleCnt="4"/>
      <dgm:spPr/>
    </dgm:pt>
    <dgm:pt modelId="{DE9F2EFF-D816-4665-88E1-98DE23CBAA80}" type="pres">
      <dgm:prSet presAssocID="{B120C70B-8C96-4287-BAE9-D686AD1CE046}" presName="node" presStyleLbl="node1" presStyleIdx="3" presStyleCnt="4" custScaleX="159146" custScaleY="96011">
        <dgm:presLayoutVars>
          <dgm:bulletEnabled val="1"/>
        </dgm:presLayoutVars>
      </dgm:prSet>
      <dgm:spPr/>
    </dgm:pt>
    <dgm:pt modelId="{2B081B7C-3441-4D2D-948B-919A39DDBBC6}" type="pres">
      <dgm:prSet presAssocID="{B120C70B-8C96-4287-BAE9-D686AD1CE046}" presName="dummy" presStyleCnt="0"/>
      <dgm:spPr/>
    </dgm:pt>
    <dgm:pt modelId="{4AE98985-2CCC-483D-A753-711748D662F4}" type="pres">
      <dgm:prSet presAssocID="{72CFDBAB-53C2-4812-AB50-B95330BE00CC}" presName="sibTrans" presStyleLbl="sibTrans2D1" presStyleIdx="3" presStyleCnt="4"/>
      <dgm:spPr/>
    </dgm:pt>
  </dgm:ptLst>
  <dgm:cxnLst>
    <dgm:cxn modelId="{80973916-6FED-4723-8F47-EA16878292F6}" type="presOf" srcId="{D15B23C7-F625-4AB9-A5AD-E96EC6A3D97F}" destId="{568F60C6-6A24-4E96-9F53-73FC81213A12}" srcOrd="0" destOrd="0" presId="urn:microsoft.com/office/officeart/2005/8/layout/radial6"/>
    <dgm:cxn modelId="{750A6F16-B0E3-43E3-96CA-84D61FD50845}" srcId="{CA70D170-C984-400B-8EA8-A7A30D400888}" destId="{7F8F4CDA-34FE-4FA9-A6A4-F7ED273552C7}" srcOrd="0" destOrd="0" parTransId="{75D3C7A1-0866-4D97-807F-4AADC5EB9242}" sibTransId="{426C2543-8D52-44FB-8AC4-2DB093894214}"/>
    <dgm:cxn modelId="{79076B1C-88E8-4A5E-9C9A-161B5C39C4AB}" type="presOf" srcId="{7FE20EF6-6E43-4E6B-A9C9-FAEF6826A30C}" destId="{FBC8C481-27F1-4BE2-9A4F-3DCD66F2A938}" srcOrd="0" destOrd="0" presId="urn:microsoft.com/office/officeart/2005/8/layout/radial6"/>
    <dgm:cxn modelId="{F4FF8027-6C25-41B7-AC23-7B96538F9163}" srcId="{7F8F4CDA-34FE-4FA9-A6A4-F7ED273552C7}" destId="{26C9AD51-3FD0-47A5-961D-849FB4F6C286}" srcOrd="0" destOrd="0" parTransId="{DF4990B5-D265-4C45-A82C-3045A70D039F}" sibTransId="{5E3076BD-CA34-43F5-A3E0-79ECE77194FA}"/>
    <dgm:cxn modelId="{C6042941-AF19-4832-80AF-69704BBD2F65}" type="presOf" srcId="{2BA1A473-FB2B-4626-A107-E6E861FBD139}" destId="{230C37CC-97E8-4BAE-A4FF-786FC1617858}" srcOrd="0" destOrd="0" presId="urn:microsoft.com/office/officeart/2005/8/layout/radial6"/>
    <dgm:cxn modelId="{ED110066-FB60-438E-85FE-C48BF4B78C9A}" type="presOf" srcId="{7F8F4CDA-34FE-4FA9-A6A4-F7ED273552C7}" destId="{7DF771C8-F216-42E0-B9E1-53FA9A8F3DE0}" srcOrd="0" destOrd="0" presId="urn:microsoft.com/office/officeart/2005/8/layout/radial6"/>
    <dgm:cxn modelId="{DA577B54-4774-45E5-942A-F9EEA026E87A}" srcId="{7F8F4CDA-34FE-4FA9-A6A4-F7ED273552C7}" destId="{02657667-45F8-4E83-BA48-03DEC061A6FB}" srcOrd="1" destOrd="0" parTransId="{C787DE05-1451-47E3-B171-657BE2BC7213}" sibTransId="{2BA1A473-FB2B-4626-A107-E6E861FBD139}"/>
    <dgm:cxn modelId="{5C9C7876-0F40-402F-8AB6-2743E55507B0}" type="presOf" srcId="{02657667-45F8-4E83-BA48-03DEC061A6FB}" destId="{A5FDEC20-2806-4F0F-9C1C-D0C0FCDCEF1E}" srcOrd="0" destOrd="0" presId="urn:microsoft.com/office/officeart/2005/8/layout/radial6"/>
    <dgm:cxn modelId="{147AB158-8E17-4C9C-86C4-C22AC3BC2629}" type="presOf" srcId="{26C9AD51-3FD0-47A5-961D-849FB4F6C286}" destId="{4E322AFD-8A3E-463F-A171-96397127E655}" srcOrd="0" destOrd="0" presId="urn:microsoft.com/office/officeart/2005/8/layout/radial6"/>
    <dgm:cxn modelId="{A70A398D-4502-4396-A735-F8C13086A772}" srcId="{7F8F4CDA-34FE-4FA9-A6A4-F7ED273552C7}" destId="{B120C70B-8C96-4287-BAE9-D686AD1CE046}" srcOrd="3" destOrd="0" parTransId="{9584EDA5-C72C-4709-9248-56CA8063D1ED}" sibTransId="{72CFDBAB-53C2-4812-AB50-B95330BE00CC}"/>
    <dgm:cxn modelId="{78A4CC8E-2AB6-490C-9422-A6AF7D7A1338}" type="presOf" srcId="{5E3076BD-CA34-43F5-A3E0-79ECE77194FA}" destId="{86F82D0D-FA2D-4001-9E3E-02803FBBD8E9}" srcOrd="0" destOrd="0" presId="urn:microsoft.com/office/officeart/2005/8/layout/radial6"/>
    <dgm:cxn modelId="{56BE9BAA-0CF1-4F0E-9430-66C47F4E3FB4}" type="presOf" srcId="{72CFDBAB-53C2-4812-AB50-B95330BE00CC}" destId="{4AE98985-2CCC-483D-A753-711748D662F4}" srcOrd="0" destOrd="0" presId="urn:microsoft.com/office/officeart/2005/8/layout/radial6"/>
    <dgm:cxn modelId="{3ADD65B2-B515-4B85-8EA3-24F65CD1039C}" type="presOf" srcId="{CA70D170-C984-400B-8EA8-A7A30D400888}" destId="{B8366444-14C5-44F6-90A1-9E44FAD131F3}" srcOrd="0" destOrd="0" presId="urn:microsoft.com/office/officeart/2005/8/layout/radial6"/>
    <dgm:cxn modelId="{C11DE4BE-012E-43E5-9662-6578D6ACD29D}" type="presOf" srcId="{B120C70B-8C96-4287-BAE9-D686AD1CE046}" destId="{DE9F2EFF-D816-4665-88E1-98DE23CBAA80}" srcOrd="0" destOrd="0" presId="urn:microsoft.com/office/officeart/2005/8/layout/radial6"/>
    <dgm:cxn modelId="{A56D93C5-A806-410E-91E3-29BD78429234}" srcId="{7F8F4CDA-34FE-4FA9-A6A4-F7ED273552C7}" destId="{D15B23C7-F625-4AB9-A5AD-E96EC6A3D97F}" srcOrd="2" destOrd="0" parTransId="{43841D49-27D1-4CC7-8C1C-A280926D7AF5}" sibTransId="{7FE20EF6-6E43-4E6B-A9C9-FAEF6826A30C}"/>
    <dgm:cxn modelId="{DA3A66A2-CAB7-45BE-A317-720A60833E60}" type="presParOf" srcId="{B8366444-14C5-44F6-90A1-9E44FAD131F3}" destId="{7DF771C8-F216-42E0-B9E1-53FA9A8F3DE0}" srcOrd="0" destOrd="0" presId="urn:microsoft.com/office/officeart/2005/8/layout/radial6"/>
    <dgm:cxn modelId="{79AF396A-10F1-4201-98BD-F1ABE23C0BE6}" type="presParOf" srcId="{B8366444-14C5-44F6-90A1-9E44FAD131F3}" destId="{4E322AFD-8A3E-463F-A171-96397127E655}" srcOrd="1" destOrd="0" presId="urn:microsoft.com/office/officeart/2005/8/layout/radial6"/>
    <dgm:cxn modelId="{1EED89FA-755E-47CD-ABF5-8888BB7178FB}" type="presParOf" srcId="{B8366444-14C5-44F6-90A1-9E44FAD131F3}" destId="{71F2B4E8-C5F7-4BE3-985A-A4C8C77D4C48}" srcOrd="2" destOrd="0" presId="urn:microsoft.com/office/officeart/2005/8/layout/radial6"/>
    <dgm:cxn modelId="{A5186DFA-8F15-4D39-8B49-3CD90B9B34D0}" type="presParOf" srcId="{B8366444-14C5-44F6-90A1-9E44FAD131F3}" destId="{86F82D0D-FA2D-4001-9E3E-02803FBBD8E9}" srcOrd="3" destOrd="0" presId="urn:microsoft.com/office/officeart/2005/8/layout/radial6"/>
    <dgm:cxn modelId="{CE8AEC55-80F7-4D11-815F-6B33D3713F3C}" type="presParOf" srcId="{B8366444-14C5-44F6-90A1-9E44FAD131F3}" destId="{A5FDEC20-2806-4F0F-9C1C-D0C0FCDCEF1E}" srcOrd="4" destOrd="0" presId="urn:microsoft.com/office/officeart/2005/8/layout/radial6"/>
    <dgm:cxn modelId="{C67A0986-CD7F-45C3-8971-E7A1D51DE389}" type="presParOf" srcId="{B8366444-14C5-44F6-90A1-9E44FAD131F3}" destId="{99F0353A-50E3-4CEE-9277-911A03D54DFE}" srcOrd="5" destOrd="0" presId="urn:microsoft.com/office/officeart/2005/8/layout/radial6"/>
    <dgm:cxn modelId="{B4EDD4F2-B730-4323-999D-D331854EAF43}" type="presParOf" srcId="{B8366444-14C5-44F6-90A1-9E44FAD131F3}" destId="{230C37CC-97E8-4BAE-A4FF-786FC1617858}" srcOrd="6" destOrd="0" presId="urn:microsoft.com/office/officeart/2005/8/layout/radial6"/>
    <dgm:cxn modelId="{BBEAF500-BF58-4061-A57A-A2E026CF87F7}" type="presParOf" srcId="{B8366444-14C5-44F6-90A1-9E44FAD131F3}" destId="{568F60C6-6A24-4E96-9F53-73FC81213A12}" srcOrd="7" destOrd="0" presId="urn:microsoft.com/office/officeart/2005/8/layout/radial6"/>
    <dgm:cxn modelId="{0669CE34-63AE-4EA0-8090-890DB5C94BCA}" type="presParOf" srcId="{B8366444-14C5-44F6-90A1-9E44FAD131F3}" destId="{B6CEBFEC-86CE-4FAE-BE2F-B32329AE127A}" srcOrd="8" destOrd="0" presId="urn:microsoft.com/office/officeart/2005/8/layout/radial6"/>
    <dgm:cxn modelId="{280AD6F6-E8A3-4B0A-991D-F322E9D5337E}" type="presParOf" srcId="{B8366444-14C5-44F6-90A1-9E44FAD131F3}" destId="{FBC8C481-27F1-4BE2-9A4F-3DCD66F2A938}" srcOrd="9" destOrd="0" presId="urn:microsoft.com/office/officeart/2005/8/layout/radial6"/>
    <dgm:cxn modelId="{AFE2F875-F4F3-49E3-8FFC-B7E4C0D39B1A}" type="presParOf" srcId="{B8366444-14C5-44F6-90A1-9E44FAD131F3}" destId="{DE9F2EFF-D816-4665-88E1-98DE23CBAA80}" srcOrd="10" destOrd="0" presId="urn:microsoft.com/office/officeart/2005/8/layout/radial6"/>
    <dgm:cxn modelId="{09331BF6-41EC-47BC-8AFE-4F9FD8E5BACE}" type="presParOf" srcId="{B8366444-14C5-44F6-90A1-9E44FAD131F3}" destId="{2B081B7C-3441-4D2D-948B-919A39DDBBC6}" srcOrd="11" destOrd="0" presId="urn:microsoft.com/office/officeart/2005/8/layout/radial6"/>
    <dgm:cxn modelId="{2A586AF9-68CC-4AA3-BBA6-79A7A35B61EE}" type="presParOf" srcId="{B8366444-14C5-44F6-90A1-9E44FAD131F3}" destId="{4AE98985-2CCC-483D-A753-711748D662F4}"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E14D4-2FE9-4919-9CDE-AF1D9F167994}">
      <dsp:nvSpPr>
        <dsp:cNvPr id="0" name=""/>
        <dsp:cNvSpPr/>
      </dsp:nvSpPr>
      <dsp:spPr>
        <a:xfrm>
          <a:off x="0" y="363710"/>
          <a:ext cx="10989576" cy="1402339"/>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2913" tIns="104140" rIns="852913" bIns="113792" numCol="1" spcCol="1270" anchor="t" anchorCtr="0">
          <a:noAutofit/>
        </a:bodyPr>
        <a:lstStyle/>
        <a:p>
          <a:pPr marL="171450" lvl="1" indent="-171450" algn="just" defTabSz="711200">
            <a:lnSpc>
              <a:spcPct val="90000"/>
            </a:lnSpc>
            <a:spcBef>
              <a:spcPct val="0"/>
            </a:spcBef>
            <a:spcAft>
              <a:spcPct val="15000"/>
            </a:spcAft>
            <a:buChar char="•"/>
          </a:pPr>
          <a:r>
            <a:rPr lang="es-ES" sz="1600" kern="1200" dirty="0"/>
            <a:t>Una propietaria tiene la intención de construir una casa de madera por lo que recurre a un constructor. Aunque el constructor tiene experiencia en la construcción, tanto él como la propietaria no tienen experiencia con la madera como material de construcción. Juntos acuden a diferentes expertos para conocer las propiedades y limitaciones de la madera. </a:t>
          </a:r>
          <a:endParaRPr lang="es-ES" sz="1600" i="1" kern="1200" dirty="0">
            <a:effectLst>
              <a:outerShdw blurRad="38100" dist="38100" dir="2700000" algn="tl">
                <a:srgbClr val="000000">
                  <a:alpha val="43137"/>
                </a:srgbClr>
              </a:outerShdw>
            </a:effectLst>
          </a:endParaRPr>
        </a:p>
        <a:p>
          <a:pPr marL="171450" lvl="1" indent="-171450" algn="just" defTabSz="711200">
            <a:lnSpc>
              <a:spcPct val="90000"/>
            </a:lnSpc>
            <a:spcBef>
              <a:spcPct val="0"/>
            </a:spcBef>
            <a:spcAft>
              <a:spcPct val="15000"/>
            </a:spcAft>
            <a:buChar char="•"/>
          </a:pPr>
          <a:r>
            <a:rPr lang="es-ES" sz="1600" i="1" kern="1200" dirty="0">
              <a:effectLst>
                <a:outerShdw blurRad="38100" dist="38100" dir="2700000" algn="tl">
                  <a:srgbClr val="000000">
                    <a:alpha val="43137"/>
                  </a:srgbClr>
                </a:outerShdw>
              </a:effectLst>
            </a:rPr>
            <a:t>Como constructor, ¿podrá demostrar a la propietaria que tiene un buen conocimiento de la construcción en madera? </a:t>
          </a:r>
        </a:p>
      </dsp:txBody>
      <dsp:txXfrm>
        <a:off x="0" y="363710"/>
        <a:ext cx="10989576" cy="1402339"/>
      </dsp:txXfrm>
    </dsp:sp>
    <dsp:sp modelId="{96283133-03F5-4879-934A-316FA3F3A226}">
      <dsp:nvSpPr>
        <dsp:cNvPr id="0" name=""/>
        <dsp:cNvSpPr/>
      </dsp:nvSpPr>
      <dsp:spPr>
        <a:xfrm>
          <a:off x="633704" y="57365"/>
          <a:ext cx="9586045" cy="37979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766" tIns="0" rIns="290766" bIns="0" numCol="1" spcCol="1270" anchor="ctr" anchorCtr="0">
          <a:noAutofit/>
        </a:bodyPr>
        <a:lstStyle/>
        <a:p>
          <a:pPr marL="0" lvl="0" indent="0" algn="l" defTabSz="711200">
            <a:lnSpc>
              <a:spcPct val="90000"/>
            </a:lnSpc>
            <a:spcBef>
              <a:spcPct val="0"/>
            </a:spcBef>
            <a:spcAft>
              <a:spcPct val="35000"/>
            </a:spcAft>
            <a:buNone/>
          </a:pPr>
          <a:r>
            <a:rPr lang="es-ES" sz="1600" b="1" kern="1200" dirty="0"/>
            <a:t>Escenario de formación 1 sobre </a:t>
          </a:r>
          <a:r>
            <a:rPr lang="es-ES" sz="1600" b="1" kern="1200" dirty="0">
              <a:solidFill>
                <a:schemeClr val="tx1"/>
              </a:solidFill>
              <a:effectLst>
                <a:outerShdw blurRad="38100" dist="38100" dir="2700000" algn="tl">
                  <a:srgbClr val="000000">
                    <a:alpha val="43137"/>
                  </a:srgbClr>
                </a:outerShdw>
              </a:effectLst>
            </a:rPr>
            <a:t>Cualidades de la madera como material de construcción, sus aplicaciones y limitaciones  </a:t>
          </a:r>
        </a:p>
      </dsp:txBody>
      <dsp:txXfrm>
        <a:off x="652244" y="75905"/>
        <a:ext cx="9548965" cy="342717"/>
      </dsp:txXfrm>
    </dsp:sp>
    <dsp:sp modelId="{E33F2253-4DC8-4B21-8571-04621F29EA96}">
      <dsp:nvSpPr>
        <dsp:cNvPr id="0" name=""/>
        <dsp:cNvSpPr/>
      </dsp:nvSpPr>
      <dsp:spPr>
        <a:xfrm>
          <a:off x="0" y="2197110"/>
          <a:ext cx="10989576" cy="1321708"/>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2913" tIns="104140" rIns="852913" bIns="113792" numCol="1" spcCol="1270" anchor="t" anchorCtr="0">
          <a:noAutofit/>
        </a:bodyPr>
        <a:lstStyle/>
        <a:p>
          <a:pPr marL="171450" lvl="1" indent="-171450" algn="just" defTabSz="711200">
            <a:lnSpc>
              <a:spcPct val="90000"/>
            </a:lnSpc>
            <a:spcBef>
              <a:spcPct val="0"/>
            </a:spcBef>
            <a:spcAft>
              <a:spcPct val="15000"/>
            </a:spcAft>
            <a:buChar char="•"/>
          </a:pPr>
          <a:r>
            <a:rPr lang="es-ES" sz="1600" kern="1200" dirty="0" err="1"/>
            <a:t>Aki</a:t>
          </a:r>
          <a:r>
            <a:rPr lang="es-ES" sz="1600" kern="1200" dirty="0"/>
            <a:t> posee una casa de madera construida en los años 90. La fachada necesita ser renovada porque sus paneles exteriores y la pintura superficial se han desgastado con el tiempo. </a:t>
          </a:r>
          <a:r>
            <a:rPr lang="es-ES" sz="1600" kern="1200" dirty="0" err="1"/>
            <a:t>Aki</a:t>
          </a:r>
          <a:r>
            <a:rPr lang="es-ES" sz="1600" kern="1200" dirty="0"/>
            <a:t> está familiarizado con el trabajo de la madera, así que decidió comprar los suministros en una tienda de madera local y renovar la fachada por sí mismo. </a:t>
          </a:r>
          <a:endParaRPr lang="es-ES" sz="1600" i="1" kern="1200" dirty="0">
            <a:effectLst>
              <a:outerShdw blurRad="38100" dist="38100" dir="2700000" algn="tl">
                <a:srgbClr val="000000">
                  <a:alpha val="43137"/>
                </a:srgbClr>
              </a:outerShdw>
            </a:effectLst>
          </a:endParaRPr>
        </a:p>
        <a:p>
          <a:pPr marL="171450" lvl="1" indent="-171450" algn="just" defTabSz="711200">
            <a:lnSpc>
              <a:spcPct val="90000"/>
            </a:lnSpc>
            <a:spcBef>
              <a:spcPct val="0"/>
            </a:spcBef>
            <a:spcAft>
              <a:spcPct val="15000"/>
            </a:spcAft>
            <a:buChar char="•"/>
          </a:pPr>
          <a:r>
            <a:rPr lang="es-ES" sz="1600" i="1" kern="1200" dirty="0">
              <a:effectLst>
                <a:outerShdw blurRad="38100" dist="38100" dir="2700000" algn="tl">
                  <a:srgbClr val="000000">
                    <a:alpha val="43137"/>
                  </a:srgbClr>
                </a:outerShdw>
              </a:effectLst>
            </a:rPr>
            <a:t>¿Tendrá </a:t>
          </a:r>
          <a:r>
            <a:rPr lang="es-ES" sz="1600" i="1" kern="1200" dirty="0" err="1">
              <a:effectLst>
                <a:outerShdw blurRad="38100" dist="38100" dir="2700000" algn="tl">
                  <a:srgbClr val="000000">
                    <a:alpha val="43137"/>
                  </a:srgbClr>
                </a:outerShdw>
              </a:effectLst>
            </a:rPr>
            <a:t>Aki</a:t>
          </a:r>
          <a:r>
            <a:rPr lang="es-ES" sz="1600" i="1" kern="1200" dirty="0">
              <a:effectLst>
                <a:outerShdw blurRad="38100" dist="38100" dir="2700000" algn="tl">
                  <a:srgbClr val="000000">
                    <a:alpha val="43137"/>
                  </a:srgbClr>
                </a:outerShdw>
              </a:effectLst>
            </a:rPr>
            <a:t> los conocimientos adecuados para elegir los materiales correctos y llevar a cabo la renovación?</a:t>
          </a:r>
        </a:p>
      </dsp:txBody>
      <dsp:txXfrm>
        <a:off x="0" y="2197110"/>
        <a:ext cx="10989576" cy="1321708"/>
      </dsp:txXfrm>
    </dsp:sp>
    <dsp:sp modelId="{46F2408B-B76F-4518-8309-AA561F767D0E}">
      <dsp:nvSpPr>
        <dsp:cNvPr id="0" name=""/>
        <dsp:cNvSpPr/>
      </dsp:nvSpPr>
      <dsp:spPr>
        <a:xfrm>
          <a:off x="584678" y="1861536"/>
          <a:ext cx="9625547" cy="42017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766" tIns="0" rIns="290766" bIns="0" numCol="1" spcCol="1270" anchor="ctr" anchorCtr="0">
          <a:noAutofit/>
        </a:bodyPr>
        <a:lstStyle/>
        <a:p>
          <a:pPr marL="0" lvl="0" indent="0" algn="l" defTabSz="711200">
            <a:lnSpc>
              <a:spcPct val="90000"/>
            </a:lnSpc>
            <a:spcBef>
              <a:spcPct val="0"/>
            </a:spcBef>
            <a:spcAft>
              <a:spcPct val="35000"/>
            </a:spcAft>
            <a:buNone/>
          </a:pPr>
          <a:r>
            <a:rPr lang="es-ES" sz="1600" b="1" kern="1200" dirty="0"/>
            <a:t>Escenario de formación 2 sobre  </a:t>
          </a:r>
          <a:r>
            <a:rPr lang="es-ES" sz="1600" b="1" kern="1200" dirty="0">
              <a:solidFill>
                <a:schemeClr val="tx1"/>
              </a:solidFill>
              <a:effectLst>
                <a:outerShdw blurRad="38100" dist="38100" dir="2700000" algn="tl">
                  <a:srgbClr val="000000">
                    <a:alpha val="43137"/>
                  </a:srgbClr>
                </a:outerShdw>
              </a:effectLst>
            </a:rPr>
            <a:t>Selección de material de madera y suministros adecuados para la renovación de la fachada</a:t>
          </a:r>
        </a:p>
      </dsp:txBody>
      <dsp:txXfrm>
        <a:off x="605189" y="1882047"/>
        <a:ext cx="9584525" cy="379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783C4-B7A9-457C-BE08-338573145E03}">
      <dsp:nvSpPr>
        <dsp:cNvPr id="0" name=""/>
        <dsp:cNvSpPr/>
      </dsp:nvSpPr>
      <dsp:spPr>
        <a:xfrm>
          <a:off x="0" y="203711"/>
          <a:ext cx="10914949" cy="161595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7121" tIns="187452" rIns="847121" bIns="113792" numCol="1" spcCol="1270" anchor="t" anchorCtr="0">
          <a:noAutofit/>
        </a:bodyPr>
        <a:lstStyle/>
        <a:p>
          <a:pPr marL="171450" lvl="1" indent="-171450" algn="just" defTabSz="711200">
            <a:lnSpc>
              <a:spcPct val="90000"/>
            </a:lnSpc>
            <a:spcBef>
              <a:spcPct val="0"/>
            </a:spcBef>
            <a:spcAft>
              <a:spcPct val="15000"/>
            </a:spcAft>
            <a:buChar char="•"/>
          </a:pPr>
          <a:r>
            <a:rPr lang="es-ES" sz="1600" kern="1200" dirty="0">
              <a:solidFill>
                <a:prstClr val="black">
                  <a:hueOff val="0"/>
                  <a:satOff val="0"/>
                  <a:lumOff val="0"/>
                  <a:alphaOff val="0"/>
                </a:prstClr>
              </a:solidFill>
              <a:latin typeface="Speak Pro" panose="020F0502020204030204"/>
              <a:ea typeface="+mn-ea"/>
              <a:cs typeface="+mn-cs"/>
            </a:rPr>
            <a:t>Steve es un obrero de la construcción que ha sido enviado recientemente a un nuevo proyecto en la obra donde se encuentra actualmente. Steve trabaja con un equipo de otros trabajadores de la construcción. Para el encargado Tim es importante que sus compañeros de trabajo adquieran conocimientos sobre las tareas importantes de la obra, para que aprendan a trabajar de forma independiente y a comportarse de forma responsable. </a:t>
          </a:r>
          <a:endParaRPr lang="es-ES" sz="16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endParaRPr>
        </a:p>
        <a:p>
          <a:pPr marL="171450" lvl="1" indent="-171450" algn="just" defTabSz="711200">
            <a:lnSpc>
              <a:spcPct val="90000"/>
            </a:lnSpc>
            <a:spcBef>
              <a:spcPct val="0"/>
            </a:spcBef>
            <a:spcAft>
              <a:spcPct val="15000"/>
            </a:spcAft>
            <a:buChar char="•"/>
          </a:pPr>
          <a:r>
            <a:rPr lang="es-ES" sz="16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¿Serás capaz de ayudar a Steve a estar a la altura de las expectativas del encargado Tim? </a:t>
          </a:r>
        </a:p>
      </dsp:txBody>
      <dsp:txXfrm>
        <a:off x="0" y="203711"/>
        <a:ext cx="10914949" cy="1615950"/>
      </dsp:txXfrm>
    </dsp:sp>
    <dsp:sp modelId="{1FAA5AFC-3013-4783-B4F3-DF7D0B919F81}">
      <dsp:nvSpPr>
        <dsp:cNvPr id="0" name=""/>
        <dsp:cNvSpPr/>
      </dsp:nvSpPr>
      <dsp:spPr>
        <a:xfrm>
          <a:off x="545747" y="26991"/>
          <a:ext cx="9753969" cy="30955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791" tIns="0" rIns="288791" bIns="0" numCol="1" spcCol="1270" anchor="ctr" anchorCtr="0">
          <a:noAutofit/>
        </a:bodyPr>
        <a:lstStyle/>
        <a:p>
          <a:pPr marL="0" lvl="0" indent="0" algn="l" defTabSz="755650">
            <a:lnSpc>
              <a:spcPct val="90000"/>
            </a:lnSpc>
            <a:spcBef>
              <a:spcPct val="0"/>
            </a:spcBef>
            <a:spcAft>
              <a:spcPct val="35000"/>
            </a:spcAft>
            <a:buNone/>
          </a:pPr>
          <a:r>
            <a:rPr lang="es-ES" sz="1700" b="1" kern="1200" dirty="0"/>
            <a:t>Escenario de formación 3 sobre </a:t>
          </a:r>
          <a:r>
            <a:rPr lang="es-ES" sz="1700" b="1" kern="1200" dirty="0">
              <a:solidFill>
                <a:prstClr val="black"/>
              </a:solidFill>
              <a:effectLst>
                <a:outerShdw blurRad="38100" dist="38100" dir="2700000" algn="tl">
                  <a:srgbClr val="000000">
                    <a:alpha val="43137"/>
                  </a:srgbClr>
                </a:outerShdw>
              </a:effectLst>
              <a:latin typeface="Speak Pro" panose="020F0502020204030204"/>
              <a:ea typeface="+mn-ea"/>
              <a:cs typeface="+mn-cs"/>
            </a:rPr>
            <a:t>Protección contra incendios y seguridad laboral en edificios de madera </a:t>
          </a:r>
        </a:p>
      </dsp:txBody>
      <dsp:txXfrm>
        <a:off x="560858" y="42102"/>
        <a:ext cx="9723747" cy="279337"/>
      </dsp:txXfrm>
    </dsp:sp>
    <dsp:sp modelId="{B97B1E5C-631C-4462-AD50-13D2144B3FE6}">
      <dsp:nvSpPr>
        <dsp:cNvPr id="0" name=""/>
        <dsp:cNvSpPr/>
      </dsp:nvSpPr>
      <dsp:spPr>
        <a:xfrm>
          <a:off x="0" y="2056787"/>
          <a:ext cx="10914949" cy="11907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7121" tIns="187452" rIns="847121" bIns="113792" numCol="1" spcCol="1270" anchor="t" anchorCtr="0">
          <a:noAutofit/>
        </a:bodyPr>
        <a:lstStyle/>
        <a:p>
          <a:pPr marL="171450" lvl="1" indent="-171450" algn="just" defTabSz="711200">
            <a:lnSpc>
              <a:spcPct val="90000"/>
            </a:lnSpc>
            <a:spcBef>
              <a:spcPct val="0"/>
            </a:spcBef>
            <a:spcAft>
              <a:spcPct val="15000"/>
            </a:spcAft>
            <a:buChar char="•"/>
          </a:pPr>
          <a:r>
            <a:rPr lang="es-ES" sz="1600" kern="1200" dirty="0"/>
            <a:t>Hay un viejo apartamento que necesita una reforma. El propietario, Mark, es consciente del mal aislamiento y quiere arreglar todos los puentes térmicos mejorables del inmueble.  También hay que renovar las instalaciones. La jefa de obra, Victoria, le ayudará a elegir las mejores opciones disponibles. </a:t>
          </a:r>
          <a:endParaRPr lang="es-ES" sz="1600" i="1" kern="1200" dirty="0">
            <a:effectLst>
              <a:outerShdw blurRad="38100" dist="38100" dir="2700000" algn="tl">
                <a:srgbClr val="000000">
                  <a:alpha val="43137"/>
                </a:srgbClr>
              </a:outerShdw>
            </a:effectLst>
          </a:endParaRPr>
        </a:p>
        <a:p>
          <a:pPr marL="171450" lvl="1" indent="-171450" algn="just" defTabSz="711200">
            <a:lnSpc>
              <a:spcPct val="90000"/>
            </a:lnSpc>
            <a:spcBef>
              <a:spcPct val="0"/>
            </a:spcBef>
            <a:spcAft>
              <a:spcPct val="15000"/>
            </a:spcAft>
            <a:buChar char="•"/>
          </a:pPr>
          <a:r>
            <a:rPr lang="es-ES" sz="1600" i="1" kern="1200" dirty="0">
              <a:effectLst>
                <a:outerShdw blurRad="38100" dist="38100" dir="2700000" algn="tl">
                  <a:srgbClr val="000000">
                    <a:alpha val="43137"/>
                  </a:srgbClr>
                </a:outerShdw>
              </a:effectLst>
            </a:rPr>
            <a:t>¿Será Victoria capaz de ayudar a Mark a elegir las mejores opciones para la renovación? </a:t>
          </a:r>
        </a:p>
      </dsp:txBody>
      <dsp:txXfrm>
        <a:off x="0" y="2056787"/>
        <a:ext cx="10914949" cy="1190700"/>
      </dsp:txXfrm>
    </dsp:sp>
    <dsp:sp modelId="{170A31C3-A79B-4F5F-A77F-1CC3847B8FC5}">
      <dsp:nvSpPr>
        <dsp:cNvPr id="0" name=""/>
        <dsp:cNvSpPr/>
      </dsp:nvSpPr>
      <dsp:spPr>
        <a:xfrm>
          <a:off x="545747" y="1868261"/>
          <a:ext cx="9712558" cy="32136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791" tIns="0" rIns="288791" bIns="0" numCol="1" spcCol="1270" anchor="ctr" anchorCtr="0">
          <a:noAutofit/>
        </a:bodyPr>
        <a:lstStyle/>
        <a:p>
          <a:pPr marL="0" lvl="0" indent="0" algn="l" defTabSz="755650">
            <a:lnSpc>
              <a:spcPct val="90000"/>
            </a:lnSpc>
            <a:spcBef>
              <a:spcPct val="0"/>
            </a:spcBef>
            <a:spcAft>
              <a:spcPct val="35000"/>
            </a:spcAft>
            <a:buNone/>
          </a:pPr>
          <a:r>
            <a:rPr lang="es-ES" sz="1700" b="1" kern="1200" dirty="0"/>
            <a:t>Escenario de formación 4 sobre </a:t>
          </a:r>
          <a:r>
            <a:rPr lang="es-ES" sz="1700" b="1" kern="1200" dirty="0">
              <a:solidFill>
                <a:schemeClr val="tx1"/>
              </a:solidFill>
              <a:effectLst>
                <a:outerShdw blurRad="38100" dist="38100" dir="2700000" algn="tl">
                  <a:srgbClr val="000000">
                    <a:alpha val="43137"/>
                  </a:srgbClr>
                </a:outerShdw>
              </a:effectLst>
            </a:rPr>
            <a:t>Funcionalidad y eficiencia de los edificios de madera </a:t>
          </a:r>
        </a:p>
      </dsp:txBody>
      <dsp:txXfrm>
        <a:off x="561435" y="1883949"/>
        <a:ext cx="9681182" cy="289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05F0C-6AA2-4A5A-92E9-88CCC4134124}">
      <dsp:nvSpPr>
        <dsp:cNvPr id="0" name=""/>
        <dsp:cNvSpPr/>
      </dsp:nvSpPr>
      <dsp:spPr>
        <a:xfrm>
          <a:off x="1" y="142490"/>
          <a:ext cx="3885264" cy="881924"/>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600" b="1" kern="1200" dirty="0">
              <a:solidFill>
                <a:schemeClr val="tx1"/>
              </a:solidFill>
              <a:latin typeface="+mn-lt"/>
              <a:ea typeface="+mn-ea"/>
              <a:cs typeface="+mn-cs"/>
            </a:rPr>
            <a:t>O3-T4 </a:t>
          </a:r>
          <a:r>
            <a:rPr lang="es-ES" sz="1600" b="1" kern="1200" dirty="0">
              <a:solidFill>
                <a:schemeClr val="tx1"/>
              </a:solidFill>
              <a:latin typeface="+mn-lt"/>
              <a:ea typeface="+mn-ea"/>
              <a:cs typeface="+mn-cs"/>
            </a:rPr>
            <a:t>Guía de los mentores</a:t>
          </a:r>
          <a:endParaRPr lang="en-GB" sz="1600" b="1" kern="1200" dirty="0">
            <a:solidFill>
              <a:schemeClr val="tx1"/>
            </a:solidFill>
            <a:latin typeface="+mn-lt"/>
            <a:ea typeface="+mn-ea"/>
            <a:cs typeface="+mn-cs"/>
          </a:endParaRPr>
        </a:p>
      </dsp:txBody>
      <dsp:txXfrm>
        <a:off x="1" y="142490"/>
        <a:ext cx="3885264" cy="881924"/>
      </dsp:txXfrm>
    </dsp:sp>
    <dsp:sp modelId="{9E11164B-CC2C-47C8-B576-DFD71A43EE60}">
      <dsp:nvSpPr>
        <dsp:cNvPr id="0" name=""/>
        <dsp:cNvSpPr/>
      </dsp:nvSpPr>
      <dsp:spPr>
        <a:xfrm>
          <a:off x="1" y="1144706"/>
          <a:ext cx="3885264" cy="215208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Font typeface="Symbol" panose="05050102010706020507" pitchFamily="18" charset="2"/>
            <a:buChar char=""/>
          </a:pPr>
          <a:endParaRPr lang="en-GB" sz="1050" kern="1200" dirty="0"/>
        </a:p>
        <a:p>
          <a:pPr marL="114300" lvl="1" indent="-114300" algn="just" defTabSz="622300">
            <a:lnSpc>
              <a:spcPct val="90000"/>
            </a:lnSpc>
            <a:spcBef>
              <a:spcPct val="0"/>
            </a:spcBef>
            <a:spcAft>
              <a:spcPct val="15000"/>
            </a:spcAft>
            <a:buFont typeface="Symbol" panose="05050102010706020507" pitchFamily="18" charset="2"/>
            <a:buChar char=""/>
          </a:pPr>
          <a:r>
            <a:rPr lang="es-ES" sz="1400" strike="noStrike" kern="1200" dirty="0">
              <a:solidFill>
                <a:schemeClr val="tx1"/>
              </a:solidFill>
            </a:rPr>
            <a:t>Objetivo: orientar a los tutores de los centros de trabajo de la construcción sobre cómo utilizar los escenarios de formación UPWOOD en el aprendizaje basado en el trabajo de la construcción.  </a:t>
          </a:r>
          <a:endParaRPr lang="en-GB" sz="1400" kern="1200" dirty="0">
            <a:solidFill>
              <a:schemeClr val="tx1"/>
            </a:solidFill>
          </a:endParaRPr>
        </a:p>
        <a:p>
          <a:pPr marL="114300" lvl="1" indent="-114300" algn="just" defTabSz="622300">
            <a:lnSpc>
              <a:spcPct val="90000"/>
            </a:lnSpc>
            <a:spcBef>
              <a:spcPct val="0"/>
            </a:spcBef>
            <a:spcAft>
              <a:spcPct val="15000"/>
            </a:spcAft>
            <a:buFont typeface="Symbol" panose="05050102010706020507" pitchFamily="18" charset="2"/>
            <a:buChar char=""/>
          </a:pPr>
          <a:r>
            <a:rPr lang="es-ES" sz="1400" kern="1200" dirty="0"/>
            <a:t>Proporcionar directrices sobre la preparación de escenarios prácticos para las distintas necesidades y prioridades de formación.</a:t>
          </a:r>
          <a:endParaRPr lang="en-GB" sz="1400" kern="1200" dirty="0"/>
        </a:p>
      </dsp:txBody>
      <dsp:txXfrm>
        <a:off x="1" y="1144706"/>
        <a:ext cx="3885264" cy="2152080"/>
      </dsp:txXfrm>
    </dsp:sp>
    <dsp:sp modelId="{E0D17CCE-8D8C-4D64-B866-8C2065A271E9}">
      <dsp:nvSpPr>
        <dsp:cNvPr id="0" name=""/>
        <dsp:cNvSpPr/>
      </dsp:nvSpPr>
      <dsp:spPr>
        <a:xfrm>
          <a:off x="4429282" y="148390"/>
          <a:ext cx="3885264" cy="1178828"/>
        </a:xfrm>
        <a:prstGeom prst="rect">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w="12700" cap="flat" cmpd="sng" algn="ctr">
          <a:solidFill>
            <a:schemeClr val="accent5">
              <a:hueOff val="-1837137"/>
              <a:satOff val="270"/>
              <a:lumOff val="-6471"/>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488950">
            <a:lnSpc>
              <a:spcPct val="90000"/>
            </a:lnSpc>
            <a:spcBef>
              <a:spcPct val="0"/>
            </a:spcBef>
            <a:spcAft>
              <a:spcPct val="35000"/>
            </a:spcAft>
            <a:buNone/>
          </a:pPr>
          <a:r>
            <a:rPr lang="en-US" sz="1600" b="1" kern="1200" dirty="0">
              <a:solidFill>
                <a:prstClr val="black"/>
              </a:solidFill>
              <a:latin typeface="Speak Pro" panose="020F0502020204030204"/>
              <a:ea typeface="+mn-ea"/>
              <a:cs typeface="+mn-cs"/>
            </a:rPr>
            <a:t>O4-T1 </a:t>
          </a:r>
          <a:r>
            <a:rPr lang="es-ES" sz="1600" b="1" kern="1200" dirty="0">
              <a:solidFill>
                <a:prstClr val="black"/>
              </a:solidFill>
              <a:latin typeface="Speak Pro" panose="020F0502020204030204"/>
              <a:ea typeface="+mn-ea"/>
              <a:cs typeface="+mn-cs"/>
            </a:rPr>
            <a:t>Declaración de apoyo al reconocimiento de los resultados de aprendizaje del proyecto UPWOOD</a:t>
          </a:r>
        </a:p>
      </dsp:txBody>
      <dsp:txXfrm>
        <a:off x="4429282" y="148390"/>
        <a:ext cx="3885264" cy="1178828"/>
      </dsp:txXfrm>
    </dsp:sp>
    <dsp:sp modelId="{C705A925-160C-46AF-9751-F1C8824A7D6E}">
      <dsp:nvSpPr>
        <dsp:cNvPr id="0" name=""/>
        <dsp:cNvSpPr/>
      </dsp:nvSpPr>
      <dsp:spPr>
        <a:xfrm>
          <a:off x="4429282" y="1353588"/>
          <a:ext cx="3885264" cy="2075279"/>
        </a:xfrm>
        <a:prstGeom prst="rect">
          <a:avLst/>
        </a:prstGeom>
        <a:solidFill>
          <a:schemeClr val="accent5">
            <a:tint val="40000"/>
            <a:alpha val="90000"/>
            <a:hueOff val="-1769133"/>
            <a:satOff val="-2316"/>
            <a:lumOff val="-1137"/>
            <a:alphaOff val="0"/>
          </a:schemeClr>
        </a:solidFill>
        <a:ln w="12700" cap="flat" cmpd="sng" algn="ctr">
          <a:solidFill>
            <a:schemeClr val="accent5">
              <a:tint val="40000"/>
              <a:alpha val="90000"/>
              <a:hueOff val="-1769133"/>
              <a:satOff val="-2316"/>
              <a:lumOff val="-1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Symbol" panose="05050102010706020507" pitchFamily="18" charset="2"/>
            <a:buNone/>
          </a:pPr>
          <a:endParaRPr lang="en-GB" sz="1400" kern="1200" dirty="0"/>
        </a:p>
        <a:p>
          <a:pPr marL="114300" lvl="1" indent="-114300" algn="just" defTabSz="622300">
            <a:lnSpc>
              <a:spcPct val="90000"/>
            </a:lnSpc>
            <a:spcBef>
              <a:spcPct val="0"/>
            </a:spcBef>
            <a:spcAft>
              <a:spcPct val="15000"/>
            </a:spcAft>
            <a:buFont typeface="Symbol" panose="05050102010706020507" pitchFamily="18" charset="2"/>
            <a:buChar char=""/>
          </a:pPr>
          <a:r>
            <a:rPr lang="es-ES" sz="1400" kern="1200" dirty="0"/>
            <a:t>Para obtener el reconocimiento mutuo de los resultados del aprendizaje por parte de las partes interesadas del proyecto UPWOOD, contribuyendo también a la movilidad laboral y a la transparencia de las cualificaciones profesionales</a:t>
          </a:r>
          <a:r>
            <a:rPr lang="en-US" sz="1200" kern="1200" dirty="0"/>
            <a:t>. </a:t>
          </a:r>
          <a:endParaRPr lang="en-GB" sz="1200" kern="1200" dirty="0"/>
        </a:p>
      </dsp:txBody>
      <dsp:txXfrm>
        <a:off x="4429282" y="1353588"/>
        <a:ext cx="3885264" cy="2075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98985-2CCC-483D-A753-711748D662F4}">
      <dsp:nvSpPr>
        <dsp:cNvPr id="0" name=""/>
        <dsp:cNvSpPr/>
      </dsp:nvSpPr>
      <dsp:spPr>
        <a:xfrm>
          <a:off x="641591" y="337200"/>
          <a:ext cx="1967250" cy="1967250"/>
        </a:xfrm>
        <a:prstGeom prst="blockArc">
          <a:avLst>
            <a:gd name="adj1" fmla="val 10800000"/>
            <a:gd name="adj2" fmla="val 16200000"/>
            <a:gd name="adj3" fmla="val 4634"/>
          </a:avLst>
        </a:prstGeom>
        <a:solidFill>
          <a:schemeClr val="accent6">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BC8C481-27F1-4BE2-9A4F-3DCD66F2A938}">
      <dsp:nvSpPr>
        <dsp:cNvPr id="0" name=""/>
        <dsp:cNvSpPr/>
      </dsp:nvSpPr>
      <dsp:spPr>
        <a:xfrm>
          <a:off x="641591" y="337200"/>
          <a:ext cx="1967250" cy="1967250"/>
        </a:xfrm>
        <a:prstGeom prst="blockArc">
          <a:avLst>
            <a:gd name="adj1" fmla="val 5400000"/>
            <a:gd name="adj2" fmla="val 10800000"/>
            <a:gd name="adj3" fmla="val 4634"/>
          </a:avLst>
        </a:prstGeom>
        <a:solidFill>
          <a:schemeClr val="accent6">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30C37CC-97E8-4BAE-A4FF-786FC1617858}">
      <dsp:nvSpPr>
        <dsp:cNvPr id="0" name=""/>
        <dsp:cNvSpPr/>
      </dsp:nvSpPr>
      <dsp:spPr>
        <a:xfrm>
          <a:off x="726786" y="340985"/>
          <a:ext cx="1967250" cy="1967250"/>
        </a:xfrm>
        <a:prstGeom prst="blockArc">
          <a:avLst>
            <a:gd name="adj1" fmla="val 21514584"/>
            <a:gd name="adj2" fmla="val 5705219"/>
            <a:gd name="adj3" fmla="val 4634"/>
          </a:avLst>
        </a:prstGeom>
        <a:solidFill>
          <a:schemeClr val="accent6">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6F82D0D-FA2D-4001-9E3E-02803FBBD8E9}">
      <dsp:nvSpPr>
        <dsp:cNvPr id="0" name=""/>
        <dsp:cNvSpPr/>
      </dsp:nvSpPr>
      <dsp:spPr>
        <a:xfrm>
          <a:off x="726628" y="333430"/>
          <a:ext cx="1967250" cy="1967250"/>
        </a:xfrm>
        <a:prstGeom prst="blockArc">
          <a:avLst>
            <a:gd name="adj1" fmla="val 15895349"/>
            <a:gd name="adj2" fmla="val 21541621"/>
            <a:gd name="adj3" fmla="val 4634"/>
          </a:avLst>
        </a:prstGeom>
        <a:solidFill>
          <a:schemeClr val="accent6">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DF771C8-F216-42E0-B9E1-53FA9A8F3DE0}">
      <dsp:nvSpPr>
        <dsp:cNvPr id="0" name=""/>
        <dsp:cNvSpPr/>
      </dsp:nvSpPr>
      <dsp:spPr>
        <a:xfrm>
          <a:off x="1131739" y="949573"/>
          <a:ext cx="985802" cy="574358"/>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i="1" kern="1200" noProof="0" dirty="0" err="1">
              <a:solidFill>
                <a:schemeClr val="tx1"/>
              </a:solidFill>
              <a:effectLst>
                <a:outerShdw blurRad="38100" dist="38100" dir="2700000" algn="tl">
                  <a:srgbClr val="000000">
                    <a:alpha val="43137"/>
                  </a:srgbClr>
                </a:outerShdw>
              </a:effectLst>
            </a:rPr>
            <a:t>Actividad</a:t>
          </a:r>
          <a:r>
            <a:rPr lang="en-GB" sz="1200" i="1" kern="1200" noProof="0" dirty="0">
              <a:solidFill>
                <a:schemeClr val="tx1"/>
              </a:solidFill>
              <a:effectLst>
                <a:outerShdw blurRad="38100" dist="38100" dir="2700000" algn="tl">
                  <a:srgbClr val="000000">
                    <a:alpha val="43137"/>
                  </a:srgbClr>
                </a:outerShdw>
              </a:effectLst>
            </a:rPr>
            <a:t> O4</a:t>
          </a:r>
        </a:p>
      </dsp:txBody>
      <dsp:txXfrm>
        <a:off x="1276106" y="1033686"/>
        <a:ext cx="697068" cy="406132"/>
      </dsp:txXfrm>
    </dsp:sp>
    <dsp:sp modelId="{4E322AFD-8A3E-463F-A171-96397127E655}">
      <dsp:nvSpPr>
        <dsp:cNvPr id="0" name=""/>
        <dsp:cNvSpPr/>
      </dsp:nvSpPr>
      <dsp:spPr>
        <a:xfrm>
          <a:off x="942783" y="-181681"/>
          <a:ext cx="1364866" cy="1083344"/>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rPr>
            <a:t>Asociaciones e instituciones sociales</a:t>
          </a:r>
          <a:endParaRPr lang="en-GB" sz="1200" kern="1200" noProof="0" dirty="0">
            <a:solidFill>
              <a:schemeClr val="tx1"/>
            </a:solidFill>
          </a:endParaRPr>
        </a:p>
      </dsp:txBody>
      <dsp:txXfrm>
        <a:off x="1142663" y="-23029"/>
        <a:ext cx="965106" cy="766040"/>
      </dsp:txXfrm>
    </dsp:sp>
    <dsp:sp modelId="{A5FDEC20-2806-4F0F-9C1C-D0C0FCDCEF1E}">
      <dsp:nvSpPr>
        <dsp:cNvPr id="0" name=""/>
        <dsp:cNvSpPr/>
      </dsp:nvSpPr>
      <dsp:spPr>
        <a:xfrm>
          <a:off x="2121988" y="944149"/>
          <a:ext cx="1097923" cy="713181"/>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rPr>
            <a:t>Proveedor de EFP</a:t>
          </a:r>
          <a:endParaRPr lang="en-GB" sz="1200" kern="1200" noProof="0" dirty="0">
            <a:solidFill>
              <a:schemeClr val="tx1"/>
            </a:solidFill>
          </a:endParaRPr>
        </a:p>
      </dsp:txBody>
      <dsp:txXfrm>
        <a:off x="2282775" y="1048592"/>
        <a:ext cx="776349" cy="504295"/>
      </dsp:txXfrm>
    </dsp:sp>
    <dsp:sp modelId="{568F60C6-6A24-4E96-9F53-73FC81213A12}">
      <dsp:nvSpPr>
        <dsp:cNvPr id="0" name=""/>
        <dsp:cNvSpPr/>
      </dsp:nvSpPr>
      <dsp:spPr>
        <a:xfrm>
          <a:off x="931173" y="1825183"/>
          <a:ext cx="1388087" cy="912956"/>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err="1">
              <a:solidFill>
                <a:schemeClr val="tx1"/>
              </a:solidFill>
            </a:rPr>
            <a:t>Empleados</a:t>
          </a:r>
          <a:r>
            <a:rPr lang="en-GB" sz="1200" kern="1200" noProof="0" dirty="0">
              <a:solidFill>
                <a:schemeClr val="tx1"/>
              </a:solidFill>
            </a:rPr>
            <a:t> del sector de la </a:t>
          </a:r>
          <a:r>
            <a:rPr lang="en-GB" sz="1200" kern="1200" noProof="0" dirty="0" err="1">
              <a:solidFill>
                <a:schemeClr val="tx1"/>
              </a:solidFill>
            </a:rPr>
            <a:t>construcción</a:t>
          </a:r>
          <a:endParaRPr lang="en-GB" sz="1200" kern="1200" noProof="0" dirty="0">
            <a:solidFill>
              <a:schemeClr val="tx1"/>
            </a:solidFill>
          </a:endParaRPr>
        </a:p>
      </dsp:txBody>
      <dsp:txXfrm>
        <a:off x="1134454" y="1958882"/>
        <a:ext cx="981525" cy="645558"/>
      </dsp:txXfrm>
    </dsp:sp>
    <dsp:sp modelId="{DE9F2EFF-D816-4665-88E1-98DE23CBAA80}">
      <dsp:nvSpPr>
        <dsp:cNvPr id="0" name=""/>
        <dsp:cNvSpPr/>
      </dsp:nvSpPr>
      <dsp:spPr>
        <a:xfrm>
          <a:off x="160635" y="1016922"/>
          <a:ext cx="1007491" cy="607808"/>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noProof="0" dirty="0">
              <a:solidFill>
                <a:schemeClr val="tx1"/>
              </a:solidFill>
            </a:rPr>
            <a:t>Responsables políticos</a:t>
          </a:r>
          <a:endParaRPr lang="en-GB" sz="1000" kern="1200" noProof="0" dirty="0">
            <a:solidFill>
              <a:schemeClr val="tx1"/>
            </a:solidFill>
          </a:endParaRPr>
        </a:p>
      </dsp:txBody>
      <dsp:txXfrm>
        <a:off x="308179" y="1105933"/>
        <a:ext cx="712403" cy="4297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6C7B-EC63-4E10-A7BD-4994A49A961F}" type="datetimeFigureOut">
              <a:rPr lang="de-DE" smtClean="0"/>
              <a:t>04.10.2021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964F1-F3AD-486C-BFDF-9051747A3CBC}" type="slidenum">
              <a:rPr lang="de-DE" smtClean="0"/>
              <a:t>‹Nº›</a:t>
            </a:fld>
            <a:endParaRPr lang="de-DE"/>
          </a:p>
        </p:txBody>
      </p:sp>
    </p:spTree>
    <p:extLst>
      <p:ext uri="{BB962C8B-B14F-4D97-AF65-F5344CB8AC3E}">
        <p14:creationId xmlns:p14="http://schemas.microsoft.com/office/powerpoint/2010/main" val="385122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4</a:t>
            </a:fld>
            <a:endParaRPr lang="de-DE"/>
          </a:p>
        </p:txBody>
      </p:sp>
    </p:spTree>
    <p:extLst>
      <p:ext uri="{BB962C8B-B14F-4D97-AF65-F5344CB8AC3E}">
        <p14:creationId xmlns:p14="http://schemas.microsoft.com/office/powerpoint/2010/main" val="24977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2F3964F1-F3AD-486C-BFDF-9051747A3CBC}" type="slidenum">
              <a:rPr lang="de-DE" smtClean="0"/>
              <a:t>5</a:t>
            </a:fld>
            <a:endParaRPr lang="de-DE"/>
          </a:p>
        </p:txBody>
      </p:sp>
    </p:spTree>
    <p:extLst>
      <p:ext uri="{BB962C8B-B14F-4D97-AF65-F5344CB8AC3E}">
        <p14:creationId xmlns:p14="http://schemas.microsoft.com/office/powerpoint/2010/main" val="370266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6</a:t>
            </a:fld>
            <a:endParaRPr lang="de-DE"/>
          </a:p>
        </p:txBody>
      </p:sp>
    </p:spTree>
    <p:extLst>
      <p:ext uri="{BB962C8B-B14F-4D97-AF65-F5344CB8AC3E}">
        <p14:creationId xmlns:p14="http://schemas.microsoft.com/office/powerpoint/2010/main" val="272383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7</a:t>
            </a:fld>
            <a:endParaRPr lang="de-DE"/>
          </a:p>
        </p:txBody>
      </p:sp>
    </p:spTree>
    <p:extLst>
      <p:ext uri="{BB962C8B-B14F-4D97-AF65-F5344CB8AC3E}">
        <p14:creationId xmlns:p14="http://schemas.microsoft.com/office/powerpoint/2010/main" val="87013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8</a:t>
            </a:fld>
            <a:endParaRPr lang="de-DE"/>
          </a:p>
        </p:txBody>
      </p:sp>
    </p:spTree>
    <p:extLst>
      <p:ext uri="{BB962C8B-B14F-4D97-AF65-F5344CB8AC3E}">
        <p14:creationId xmlns:p14="http://schemas.microsoft.com/office/powerpoint/2010/main" val="412567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9</a:t>
            </a:fld>
            <a:endParaRPr lang="de-DE"/>
          </a:p>
        </p:txBody>
      </p:sp>
    </p:spTree>
    <p:extLst>
      <p:ext uri="{BB962C8B-B14F-4D97-AF65-F5344CB8AC3E}">
        <p14:creationId xmlns:p14="http://schemas.microsoft.com/office/powerpoint/2010/main" val="731295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9184DA70-C731-4C70-880D-CCD4705E623C}" type="datetime1">
              <a:rPr lang="en-US" smtClean="0"/>
              <a:t>10/4/2021</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60252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B612A279-0833-481D-8C56-F67FD0AC6C50}" type="datetime1">
              <a:rPr lang="en-US" smtClean="0"/>
              <a:t>10/4/2021</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223095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6587DA83-5663-4C9C-B9AA-0B40A3DAFF81}" type="datetime1">
              <a:rPr lang="en-US" smtClean="0"/>
              <a:t>10/4/2021</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165252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242364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369610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31A97-590D-4772-8836-2429AAC1B5CB}"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391985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131A97-590D-4772-8836-2429AAC1B5CB}"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174265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131A97-590D-4772-8836-2429AAC1B5CB}" type="datetimeFigureOut">
              <a:rPr lang="en-GB" smtClean="0"/>
              <a:t>04/10/2021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260535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131A97-590D-4772-8836-2429AAC1B5CB}" type="datetimeFigureOut">
              <a:rPr lang="en-GB" smtClean="0"/>
              <a:t>04/10/2021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3292032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31A97-590D-4772-8836-2429AAC1B5CB}" type="datetimeFigureOut">
              <a:rPr lang="en-GB" smtClean="0"/>
              <a:t>04/10/2021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26340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64895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8218426" y="6446838"/>
            <a:ext cx="2584850" cy="365125"/>
          </a:xfrm>
          <a:prstGeom prst="rect">
            <a:avLst/>
          </a:prstGeom>
        </p:spPr>
        <p:txBody>
          <a:bodyPr/>
          <a:lstStyle/>
          <a:p>
            <a:fld id="{4BE1D723-8F53-4F53-90B0-1982A396982E}" type="datetime1">
              <a:rPr lang="en-US" smtClean="0"/>
              <a:t>10/4/2021</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1770668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427598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2191261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‹Nº›</a:t>
            </a:fld>
            <a:endParaRPr lang="en-GB"/>
          </a:p>
        </p:txBody>
      </p:sp>
    </p:spTree>
    <p:extLst>
      <p:ext uri="{BB962C8B-B14F-4D97-AF65-F5344CB8AC3E}">
        <p14:creationId xmlns:p14="http://schemas.microsoft.com/office/powerpoint/2010/main" val="140564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97669AF7-7BEB-44E4-9852-375E34362B5B}" type="datetime1">
              <a:rPr lang="en-US" smtClean="0"/>
              <a:t>10/4/2021</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414662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BAAAC38D-0552-4C82-B593-E6124DFADBE2}" type="datetime1">
              <a:rPr lang="en-US" smtClean="0"/>
              <a:t>10/4/2021</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29074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D9DF0F1C-5577-4ACB-BB62-DF8F3C494C7E}" type="datetime1">
              <a:rPr lang="en-US" smtClean="0"/>
              <a:t>10/4/2021</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207226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1775B394-D9F9-4F0C-B15D-605F45CB9E9F}" type="datetime1">
              <a:rPr lang="en-US" smtClean="0"/>
              <a:t>10/4/2021</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429430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smtClean="0"/>
              <a:t>10/4/2021</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2131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a:prstGeom prst="rect">
            <a:avLst/>
          </a:prstGeom>
        </p:spPr>
        <p:txBody>
          <a:bodyPr/>
          <a:lstStyle>
            <a:lvl1pPr algn="l">
              <a:defRPr/>
            </a:lvl1pPr>
          </a:lstStyle>
          <a:p>
            <a:fld id="{92BEA474-078D-4E9B-9B14-09A87B19DC46}" type="datetime1">
              <a:rPr lang="en-US" smtClean="0"/>
              <a:t>10/4/2021</a:t>
            </a:fld>
            <a:endParaRPr lang="en-US"/>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‹Nº›</a:t>
            </a:fld>
            <a:endParaRPr lang="en-US"/>
          </a:p>
        </p:txBody>
      </p:sp>
    </p:spTree>
    <p:extLst>
      <p:ext uri="{BB962C8B-B14F-4D97-AF65-F5344CB8AC3E}">
        <p14:creationId xmlns:p14="http://schemas.microsoft.com/office/powerpoint/2010/main" val="345074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4907D986-8816-4272-A432-0437A28A9828}" type="datetime1">
              <a:rPr lang="en-US" smtClean="0"/>
              <a:t>10/4/2021</a:t>
            </a:fld>
            <a:endParaRPr lang="en-US"/>
          </a:p>
        </p:txBody>
      </p:sp>
      <p:sp>
        <p:nvSpPr>
          <p:cNvPr id="6" name="Footer Placeholder 5"/>
          <p:cNvSpPr>
            <a:spLocks noGrp="1"/>
          </p:cNvSpPr>
          <p:nvPr>
            <p:ph type="ftr" sz="quarter" idx="11"/>
          </p:nvPr>
        </p:nvSpPr>
        <p:spPr>
          <a:xfrm>
            <a:off x="1097279" y="6446838"/>
            <a:ext cx="6818262" cy="365125"/>
          </a:xfrm>
          <a:prstGeom prst="rect">
            <a:avLst/>
          </a:prstGeom>
        </p:spPr>
        <p:txBody>
          <a:bodyPr/>
          <a:lstStyle/>
          <a:p>
            <a:pPr algn="l"/>
            <a:endParaRPr lang="en-US"/>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‹Nº›</a:t>
            </a:fld>
            <a:endParaRPr lang="en-US"/>
          </a:p>
        </p:txBody>
      </p:sp>
    </p:spTree>
    <p:extLst>
      <p:ext uri="{BB962C8B-B14F-4D97-AF65-F5344CB8AC3E}">
        <p14:creationId xmlns:p14="http://schemas.microsoft.com/office/powerpoint/2010/main" val="356743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10/4/2021</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‹Nº›</a:t>
            </a:fld>
            <a:endParaRPr lang="en-US"/>
          </a:p>
        </p:txBody>
      </p:sp>
    </p:spTree>
    <p:extLst>
      <p:ext uri="{BB962C8B-B14F-4D97-AF65-F5344CB8AC3E}">
        <p14:creationId xmlns:p14="http://schemas.microsoft.com/office/powerpoint/2010/main" val="2874261525"/>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Bahnschrift Light SemiCondensed" panose="020B0502040204020203" pitchFamily="34" charset="0"/>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31A97-590D-4772-8836-2429AAC1B5CB}" type="datetimeFigureOut">
              <a:rPr lang="en-GB" smtClean="0"/>
              <a:t>04/10/2021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07EA6-3509-4608-AB46-E8703AC1324C}" type="slidenum">
              <a:rPr lang="en-GB" smtClean="0"/>
              <a:t>‹Nº›</a:t>
            </a:fld>
            <a:endParaRPr lang="en-GB"/>
          </a:p>
        </p:txBody>
      </p:sp>
    </p:spTree>
    <p:extLst>
      <p:ext uri="{BB962C8B-B14F-4D97-AF65-F5344CB8AC3E}">
        <p14:creationId xmlns:p14="http://schemas.microsoft.com/office/powerpoint/2010/main" val="2554081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hyperlink" Target="https://www.linkedin.com/company/upwoodeu/" TargetMode="External"/><Relationship Id="rId3" Type="http://schemas.openxmlformats.org/officeDocument/2006/relationships/image" Target="../media/image36.jpeg"/><Relationship Id="rId7" Type="http://schemas.openxmlformats.org/officeDocument/2006/relationships/image" Target="../media/image38.png"/><Relationship Id="rId2" Type="http://schemas.openxmlformats.org/officeDocument/2006/relationships/hyperlink" Target="https://www.instagram.com/upwoodproject/?hl=ru" TargetMode="External"/><Relationship Id="rId1" Type="http://schemas.openxmlformats.org/officeDocument/2006/relationships/slideLayout" Target="../slideLayouts/slideLayout1.xml"/><Relationship Id="rId6" Type="http://schemas.openxmlformats.org/officeDocument/2006/relationships/hyperlink" Target="https://twitter.com/upwoodeu" TargetMode="External"/><Relationship Id="rId11" Type="http://schemas.openxmlformats.org/officeDocument/2006/relationships/image" Target="../media/image40.jpeg"/><Relationship Id="rId5" Type="http://schemas.openxmlformats.org/officeDocument/2006/relationships/image" Target="../media/image37.png"/><Relationship Id="rId10" Type="http://schemas.openxmlformats.org/officeDocument/2006/relationships/hyperlink" Target="http://www.upwoodproject.eu/" TargetMode="External"/><Relationship Id="rId4" Type="http://schemas.openxmlformats.org/officeDocument/2006/relationships/hyperlink" Target="https://www.facebook.com/upwoodproject/" TargetMode="External"/><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6.bin"/><Relationship Id="rId7" Type="http://schemas.openxmlformats.org/officeDocument/2006/relationships/image" Target="../media/image20.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bin"/><Relationship Id="rId5" Type="http://schemas.openxmlformats.org/officeDocument/2006/relationships/image" Target="../media/image18.bin"/><Relationship Id="rId4" Type="http://schemas.openxmlformats.org/officeDocument/2006/relationships/image" Target="../media/image17.bin"/></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5.svg"/><Relationship Id="rId5" Type="http://schemas.openxmlformats.org/officeDocument/2006/relationships/diagramQuickStyle" Target="../diagrams/quickStyle1.xml"/><Relationship Id="rId10" Type="http://schemas.openxmlformats.org/officeDocument/2006/relationships/image" Target="../media/image24.png"/><Relationship Id="rId4" Type="http://schemas.openxmlformats.org/officeDocument/2006/relationships/diagramLayout" Target="../diagrams/layout1.xml"/><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9.svg"/><Relationship Id="rId5" Type="http://schemas.openxmlformats.org/officeDocument/2006/relationships/diagramQuickStyle" Target="../diagrams/quickStyle2.xml"/><Relationship Id="rId10" Type="http://schemas.openxmlformats.org/officeDocument/2006/relationships/image" Target="../media/image28.png"/><Relationship Id="rId4" Type="http://schemas.openxmlformats.org/officeDocument/2006/relationships/diagramLayout" Target="../diagrams/layout2.xml"/><Relationship Id="rId9"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1EB"/>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707E5E"/>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4">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edificio, puerta&#10;&#10;Descripción generada automáticamente">
            <a:extLst>
              <a:ext uri="{FF2B5EF4-FFF2-40B4-BE49-F238E27FC236}">
                <a16:creationId xmlns:a16="http://schemas.microsoft.com/office/drawing/2014/main" id="{3BD83308-DB7A-4A1C-AA28-BC7D64F6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407" y="1438146"/>
            <a:ext cx="3722738" cy="4772739"/>
          </a:xfrm>
          <a:prstGeom prst="rect">
            <a:avLst/>
          </a:prstGeom>
        </p:spPr>
      </p:pic>
      <p:pic>
        <p:nvPicPr>
          <p:cNvPr id="20" name="Marcador de contenido 4">
            <a:extLst>
              <a:ext uri="{FF2B5EF4-FFF2-40B4-BE49-F238E27FC236}">
                <a16:creationId xmlns:a16="http://schemas.microsoft.com/office/drawing/2014/main" id="{9A351692-DAC4-4AB4-9AB8-829CFC530089}"/>
              </a:ext>
            </a:extLst>
          </p:cNvPr>
          <p:cNvPicPr>
            <a:picLocks noChangeAspect="1"/>
          </p:cNvPicPr>
          <p:nvPr/>
        </p:nvPicPr>
        <p:blipFill rotWithShape="1">
          <a:blip r:embed="rId3">
            <a:duotone>
              <a:schemeClr val="accent6">
                <a:shade val="45000"/>
                <a:satMod val="135000"/>
              </a:schemeClr>
              <a:prstClr val="white"/>
            </a:duotone>
            <a:alphaModFix amt="2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p:blipFill>
        <p:spPr>
          <a:xfrm>
            <a:off x="-33101" y="4336359"/>
            <a:ext cx="4635094" cy="2561834"/>
          </a:xfrm>
          <a:prstGeom prst="rect">
            <a:avLst/>
          </a:prstGeom>
        </p:spPr>
      </p:pic>
      <p:pic>
        <p:nvPicPr>
          <p:cNvPr id="8" name="Imagen 7" descr="Imagen que contiene rojo, blanco, dibujo&#10;&#10;Descripción generada automáticamente">
            <a:extLst>
              <a:ext uri="{FF2B5EF4-FFF2-40B4-BE49-F238E27FC236}">
                <a16:creationId xmlns:a16="http://schemas.microsoft.com/office/drawing/2014/main" id="{A62241BE-A040-418A-B6B9-8D0766E3D4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5094" y="47222"/>
            <a:ext cx="4542190" cy="932495"/>
          </a:xfrm>
          <a:prstGeom prst="rect">
            <a:avLst/>
          </a:prstGeom>
        </p:spPr>
      </p:pic>
      <p:sp>
        <p:nvSpPr>
          <p:cNvPr id="2" name="Título 1">
            <a:extLst>
              <a:ext uri="{FF2B5EF4-FFF2-40B4-BE49-F238E27FC236}">
                <a16:creationId xmlns:a16="http://schemas.microsoft.com/office/drawing/2014/main" id="{216851F4-0335-4326-B4DD-7A42FDAF801F}"/>
              </a:ext>
            </a:extLst>
          </p:cNvPr>
          <p:cNvSpPr>
            <a:spLocks noGrp="1"/>
          </p:cNvSpPr>
          <p:nvPr>
            <p:ph type="ctrTitle"/>
          </p:nvPr>
        </p:nvSpPr>
        <p:spPr>
          <a:xfrm>
            <a:off x="413370" y="513470"/>
            <a:ext cx="3673084" cy="3063978"/>
          </a:xfrm>
        </p:spPr>
        <p:txBody>
          <a:bodyPr>
            <a:noAutofit/>
          </a:bodyPr>
          <a:lstStyle/>
          <a:p>
            <a:r>
              <a:rPr lang="es-ES" sz="28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Formación de trabajadores de la construcción en métodos de construcción en madera para edificios energéticamente eficientes</a:t>
            </a:r>
            <a:endParaRPr lang="es-ES" sz="1200" dirty="0">
              <a:solidFill>
                <a:schemeClr val="bg1"/>
              </a:solidFill>
              <a:effectLst>
                <a:outerShdw blurRad="38100" dist="38100" dir="2700000" algn="tl">
                  <a:srgbClr val="000000">
                    <a:alpha val="43137"/>
                  </a:srgbClr>
                </a:outerShdw>
              </a:effectLst>
              <a:latin typeface="Bahnschrift SemiBold SemiConden" panose="020B0502040204020203" pitchFamily="34" charset="0"/>
            </a:endParaRPr>
          </a:p>
        </p:txBody>
      </p:sp>
      <p:sp>
        <p:nvSpPr>
          <p:cNvPr id="3" name="Subtítulo 2">
            <a:extLst>
              <a:ext uri="{FF2B5EF4-FFF2-40B4-BE49-F238E27FC236}">
                <a16:creationId xmlns:a16="http://schemas.microsoft.com/office/drawing/2014/main" id="{94AE9914-2044-484D-AB79-9EF73C7AADF5}"/>
              </a:ext>
            </a:extLst>
          </p:cNvPr>
          <p:cNvSpPr>
            <a:spLocks noGrp="1"/>
          </p:cNvSpPr>
          <p:nvPr>
            <p:ph type="subTitle" idx="1"/>
          </p:nvPr>
        </p:nvSpPr>
        <p:spPr>
          <a:xfrm>
            <a:off x="413370" y="3696957"/>
            <a:ext cx="3521263" cy="410465"/>
          </a:xfrm>
        </p:spPr>
        <p:txBody>
          <a:bodyPr>
            <a:normAutofit/>
          </a:bodyPr>
          <a:lstStyle/>
          <a:p>
            <a:r>
              <a:rPr lang="es-ES" sz="1500" b="1" dirty="0">
                <a:solidFill>
                  <a:srgbClr val="FFFFFF"/>
                </a:solidFill>
                <a:effectLst>
                  <a:outerShdw blurRad="38100" dist="38100" dir="2700000" algn="tl">
                    <a:srgbClr val="000000">
                      <a:alpha val="43137"/>
                    </a:srgbClr>
                  </a:outerShdw>
                </a:effectLst>
              </a:rPr>
              <a:t>Proyecto </a:t>
            </a:r>
            <a:r>
              <a:rPr lang="es-ES" sz="1500" b="1" dirty="0" err="1">
                <a:solidFill>
                  <a:srgbClr val="FFFFFF"/>
                </a:solidFill>
                <a:effectLst>
                  <a:outerShdw blurRad="38100" dist="38100" dir="2700000" algn="tl">
                    <a:srgbClr val="000000">
                      <a:alpha val="43137"/>
                    </a:srgbClr>
                  </a:outerShdw>
                </a:effectLst>
              </a:rPr>
              <a:t>upwood</a:t>
            </a:r>
            <a:endParaRPr lang="es-ES" sz="1500" b="1" dirty="0">
              <a:solidFill>
                <a:srgbClr val="FFFFFF"/>
              </a:solidFill>
              <a:effectLst>
                <a:outerShdw blurRad="38100" dist="38100" dir="2700000" algn="tl">
                  <a:srgbClr val="000000">
                    <a:alpha val="43137"/>
                  </a:srgbClr>
                </a:outerShdw>
              </a:effectLst>
            </a:endParaRPr>
          </a:p>
        </p:txBody>
      </p:sp>
      <p:sp>
        <p:nvSpPr>
          <p:cNvPr id="10" name="Subtítulo 2">
            <a:extLst>
              <a:ext uri="{FF2B5EF4-FFF2-40B4-BE49-F238E27FC236}">
                <a16:creationId xmlns:a16="http://schemas.microsoft.com/office/drawing/2014/main" id="{A846BE3C-F52E-41DC-B1AA-1C92D8FAA312}"/>
              </a:ext>
            </a:extLst>
          </p:cNvPr>
          <p:cNvSpPr txBox="1">
            <a:spLocks/>
          </p:cNvSpPr>
          <p:nvPr/>
        </p:nvSpPr>
        <p:spPr>
          <a:xfrm>
            <a:off x="413370" y="3971982"/>
            <a:ext cx="3521263" cy="410465"/>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s-ES" sz="1300" cap="none" dirty="0">
                <a:solidFill>
                  <a:srgbClr val="FFFFFF"/>
                </a:solidFill>
                <a:latin typeface="Arial Narrow" panose="020B0606020202030204" pitchFamily="34" charset="0"/>
                <a:cs typeface="Arabic Typesetting" panose="020B0604020202020204" pitchFamily="66" charset="-78"/>
              </a:rPr>
              <a:t>Resumen y progreso del 4to semestre </a:t>
            </a:r>
            <a:r>
              <a:rPr lang="en-US" sz="1200" cap="none" dirty="0">
                <a:solidFill>
                  <a:srgbClr val="FFFFFF"/>
                </a:solidFill>
                <a:latin typeface="Arial Narrow" panose="020B0606020202030204" pitchFamily="34" charset="0"/>
                <a:cs typeface="Arabic Typesetting" panose="020B0604020202020204" pitchFamily="66" charset="-78"/>
              </a:rPr>
              <a:t>Abril 2021 - </a:t>
            </a:r>
            <a:r>
              <a:rPr lang="es-ES" sz="1200" cap="none" dirty="0">
                <a:solidFill>
                  <a:srgbClr val="FFFFFF"/>
                </a:solidFill>
                <a:latin typeface="Arial Narrow" panose="020B0606020202030204" pitchFamily="34" charset="0"/>
                <a:cs typeface="Arabic Typesetting" panose="020B0604020202020204" pitchFamily="66" charset="-78"/>
              </a:rPr>
              <a:t>Septiembre</a:t>
            </a:r>
            <a:r>
              <a:rPr lang="en-US" sz="1200" cap="none" dirty="0">
                <a:solidFill>
                  <a:srgbClr val="FFFFFF"/>
                </a:solidFill>
                <a:latin typeface="Arial Narrow" panose="020B0606020202030204" pitchFamily="34" charset="0"/>
                <a:cs typeface="Arabic Typesetting" panose="020B0604020202020204" pitchFamily="66" charset="-78"/>
              </a:rPr>
              <a:t> 2021</a:t>
            </a:r>
            <a:endParaRPr lang="en-GB" sz="1200" cap="none" dirty="0">
              <a:solidFill>
                <a:srgbClr val="FFFFFF"/>
              </a:solidFill>
              <a:latin typeface="Arial Narrow" panose="020B0606020202030204" pitchFamily="34" charset="0"/>
              <a:cs typeface="Arabic Typesetting" panose="020B0604020202020204" pitchFamily="66" charset="-78"/>
            </a:endParaRPr>
          </a:p>
        </p:txBody>
      </p:sp>
    </p:spTree>
    <p:extLst>
      <p:ext uri="{BB962C8B-B14F-4D97-AF65-F5344CB8AC3E}">
        <p14:creationId xmlns:p14="http://schemas.microsoft.com/office/powerpoint/2010/main" val="421888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
            <a:extLst>
              <a:ext uri="{FF2B5EF4-FFF2-40B4-BE49-F238E27FC236}">
                <a16:creationId xmlns:a16="http://schemas.microsoft.com/office/drawing/2014/main" id="{8301A81D-A773-4BA3-A218-B7EE7EB67384}"/>
              </a:ext>
            </a:extLst>
          </p:cNvPr>
          <p:cNvSpPr/>
          <p:nvPr/>
        </p:nvSpPr>
        <p:spPr>
          <a:xfrm>
            <a:off x="1097279" y="1737360"/>
            <a:ext cx="8578565" cy="400110"/>
          </a:xfrm>
          <a:prstGeom prst="rect">
            <a:avLst/>
          </a:prstGeom>
        </p:spPr>
        <p:txBody>
          <a:bodyPr wrap="square">
            <a:spAutoFit/>
          </a:bodyPr>
          <a:lstStyle/>
          <a:p>
            <a:pPr lvl="0" algn="just">
              <a:buClr>
                <a:srgbClr val="00B050"/>
              </a:buClr>
            </a:pPr>
            <a:r>
              <a:rPr lang="es-ES" sz="2000" b="1" dirty="0">
                <a:solidFill>
                  <a:prstClr val="black">
                    <a:hueOff val="0"/>
                    <a:satOff val="0"/>
                    <a:lumOff val="0"/>
                    <a:alphaOff val="0"/>
                  </a:prstClr>
                </a:solidFill>
                <a:latin typeface="Bahnschrift SemiBold SemiConden" panose="020B0502040204020203" pitchFamily="34" charset="0"/>
              </a:rPr>
              <a:t>Otras actividades previstas para los próximos meses: </a:t>
            </a:r>
          </a:p>
        </p:txBody>
      </p:sp>
      <p:sp>
        <p:nvSpPr>
          <p:cNvPr id="6" name="Rectángulo 5">
            <a:extLst>
              <a:ext uri="{FF2B5EF4-FFF2-40B4-BE49-F238E27FC236}">
                <a16:creationId xmlns:a16="http://schemas.microsoft.com/office/drawing/2014/main" id="{61E96E46-18F6-4A23-826D-A377A3536711}"/>
              </a:ext>
            </a:extLst>
          </p:cNvPr>
          <p:cNvSpPr/>
          <p:nvPr/>
        </p:nvSpPr>
        <p:spPr>
          <a:xfrm>
            <a:off x="877078" y="2328331"/>
            <a:ext cx="3853541" cy="62633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600" dirty="0">
                <a:solidFill>
                  <a:schemeClr val="tx1"/>
                </a:solidFill>
              </a:rPr>
              <a:t>O3: Escenarios de formación en línea</a:t>
            </a:r>
          </a:p>
        </p:txBody>
      </p:sp>
      <p:sp>
        <p:nvSpPr>
          <p:cNvPr id="17" name="Titel 1">
            <a:extLst>
              <a:ext uri="{FF2B5EF4-FFF2-40B4-BE49-F238E27FC236}">
                <a16:creationId xmlns:a16="http://schemas.microsoft.com/office/drawing/2014/main" id="{BDDB60C5-91A3-4618-B6AE-9DDD65782B03}"/>
              </a:ext>
            </a:extLst>
          </p:cNvPr>
          <p:cNvSpPr>
            <a:spLocks noGrp="1"/>
          </p:cNvSpPr>
          <p:nvPr>
            <p:ph type="title"/>
          </p:nvPr>
        </p:nvSpPr>
        <p:spPr>
          <a:xfrm>
            <a:off x="1097280" y="95741"/>
            <a:ext cx="10058400" cy="1450757"/>
          </a:xfrm>
        </p:spPr>
        <p:txBody>
          <a:bodyPr/>
          <a:lstStyle/>
          <a:p>
            <a:r>
              <a:rPr lang="de-DE" dirty="0"/>
              <a:t>SIGUIENTES PASOS</a:t>
            </a:r>
          </a:p>
        </p:txBody>
      </p:sp>
      <p:graphicFrame>
        <p:nvGraphicFramePr>
          <p:cNvPr id="5" name="Diagrama 4">
            <a:extLst>
              <a:ext uri="{FF2B5EF4-FFF2-40B4-BE49-F238E27FC236}">
                <a16:creationId xmlns:a16="http://schemas.microsoft.com/office/drawing/2014/main" id="{EDAB83F2-935F-433D-A446-5A8F05A7E753}"/>
              </a:ext>
            </a:extLst>
          </p:cNvPr>
          <p:cNvGraphicFramePr/>
          <p:nvPr>
            <p:extLst>
              <p:ext uri="{D42A27DB-BD31-4B8C-83A1-F6EECF244321}">
                <p14:modId xmlns:p14="http://schemas.microsoft.com/office/powerpoint/2010/main" val="1263167777"/>
              </p:ext>
            </p:extLst>
          </p:nvPr>
        </p:nvGraphicFramePr>
        <p:xfrm>
          <a:off x="877077" y="2919303"/>
          <a:ext cx="8314547" cy="3525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a:extLst>
              <a:ext uri="{FF2B5EF4-FFF2-40B4-BE49-F238E27FC236}">
                <a16:creationId xmlns:a16="http://schemas.microsoft.com/office/drawing/2014/main" id="{5C6E1061-622F-4A27-AF82-6DAA506DACF8}"/>
              </a:ext>
            </a:extLst>
          </p:cNvPr>
          <p:cNvGraphicFramePr/>
          <p:nvPr>
            <p:extLst>
              <p:ext uri="{D42A27DB-BD31-4B8C-83A1-F6EECF244321}">
                <p14:modId xmlns:p14="http://schemas.microsoft.com/office/powerpoint/2010/main" val="2022780682"/>
              </p:ext>
            </p:extLst>
          </p:nvPr>
        </p:nvGraphicFramePr>
        <p:xfrm>
          <a:off x="8896350" y="3164309"/>
          <a:ext cx="3295650" cy="25564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ángulo 10">
            <a:extLst>
              <a:ext uri="{FF2B5EF4-FFF2-40B4-BE49-F238E27FC236}">
                <a16:creationId xmlns:a16="http://schemas.microsoft.com/office/drawing/2014/main" id="{41B453B4-AE15-4401-872F-89D82AC1A1CE}"/>
              </a:ext>
            </a:extLst>
          </p:cNvPr>
          <p:cNvSpPr/>
          <p:nvPr/>
        </p:nvSpPr>
        <p:spPr>
          <a:xfrm>
            <a:off x="5361292" y="2328331"/>
            <a:ext cx="6370009" cy="64887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O4: </a:t>
            </a:r>
            <a:r>
              <a:rPr lang="es-ES" sz="1600" dirty="0">
                <a:solidFill>
                  <a:schemeClr val="tx1"/>
                </a:solidFill>
              </a:rPr>
              <a:t>Marco para la integración de los componentes medioambientales en el aprendizaje basado en el trabajo del sector de la construcción</a:t>
            </a:r>
          </a:p>
        </p:txBody>
      </p:sp>
    </p:spTree>
    <p:extLst>
      <p:ext uri="{BB962C8B-B14F-4D97-AF65-F5344CB8AC3E}">
        <p14:creationId xmlns:p14="http://schemas.microsoft.com/office/powerpoint/2010/main" val="198991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1847B5BC-FF39-4437-A2DC-E074553BF618}"/>
              </a:ext>
            </a:extLst>
          </p:cNvPr>
          <p:cNvSpPr>
            <a:spLocks noGrp="1"/>
          </p:cNvSpPr>
          <p:nvPr>
            <p:ph type="ctrTitle"/>
          </p:nvPr>
        </p:nvSpPr>
        <p:spPr>
          <a:xfrm>
            <a:off x="1345012" y="952506"/>
            <a:ext cx="5488925" cy="2918258"/>
          </a:xfrm>
        </p:spPr>
        <p:txBody>
          <a:bodyPr>
            <a:normAutofit/>
          </a:bodyPr>
          <a:lstStyle/>
          <a:p>
            <a:pPr marL="890588" indent="-890588"/>
            <a:r>
              <a:rPr lang="es-ES" sz="2800" b="1" dirty="0"/>
              <a:t>Contacta con nosotros : </a:t>
            </a:r>
            <a:br>
              <a:rPr lang="es-ES" sz="2500" b="1" dirty="0"/>
            </a:br>
            <a:br>
              <a:rPr lang="es-ES" sz="2500" b="1" dirty="0"/>
            </a:br>
            <a:r>
              <a:rPr lang="es-ES" sz="2500" dirty="0"/>
              <a:t>Javier Cárcel Carrasco </a:t>
            </a:r>
            <a:r>
              <a:rPr lang="es-ES" sz="2400" dirty="0"/>
              <a:t>Universitat Politècnica de  València</a:t>
            </a:r>
            <a:br>
              <a:rPr lang="es-ES" sz="2400" dirty="0"/>
            </a:br>
            <a:r>
              <a:rPr lang="es-ES" sz="2400" dirty="0"/>
              <a:t>fracarc1@csa.upv.es</a:t>
            </a:r>
            <a:br>
              <a:rPr lang="es-ES" sz="2400" dirty="0"/>
            </a:br>
            <a:r>
              <a:rPr lang="es-ES" sz="2400" dirty="0"/>
              <a:t>Tel (+34) 96 387 70 00</a:t>
            </a:r>
            <a:br>
              <a:rPr lang="es-ES" sz="2500" dirty="0">
                <a:highlight>
                  <a:srgbClr val="FFFF00"/>
                </a:highlight>
              </a:rPr>
            </a:br>
            <a:endParaRPr lang="en-GB" sz="2500" b="1" dirty="0">
              <a:solidFill>
                <a:schemeClr val="tx1"/>
              </a:solidFill>
              <a:effectLst>
                <a:outerShdw blurRad="38100" dist="38100" dir="2700000" algn="tl">
                  <a:srgbClr val="000000">
                    <a:alpha val="43137"/>
                  </a:srgbClr>
                </a:outerShdw>
              </a:effectLst>
              <a:latin typeface="Bahnschrift SemiBold SemiConden" panose="020B0502040204020203" pitchFamily="34" charset="0"/>
            </a:endParaRPr>
          </a:p>
        </p:txBody>
      </p:sp>
      <p:pic>
        <p:nvPicPr>
          <p:cNvPr id="13" name="Picture 6" descr="Resultado de imagen de logo instagram">
            <a:hlinkClick r:id="rId2"/>
            <a:extLst>
              <a:ext uri="{FF2B5EF4-FFF2-40B4-BE49-F238E27FC236}">
                <a16:creationId xmlns:a16="http://schemas.microsoft.com/office/drawing/2014/main" id="{BE990B69-3924-46F7-868C-DC722E2716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1526" y="5368430"/>
            <a:ext cx="532305" cy="5323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n de logo facebook">
            <a:hlinkClick r:id="rId4"/>
            <a:extLst>
              <a:ext uri="{FF2B5EF4-FFF2-40B4-BE49-F238E27FC236}">
                <a16:creationId xmlns:a16="http://schemas.microsoft.com/office/drawing/2014/main" id="{3569DF3E-8EEA-4D02-99E1-B847A1838C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5911" y="5368430"/>
            <a:ext cx="946319" cy="5323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de logo twitter">
            <a:hlinkClick r:id="rId6"/>
            <a:extLst>
              <a:ext uri="{FF2B5EF4-FFF2-40B4-BE49-F238E27FC236}">
                <a16:creationId xmlns:a16="http://schemas.microsoft.com/office/drawing/2014/main" id="{849ABBC1-9971-4767-9AE3-174A94B579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9685" y="5397609"/>
            <a:ext cx="884990" cy="4978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de logo linkedin">
            <a:hlinkClick r:id="rId8"/>
            <a:extLst>
              <a:ext uri="{FF2B5EF4-FFF2-40B4-BE49-F238E27FC236}">
                <a16:creationId xmlns:a16="http://schemas.microsoft.com/office/drawing/2014/main" id="{13E72C96-63FC-4B99-A4EC-F64CDD6958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87084" y="5400181"/>
            <a:ext cx="875844" cy="492662"/>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8ED1B92D-B4FE-4BDC-BC1B-8D73AEDDA3ED}"/>
              </a:ext>
            </a:extLst>
          </p:cNvPr>
          <p:cNvSpPr txBox="1"/>
          <p:nvPr/>
        </p:nvSpPr>
        <p:spPr>
          <a:xfrm>
            <a:off x="1178141" y="4439128"/>
            <a:ext cx="5061801" cy="1200329"/>
          </a:xfrm>
          <a:prstGeom prst="rect">
            <a:avLst/>
          </a:prstGeom>
          <a:noFill/>
        </p:spPr>
        <p:txBody>
          <a:bodyPr wrap="square" rtlCol="0">
            <a:spAutoFit/>
          </a:bodyPr>
          <a:lstStyle/>
          <a:p>
            <a:r>
              <a:rPr lang="es-ES" b="1" dirty="0">
                <a:latin typeface="Bahnschrift Light SemiCondensed" panose="020B0502040204020203" pitchFamily="34" charset="0"/>
              </a:rPr>
              <a:t>Coordinador del proyecto </a:t>
            </a:r>
            <a:r>
              <a:rPr lang="en-GB" b="1" dirty="0">
                <a:latin typeface="Bahnschrift Light SemiCondensed" panose="020B0502040204020203" pitchFamily="34" charset="0"/>
              </a:rPr>
              <a:t>: </a:t>
            </a:r>
          </a:p>
          <a:p>
            <a:r>
              <a:rPr lang="en-GB" dirty="0"/>
              <a:t>	DI Robert Pirker</a:t>
            </a:r>
          </a:p>
          <a:p>
            <a:r>
              <a:rPr lang="en-GB" dirty="0"/>
              <a:t>	Holzcluster Steiermark GmbH</a:t>
            </a:r>
          </a:p>
          <a:p>
            <a:r>
              <a:rPr lang="en-GB" dirty="0"/>
              <a:t>	T +43 (0) 316 - 58 78 50 - 215</a:t>
            </a:r>
          </a:p>
        </p:txBody>
      </p:sp>
      <p:sp>
        <p:nvSpPr>
          <p:cNvPr id="46" name="CuadroTexto 45">
            <a:extLst>
              <a:ext uri="{FF2B5EF4-FFF2-40B4-BE49-F238E27FC236}">
                <a16:creationId xmlns:a16="http://schemas.microsoft.com/office/drawing/2014/main" id="{E4AEE65B-5F8A-4EB1-BB82-584C686FE116}"/>
              </a:ext>
            </a:extLst>
          </p:cNvPr>
          <p:cNvSpPr txBox="1"/>
          <p:nvPr/>
        </p:nvSpPr>
        <p:spPr>
          <a:xfrm>
            <a:off x="2083865" y="5546292"/>
            <a:ext cx="4196212" cy="369332"/>
          </a:xfrm>
          <a:prstGeom prst="rect">
            <a:avLst/>
          </a:prstGeom>
          <a:noFill/>
        </p:spPr>
        <p:txBody>
          <a:bodyPr wrap="square" rtlCol="0">
            <a:spAutoFit/>
          </a:bodyPr>
          <a:lstStyle/>
          <a:p>
            <a:r>
              <a:rPr lang="en-GB" dirty="0"/>
              <a:t>Pirker@holzcluster-steiermark.at </a:t>
            </a:r>
          </a:p>
        </p:txBody>
      </p:sp>
      <p:sp>
        <p:nvSpPr>
          <p:cNvPr id="47" name="CuadroTexto 46">
            <a:extLst>
              <a:ext uri="{FF2B5EF4-FFF2-40B4-BE49-F238E27FC236}">
                <a16:creationId xmlns:a16="http://schemas.microsoft.com/office/drawing/2014/main" id="{8707EEBE-F7D7-4FB1-A9A0-44C3806D08C2}"/>
              </a:ext>
            </a:extLst>
          </p:cNvPr>
          <p:cNvSpPr txBox="1"/>
          <p:nvPr/>
        </p:nvSpPr>
        <p:spPr>
          <a:xfrm>
            <a:off x="7103438" y="4940340"/>
            <a:ext cx="4196212" cy="369332"/>
          </a:xfrm>
          <a:prstGeom prst="rect">
            <a:avLst/>
          </a:prstGeom>
          <a:noFill/>
        </p:spPr>
        <p:txBody>
          <a:bodyPr wrap="square" rtlCol="0">
            <a:spAutoFit/>
          </a:bodyPr>
          <a:lstStyle/>
          <a:p>
            <a:r>
              <a:rPr lang="en-GB" dirty="0">
                <a:solidFill>
                  <a:schemeClr val="accent5">
                    <a:lumMod val="75000"/>
                  </a:schemeClr>
                </a:solidFill>
                <a:hlinkClick r:id="rId10">
                  <a:extLst>
                    <a:ext uri="{A12FA001-AC4F-418D-AE19-62706E023703}">
                      <ahyp:hlinkClr xmlns:ahyp="http://schemas.microsoft.com/office/drawing/2018/hyperlinkcolor" val="tx"/>
                    </a:ext>
                  </a:extLst>
                </a:hlinkClick>
              </a:rPr>
              <a:t>www.upwoodproject.eu</a:t>
            </a:r>
            <a:endParaRPr lang="en-GB" dirty="0">
              <a:solidFill>
                <a:schemeClr val="accent5">
                  <a:lumMod val="75000"/>
                </a:schemeClr>
              </a:solidFill>
            </a:endParaRPr>
          </a:p>
        </p:txBody>
      </p:sp>
      <p:sp>
        <p:nvSpPr>
          <p:cNvPr id="2" name="Rectángulo 1">
            <a:extLst>
              <a:ext uri="{FF2B5EF4-FFF2-40B4-BE49-F238E27FC236}">
                <a16:creationId xmlns:a16="http://schemas.microsoft.com/office/drawing/2014/main" id="{9716141A-36DE-4A2E-9161-D329270E52D0}"/>
              </a:ext>
            </a:extLst>
          </p:cNvPr>
          <p:cNvSpPr/>
          <p:nvPr/>
        </p:nvSpPr>
        <p:spPr>
          <a:xfrm>
            <a:off x="7103438" y="4529497"/>
            <a:ext cx="1773492" cy="461665"/>
          </a:xfrm>
          <a:prstGeom prst="rect">
            <a:avLst/>
          </a:prstGeom>
        </p:spPr>
        <p:txBody>
          <a:bodyPr wrap="square">
            <a:spAutoFit/>
          </a:bodyPr>
          <a:lstStyle/>
          <a:p>
            <a:r>
              <a:rPr lang="es-ES" sz="2400" b="1" dirty="0">
                <a:effectLst>
                  <a:outerShdw blurRad="38100" dist="38100" dir="2700000" algn="tl">
                    <a:srgbClr val="000000">
                      <a:alpha val="43137"/>
                    </a:srgbClr>
                  </a:outerShdw>
                </a:effectLst>
                <a:latin typeface="Bahnschrift SemiBold SemiConden" panose="020B0502040204020203" pitchFamily="34" charset="0"/>
              </a:rPr>
              <a:t>Síguenos en:</a:t>
            </a:r>
            <a:endParaRPr lang="es-ES" sz="2400" dirty="0">
              <a:latin typeface="Bahnschrift SemiBold SemiConden" panose="020B0502040204020203" pitchFamily="34" charset="0"/>
            </a:endParaRPr>
          </a:p>
        </p:txBody>
      </p:sp>
      <p:sp useBgFill="1">
        <p:nvSpPr>
          <p:cNvPr id="18" name="Text Box 7"/>
          <p:cNvSpPr txBox="1"/>
          <p:nvPr/>
        </p:nvSpPr>
        <p:spPr>
          <a:xfrm>
            <a:off x="1178141" y="6029099"/>
            <a:ext cx="9771024" cy="497807"/>
          </a:xfrm>
          <a:prstGeom prst="rect">
            <a:avLst/>
          </a:prstGeom>
          <a:ln w="6350">
            <a:noFill/>
          </a:ln>
          <a:effectLst>
            <a:outerShdw blurRad="50800" dist="50800" dir="5400000" algn="ctr" rotWithShape="0">
              <a:srgbClr val="FFFFFF">
                <a:alpha val="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800"/>
              </a:spcAft>
            </a:pPr>
            <a:r>
              <a:rPr lang="en-US"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rPr>
              <a:t>DESCARGO DE RESPONSABILIDAD: </a:t>
            </a:r>
            <a:r>
              <a:rPr lang="es-ES"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rPr>
              <a:t>El apoyo de la Comisión Europea para la producción de esta publicación no constituye una aprobación del contenido, el cual refleja únicamente las opiniones de los autores, y la Comisión no se hace responsable del uso que pueda hacerse de la información contenida en la misma.</a:t>
            </a:r>
            <a:endParaRPr lang="en-GB"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endParaRPr>
          </a:p>
        </p:txBody>
      </p:sp>
      <p:pic>
        <p:nvPicPr>
          <p:cNvPr id="1026" name="Picture 2" descr="Identidad visual corporativa | UPV - Universitat Politècnica de València">
            <a:extLst>
              <a:ext uri="{FF2B5EF4-FFF2-40B4-BE49-F238E27FC236}">
                <a16:creationId xmlns:a16="http://schemas.microsoft.com/office/drawing/2014/main" id="{D186763F-637D-42FD-A459-83FF7C8FC301}"/>
              </a:ext>
            </a:extLst>
          </p:cNvPr>
          <p:cNvPicPr>
            <a:picLocks noChangeAspect="1" noChangeArrowheads="1"/>
          </p:cNvPicPr>
          <p:nvPr/>
        </p:nvPicPr>
        <p:blipFill>
          <a:blip r:embed="rId11">
            <a:alphaModFix amt="70000"/>
            <a:extLst>
              <a:ext uri="{28A0092B-C50C-407E-A947-70E740481C1C}">
                <a14:useLocalDpi xmlns:a14="http://schemas.microsoft.com/office/drawing/2010/main" val="0"/>
              </a:ext>
            </a:extLst>
          </a:blip>
          <a:srcRect/>
          <a:stretch>
            <a:fillRect/>
          </a:stretch>
        </p:blipFill>
        <p:spPr bwMode="auto">
          <a:xfrm>
            <a:off x="8050254" y="1460391"/>
            <a:ext cx="2083853" cy="241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16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5CF14-D8C0-48FA-9938-6A476E364986}"/>
              </a:ext>
            </a:extLst>
          </p:cNvPr>
          <p:cNvSpPr>
            <a:spLocks noGrp="1"/>
          </p:cNvSpPr>
          <p:nvPr>
            <p:ph type="title"/>
          </p:nvPr>
        </p:nvSpPr>
        <p:spPr>
          <a:xfrm>
            <a:off x="1097280" y="988908"/>
            <a:ext cx="10058400" cy="748452"/>
          </a:xfrm>
        </p:spPr>
        <p:txBody>
          <a:bodyPr/>
          <a:lstStyle/>
          <a:p>
            <a:r>
              <a:rPr lang="de-DE" dirty="0">
                <a:latin typeface="Bahnschrift Light SemiCondensed" panose="020B0502040204020203" pitchFamily="34" charset="0"/>
              </a:rPr>
              <a:t>Objetivo del proyecto</a:t>
            </a:r>
          </a:p>
        </p:txBody>
      </p:sp>
      <p:sp>
        <p:nvSpPr>
          <p:cNvPr id="3" name="Inhaltsplatzhalter 2">
            <a:extLst>
              <a:ext uri="{FF2B5EF4-FFF2-40B4-BE49-F238E27FC236}">
                <a16:creationId xmlns:a16="http://schemas.microsoft.com/office/drawing/2014/main" id="{2B5986BA-A019-41B3-98B5-0CFB552A4B98}"/>
              </a:ext>
            </a:extLst>
          </p:cNvPr>
          <p:cNvSpPr>
            <a:spLocks noGrp="1"/>
          </p:cNvSpPr>
          <p:nvPr>
            <p:ph idx="1"/>
          </p:nvPr>
        </p:nvSpPr>
        <p:spPr>
          <a:xfrm>
            <a:off x="1097280" y="2108201"/>
            <a:ext cx="4908884" cy="3760891"/>
          </a:xfrm>
        </p:spPr>
        <p:txBody>
          <a:bodyPr>
            <a:normAutofit/>
          </a:bodyPr>
          <a:lstStyle/>
          <a:p>
            <a:pPr algn="just"/>
            <a:r>
              <a:rPr lang="es-ES" b="1" dirty="0"/>
              <a:t>UPWOOD forma una Asociación Estratégica para mejorar el aprendizaje basado en el trabajo de la formación profesional, desarrollando y poniendo a disposición recursos educativos para abordar las necesidades actuales y emergentes de habilidades ocupacionales para las prácticas innovadoras y energéticamente eficientes de construcción en madera. </a:t>
            </a:r>
            <a:endParaRPr lang="en-US" sz="1000" b="1" dirty="0"/>
          </a:p>
          <a:p>
            <a:pPr algn="just">
              <a:buClr>
                <a:srgbClr val="00B050"/>
              </a:buClr>
              <a:buFont typeface="Wingdings" panose="05000000000000000000" pitchFamily="2" charset="2"/>
              <a:buChar char="v"/>
            </a:pPr>
            <a:r>
              <a:rPr lang="en-US" b="1" dirty="0"/>
              <a:t> </a:t>
            </a:r>
            <a:r>
              <a:rPr lang="es-ES" b="1" dirty="0"/>
              <a:t>Período:</a:t>
            </a:r>
            <a:r>
              <a:rPr lang="en-US" b="1" dirty="0"/>
              <a:t> </a:t>
            </a:r>
            <a:r>
              <a:rPr lang="es-ES" b="1" dirty="0"/>
              <a:t>Octubre </a:t>
            </a:r>
            <a:r>
              <a:rPr lang="en-US" b="1" dirty="0"/>
              <a:t>2019 - </a:t>
            </a:r>
            <a:r>
              <a:rPr lang="es-ES" b="1" dirty="0"/>
              <a:t>Marzo</a:t>
            </a:r>
            <a:r>
              <a:rPr lang="en-US" b="1" dirty="0"/>
              <a:t> 2022</a:t>
            </a:r>
          </a:p>
          <a:p>
            <a:pPr algn="just">
              <a:buClr>
                <a:srgbClr val="00B050"/>
              </a:buClr>
              <a:buFont typeface="Wingdings" panose="05000000000000000000" pitchFamily="2" charset="2"/>
              <a:buChar char="v"/>
            </a:pPr>
            <a:r>
              <a:rPr lang="en-US" b="1" dirty="0"/>
              <a:t> </a:t>
            </a:r>
            <a:r>
              <a:rPr lang="es-ES" b="1" dirty="0"/>
              <a:t>Duración</a:t>
            </a:r>
            <a:r>
              <a:rPr lang="en-US" b="1" dirty="0"/>
              <a:t>: 30 meses</a:t>
            </a:r>
          </a:p>
        </p:txBody>
      </p:sp>
      <p:sp>
        <p:nvSpPr>
          <p:cNvPr id="9" name="CuadroTexto 8">
            <a:extLst>
              <a:ext uri="{FF2B5EF4-FFF2-40B4-BE49-F238E27FC236}">
                <a16:creationId xmlns:a16="http://schemas.microsoft.com/office/drawing/2014/main" id="{870F8460-09AC-49F8-AF59-1D52E9A2AB4A}"/>
              </a:ext>
            </a:extLst>
          </p:cNvPr>
          <p:cNvSpPr txBox="1"/>
          <p:nvPr/>
        </p:nvSpPr>
        <p:spPr>
          <a:xfrm>
            <a:off x="7773957" y="1807138"/>
            <a:ext cx="3009900" cy="369332"/>
          </a:xfrm>
          <a:prstGeom prst="rect">
            <a:avLst/>
          </a:prstGeom>
          <a:noFill/>
        </p:spPr>
        <p:txBody>
          <a:bodyPr wrap="square">
            <a:spAutoFit/>
          </a:bodyPr>
          <a:lstStyle/>
          <a:p>
            <a:pPr algn="ctr"/>
            <a:r>
              <a:rPr lang="de-DE" b="1" dirty="0"/>
              <a:t>PRINCIPALES INTERESADOS</a:t>
            </a:r>
            <a:endParaRPr lang="es-ES" b="1" dirty="0"/>
          </a:p>
        </p:txBody>
      </p:sp>
      <p:pic>
        <p:nvPicPr>
          <p:cNvPr id="11" name="Gráfico 10" descr="Cabaña con relleno sólido">
            <a:extLst>
              <a:ext uri="{FF2B5EF4-FFF2-40B4-BE49-F238E27FC236}">
                <a16:creationId xmlns:a16="http://schemas.microsoft.com/office/drawing/2014/main" id="{200EBDE5-14E2-4B61-B942-22C04064AB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88846" y="1669091"/>
            <a:ext cx="507379" cy="507379"/>
          </a:xfrm>
          <a:prstGeom prst="rect">
            <a:avLst/>
          </a:prstGeom>
        </p:spPr>
      </p:pic>
      <p:pic>
        <p:nvPicPr>
          <p:cNvPr id="4" name="Imagen 3">
            <a:extLst>
              <a:ext uri="{FF2B5EF4-FFF2-40B4-BE49-F238E27FC236}">
                <a16:creationId xmlns:a16="http://schemas.microsoft.com/office/drawing/2014/main" id="{AC9B49D4-28F1-4F65-A347-7D0DBA21132B}"/>
              </a:ext>
            </a:extLst>
          </p:cNvPr>
          <p:cNvPicPr>
            <a:picLocks noChangeAspect="1"/>
          </p:cNvPicPr>
          <p:nvPr/>
        </p:nvPicPr>
        <p:blipFill>
          <a:blip r:embed="rId4"/>
          <a:stretch>
            <a:fillRect/>
          </a:stretch>
        </p:blipFill>
        <p:spPr>
          <a:xfrm>
            <a:off x="5745479" y="2352483"/>
            <a:ext cx="6731149" cy="2813076"/>
          </a:xfrm>
          <a:prstGeom prst="rect">
            <a:avLst/>
          </a:prstGeom>
        </p:spPr>
      </p:pic>
    </p:spTree>
    <p:extLst>
      <p:ext uri="{BB962C8B-B14F-4D97-AF65-F5344CB8AC3E}">
        <p14:creationId xmlns:p14="http://schemas.microsoft.com/office/powerpoint/2010/main" val="114652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B8E636A7-9177-4DB3-BDD9-18B5CD2353D3}"/>
              </a:ext>
            </a:extLst>
          </p:cNvPr>
          <p:cNvGrpSpPr/>
          <p:nvPr/>
        </p:nvGrpSpPr>
        <p:grpSpPr>
          <a:xfrm>
            <a:off x="190000" y="1652587"/>
            <a:ext cx="5794967" cy="4854879"/>
            <a:chOff x="93052" y="1737360"/>
            <a:chExt cx="5824876" cy="4854879"/>
          </a:xfrm>
        </p:grpSpPr>
        <p:sp>
          <p:nvSpPr>
            <p:cNvPr id="5" name="Rectángulo 4" descr="Presentación con gráfico circular">
              <a:extLst>
                <a:ext uri="{FF2B5EF4-FFF2-40B4-BE49-F238E27FC236}">
                  <a16:creationId xmlns:a16="http://schemas.microsoft.com/office/drawing/2014/main" id="{13F5487B-6EDE-4E80-9379-8672907B33DB}"/>
                </a:ext>
              </a:extLst>
            </p:cNvPr>
            <p:cNvSpPr/>
            <p:nvPr/>
          </p:nvSpPr>
          <p:spPr>
            <a:xfrm>
              <a:off x="1021520" y="1737360"/>
              <a:ext cx="962291" cy="871849"/>
            </a:xfrm>
            <a:prstGeom prst="rect">
              <a:avLst/>
            </a:prstGeom>
            <a:blipFill>
              <a:blip r:embed="rId2">
                <a:extLst>
                  <a:ext uri="{96DAC541-7B7A-43D3-8B79-37D633B846F1}">
                    <asvg:svgBlip xmlns:asvg="http://schemas.microsoft.com/office/drawing/2016/SVG/main" r:embed="rId3"/>
                  </a:ext>
                </a:extLst>
              </a:blip>
              <a:srcRect/>
              <a:stretch>
                <a:fillRect/>
              </a:stretch>
            </a:blip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6" name="Forma libre: forma 5">
              <a:extLst>
                <a:ext uri="{FF2B5EF4-FFF2-40B4-BE49-F238E27FC236}">
                  <a16:creationId xmlns:a16="http://schemas.microsoft.com/office/drawing/2014/main" id="{3F332A5D-371F-4048-B267-85DD8B084C71}"/>
                </a:ext>
              </a:extLst>
            </p:cNvPr>
            <p:cNvSpPr/>
            <p:nvPr/>
          </p:nvSpPr>
          <p:spPr>
            <a:xfrm>
              <a:off x="93052" y="2640739"/>
              <a:ext cx="3064023" cy="647367"/>
            </a:xfrm>
            <a:custGeom>
              <a:avLst/>
              <a:gdLst>
                <a:gd name="connsiteX0" fmla="*/ 0 w 3292121"/>
                <a:gd name="connsiteY0" fmla="*/ 0 h 647367"/>
                <a:gd name="connsiteX1" fmla="*/ 3292121 w 3292121"/>
                <a:gd name="connsiteY1" fmla="*/ 0 h 647367"/>
                <a:gd name="connsiteX2" fmla="*/ 3292121 w 3292121"/>
                <a:gd name="connsiteY2" fmla="*/ 647367 h 647367"/>
                <a:gd name="connsiteX3" fmla="*/ 0 w 3292121"/>
                <a:gd name="connsiteY3" fmla="*/ 647367 h 647367"/>
                <a:gd name="connsiteX4" fmla="*/ 0 w 3292121"/>
                <a:gd name="connsiteY4" fmla="*/ 0 h 64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2121" h="647367">
                  <a:moveTo>
                    <a:pt x="0" y="0"/>
                  </a:moveTo>
                  <a:lnTo>
                    <a:pt x="3292121" y="0"/>
                  </a:lnTo>
                  <a:lnTo>
                    <a:pt x="3292121" y="647367"/>
                  </a:lnTo>
                  <a:lnTo>
                    <a:pt x="0" y="6473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933450">
                <a:spcBef>
                  <a:spcPct val="0"/>
                </a:spcBef>
                <a:spcAft>
                  <a:spcPct val="35000"/>
                </a:spcAft>
                <a:defRPr b="1"/>
              </a:pPr>
              <a:r>
                <a:rPr lang="es-ES" sz="2000" b="1" kern="1200" dirty="0">
                  <a:effectLst/>
                  <a:latin typeface="Bahnschrift SemiBold SemiConden" panose="020B0502040204020203" pitchFamily="34" charset="0"/>
                </a:rPr>
                <a:t>O1 </a:t>
              </a:r>
              <a:r>
                <a:rPr lang="es-ES" sz="2000" b="1" dirty="0">
                  <a:effectLst/>
                  <a:latin typeface="Bahnschrift SemiBold SemiConden" panose="020B0502040204020203" pitchFamily="34" charset="0"/>
                </a:rPr>
                <a:t>Análisis del aprendizaje basado en el trabajo UPWOOD</a:t>
              </a:r>
              <a:endParaRPr lang="es-ES" sz="2000" dirty="0"/>
            </a:p>
            <a:p>
              <a:pPr marL="0" lvl="0" indent="0" algn="ctr" defTabSz="933450">
                <a:lnSpc>
                  <a:spcPct val="100000"/>
                </a:lnSpc>
                <a:spcBef>
                  <a:spcPct val="0"/>
                </a:spcBef>
                <a:spcAft>
                  <a:spcPct val="35000"/>
                </a:spcAft>
                <a:buNone/>
                <a:defRPr b="1"/>
              </a:pPr>
              <a:endParaRPr lang="en-GB" sz="2000" b="1" kern="1200" noProof="0" dirty="0">
                <a:effectLst/>
                <a:latin typeface="Bahnschrift SemiBold SemiConden" panose="020B0502040204020203" pitchFamily="34" charset="0"/>
              </a:endParaRPr>
            </a:p>
          </p:txBody>
        </p:sp>
        <p:sp>
          <p:nvSpPr>
            <p:cNvPr id="7" name="Forma libre: forma 6">
              <a:extLst>
                <a:ext uri="{FF2B5EF4-FFF2-40B4-BE49-F238E27FC236}">
                  <a16:creationId xmlns:a16="http://schemas.microsoft.com/office/drawing/2014/main" id="{BC0BB902-AD68-49F4-94B1-C126D8AACEC2}"/>
                </a:ext>
              </a:extLst>
            </p:cNvPr>
            <p:cNvSpPr/>
            <p:nvPr/>
          </p:nvSpPr>
          <p:spPr>
            <a:xfrm>
              <a:off x="93053" y="3282083"/>
              <a:ext cx="3064023" cy="848635"/>
            </a:xfrm>
            <a:custGeom>
              <a:avLst/>
              <a:gdLst>
                <a:gd name="connsiteX0" fmla="*/ 0 w 3064023"/>
                <a:gd name="connsiteY0" fmla="*/ 0 h 1697270"/>
                <a:gd name="connsiteX1" fmla="*/ 3064023 w 3064023"/>
                <a:gd name="connsiteY1" fmla="*/ 0 h 1697270"/>
                <a:gd name="connsiteX2" fmla="*/ 3064023 w 3064023"/>
                <a:gd name="connsiteY2" fmla="*/ 1697270 h 1697270"/>
                <a:gd name="connsiteX3" fmla="*/ 0 w 3064023"/>
                <a:gd name="connsiteY3" fmla="*/ 1697270 h 1697270"/>
                <a:gd name="connsiteX4" fmla="*/ 0 w 3064023"/>
                <a:gd name="connsiteY4" fmla="*/ 0 h 169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4023" h="1697270">
                  <a:moveTo>
                    <a:pt x="0" y="0"/>
                  </a:moveTo>
                  <a:lnTo>
                    <a:pt x="3064023" y="0"/>
                  </a:lnTo>
                  <a:lnTo>
                    <a:pt x="3064023" y="1697270"/>
                  </a:lnTo>
                  <a:lnTo>
                    <a:pt x="0" y="16972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a:r>
                <a:rPr lang="es-ES" sz="1600" b="1" dirty="0"/>
                <a:t>Análisis de las necesidades actuales y futuras en materia de aptitudes y conocimientos que conduzcan a la obtención de resultados de aprendizaje.</a:t>
              </a:r>
              <a:endParaRPr lang="es-ES" sz="1600" dirty="0"/>
            </a:p>
          </p:txBody>
        </p:sp>
        <p:sp>
          <p:nvSpPr>
            <p:cNvPr id="8" name="Rectángulo 7" descr="Classroom">
              <a:extLst>
                <a:ext uri="{FF2B5EF4-FFF2-40B4-BE49-F238E27FC236}">
                  <a16:creationId xmlns:a16="http://schemas.microsoft.com/office/drawing/2014/main" id="{B76FDBB1-9819-49EE-A60B-52B443F3316B}"/>
                </a:ext>
              </a:extLst>
            </p:cNvPr>
            <p:cNvSpPr/>
            <p:nvPr/>
          </p:nvSpPr>
          <p:spPr>
            <a:xfrm>
              <a:off x="3623066" y="3631846"/>
              <a:ext cx="869727" cy="811378"/>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0">
              <a:schemeClr val="lt1">
                <a:hueOff val="0"/>
                <a:satOff val="0"/>
                <a:lumOff val="0"/>
                <a:alphaOff val="0"/>
              </a:schemeClr>
            </a:lnRef>
            <a:fillRef idx="3">
              <a:scrgbClr r="0" g="0" b="0"/>
            </a:fillRef>
            <a:effectRef idx="2">
              <a:schemeClr val="accent5">
                <a:hueOff val="-1837137"/>
                <a:satOff val="270"/>
                <a:lumOff val="-6471"/>
                <a:alphaOff val="0"/>
              </a:schemeClr>
            </a:effectRef>
            <a:fontRef idx="minor">
              <a:schemeClr val="lt1"/>
            </a:fontRef>
          </p:style>
        </p:sp>
        <p:sp>
          <p:nvSpPr>
            <p:cNvPr id="9" name="Forma libre: forma 8">
              <a:extLst>
                <a:ext uri="{FF2B5EF4-FFF2-40B4-BE49-F238E27FC236}">
                  <a16:creationId xmlns:a16="http://schemas.microsoft.com/office/drawing/2014/main" id="{7A08F260-F153-42D2-9130-C1A33B5D1E92}"/>
                </a:ext>
              </a:extLst>
            </p:cNvPr>
            <p:cNvSpPr/>
            <p:nvPr/>
          </p:nvSpPr>
          <p:spPr>
            <a:xfrm>
              <a:off x="2208874" y="4458464"/>
              <a:ext cx="3698111" cy="647367"/>
            </a:xfrm>
            <a:custGeom>
              <a:avLst/>
              <a:gdLst>
                <a:gd name="connsiteX0" fmla="*/ 0 w 5110273"/>
                <a:gd name="connsiteY0" fmla="*/ 0 h 647367"/>
                <a:gd name="connsiteX1" fmla="*/ 5110273 w 5110273"/>
                <a:gd name="connsiteY1" fmla="*/ 0 h 647367"/>
                <a:gd name="connsiteX2" fmla="*/ 5110273 w 5110273"/>
                <a:gd name="connsiteY2" fmla="*/ 647367 h 647367"/>
                <a:gd name="connsiteX3" fmla="*/ 0 w 5110273"/>
                <a:gd name="connsiteY3" fmla="*/ 647367 h 647367"/>
                <a:gd name="connsiteX4" fmla="*/ 0 w 5110273"/>
                <a:gd name="connsiteY4" fmla="*/ 0 h 64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273" h="647367">
                  <a:moveTo>
                    <a:pt x="0" y="0"/>
                  </a:moveTo>
                  <a:lnTo>
                    <a:pt x="5110273" y="0"/>
                  </a:lnTo>
                  <a:lnTo>
                    <a:pt x="5110273" y="647367"/>
                  </a:lnTo>
                  <a:lnTo>
                    <a:pt x="0" y="6473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defRPr b="1"/>
              </a:pPr>
              <a:r>
                <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rPr>
                <a:t>O2 Unidades de aprendizaje UPWOOD y recursos educativos abiertos</a:t>
              </a:r>
              <a:endParaRPr lang="es-ES" sz="2000" dirty="0"/>
            </a:p>
            <a:p>
              <a:pPr marL="0" lvl="0" indent="0" algn="ctr" defTabSz="889000">
                <a:lnSpc>
                  <a:spcPct val="100000"/>
                </a:lnSpc>
                <a:spcBef>
                  <a:spcPct val="0"/>
                </a:spcBef>
                <a:spcAft>
                  <a:spcPct val="35000"/>
                </a:spcAft>
                <a:buNone/>
                <a:defRPr b="1"/>
              </a:pPr>
              <a:endPar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endParaRPr>
            </a:p>
          </p:txBody>
        </p:sp>
        <p:sp>
          <p:nvSpPr>
            <p:cNvPr id="10" name="Forma libre: forma 9">
              <a:extLst>
                <a:ext uri="{FF2B5EF4-FFF2-40B4-BE49-F238E27FC236}">
                  <a16:creationId xmlns:a16="http://schemas.microsoft.com/office/drawing/2014/main" id="{6E2EEA7E-7FE2-4C39-B4C8-C0AFF022F8DB}"/>
                </a:ext>
              </a:extLst>
            </p:cNvPr>
            <p:cNvSpPr/>
            <p:nvPr/>
          </p:nvSpPr>
          <p:spPr>
            <a:xfrm>
              <a:off x="2379409" y="5080319"/>
              <a:ext cx="3538519" cy="1511920"/>
            </a:xfrm>
            <a:custGeom>
              <a:avLst/>
              <a:gdLst>
                <a:gd name="connsiteX0" fmla="*/ 0 w 5195639"/>
                <a:gd name="connsiteY0" fmla="*/ 0 h 2146335"/>
                <a:gd name="connsiteX1" fmla="*/ 5195639 w 5195639"/>
                <a:gd name="connsiteY1" fmla="*/ 0 h 2146335"/>
                <a:gd name="connsiteX2" fmla="*/ 5195639 w 5195639"/>
                <a:gd name="connsiteY2" fmla="*/ 2146335 h 2146335"/>
                <a:gd name="connsiteX3" fmla="*/ 0 w 5195639"/>
                <a:gd name="connsiteY3" fmla="*/ 2146335 h 2146335"/>
                <a:gd name="connsiteX4" fmla="*/ 0 w 5195639"/>
                <a:gd name="connsiteY4" fmla="*/ 0 h 214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5639" h="2146335">
                  <a:moveTo>
                    <a:pt x="0" y="0"/>
                  </a:moveTo>
                  <a:lnTo>
                    <a:pt x="5195639" y="0"/>
                  </a:lnTo>
                  <a:lnTo>
                    <a:pt x="5195639" y="2146335"/>
                  </a:lnTo>
                  <a:lnTo>
                    <a:pt x="0" y="21463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s-ES" sz="1600" b="1" kern="1200" dirty="0"/>
                <a:t>Desarrollo de materiales pedagógicos sobre tecnologías, métodos y aplicaciones prácticas innovadoras y energéticamente eficientes de la madera para ofrecerlos como Recursos Educativos </a:t>
              </a:r>
              <a:r>
                <a:rPr lang="es-ES" sz="1600" b="1" dirty="0"/>
                <a:t>A</a:t>
              </a:r>
              <a:r>
                <a:rPr lang="es-ES" sz="1600" b="1" kern="1200" dirty="0"/>
                <a:t>biertos</a:t>
              </a:r>
              <a:r>
                <a:rPr lang="en-US" sz="1600" b="1" kern="1200" dirty="0"/>
                <a:t>.</a:t>
              </a:r>
              <a:endParaRPr lang="es-ES" sz="1600" kern="1200" dirty="0"/>
            </a:p>
          </p:txBody>
        </p:sp>
      </p:grpSp>
      <p:sp>
        <p:nvSpPr>
          <p:cNvPr id="2" name="Titel 1">
            <a:extLst>
              <a:ext uri="{FF2B5EF4-FFF2-40B4-BE49-F238E27FC236}">
                <a16:creationId xmlns:a16="http://schemas.microsoft.com/office/drawing/2014/main" id="{6371D5CF-A2EB-4520-8D98-B3F04E1352D5}"/>
              </a:ext>
            </a:extLst>
          </p:cNvPr>
          <p:cNvSpPr>
            <a:spLocks noGrp="1"/>
          </p:cNvSpPr>
          <p:nvPr>
            <p:ph type="title"/>
          </p:nvPr>
        </p:nvSpPr>
        <p:spPr>
          <a:xfrm>
            <a:off x="1113701" y="287779"/>
            <a:ext cx="10058400" cy="1450757"/>
          </a:xfrm>
        </p:spPr>
        <p:txBody>
          <a:bodyPr/>
          <a:lstStyle/>
          <a:p>
            <a:r>
              <a:rPr lang="de-DE" dirty="0"/>
              <a:t>PRINCIPALES ACTIVIDADES</a:t>
            </a:r>
          </a:p>
        </p:txBody>
      </p:sp>
      <p:sp>
        <p:nvSpPr>
          <p:cNvPr id="11" name="Rectángulo 10" descr="Internet">
            <a:extLst>
              <a:ext uri="{FF2B5EF4-FFF2-40B4-BE49-F238E27FC236}">
                <a16:creationId xmlns:a16="http://schemas.microsoft.com/office/drawing/2014/main" id="{82A061C2-1FAC-4773-AEAD-04CF9B90AE6E}"/>
              </a:ext>
            </a:extLst>
          </p:cNvPr>
          <p:cNvSpPr/>
          <p:nvPr/>
        </p:nvSpPr>
        <p:spPr>
          <a:xfrm>
            <a:off x="6646007" y="1572511"/>
            <a:ext cx="962291" cy="990598"/>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2" name="Forma libre: forma 11">
            <a:extLst>
              <a:ext uri="{FF2B5EF4-FFF2-40B4-BE49-F238E27FC236}">
                <a16:creationId xmlns:a16="http://schemas.microsoft.com/office/drawing/2014/main" id="{17AA4004-24F4-4344-8DF5-4BF1D2FBB2DF}"/>
              </a:ext>
            </a:extLst>
          </p:cNvPr>
          <p:cNvSpPr/>
          <p:nvPr/>
        </p:nvSpPr>
        <p:spPr>
          <a:xfrm>
            <a:off x="5097178" y="2457734"/>
            <a:ext cx="4059950" cy="504438"/>
          </a:xfrm>
          <a:custGeom>
            <a:avLst/>
            <a:gdLst>
              <a:gd name="connsiteX0" fmla="*/ 0 w 4311566"/>
              <a:gd name="connsiteY0" fmla="*/ 0 h 936188"/>
              <a:gd name="connsiteX1" fmla="*/ 4311566 w 4311566"/>
              <a:gd name="connsiteY1" fmla="*/ 0 h 936188"/>
              <a:gd name="connsiteX2" fmla="*/ 4311566 w 4311566"/>
              <a:gd name="connsiteY2" fmla="*/ 936188 h 936188"/>
              <a:gd name="connsiteX3" fmla="*/ 0 w 4311566"/>
              <a:gd name="connsiteY3" fmla="*/ 936188 h 936188"/>
              <a:gd name="connsiteX4" fmla="*/ 0 w 4311566"/>
              <a:gd name="connsiteY4" fmla="*/ 0 h 936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1566" h="936188">
                <a:moveTo>
                  <a:pt x="0" y="0"/>
                </a:moveTo>
                <a:lnTo>
                  <a:pt x="4311566" y="0"/>
                </a:lnTo>
                <a:lnTo>
                  <a:pt x="4311566" y="936188"/>
                </a:lnTo>
                <a:lnTo>
                  <a:pt x="0" y="9361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89000">
              <a:spcBef>
                <a:spcPct val="0"/>
              </a:spcBef>
              <a:spcAft>
                <a:spcPct val="35000"/>
              </a:spcAft>
              <a:defRPr b="1"/>
            </a:pPr>
            <a:r>
              <a:rPr lang="en-GB" sz="2000" b="1" kern="1200" noProof="0" dirty="0">
                <a:effectLst>
                  <a:outerShdw blurRad="38100" dist="38100" dir="2700000" algn="tl">
                    <a:srgbClr val="000000">
                      <a:alpha val="43137"/>
                    </a:srgbClr>
                  </a:outerShdw>
                </a:effectLst>
              </a:rPr>
              <a:t>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O3 </a:t>
            </a:r>
            <a:r>
              <a:rPr lang="es-ES"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Escenarios de formación en línea</a:t>
            </a:r>
            <a:endParaRPr lang="es-ES" sz="2000" dirty="0"/>
          </a:p>
          <a:p>
            <a:pPr marL="0" lvl="0" indent="0" algn="ctr" defTabSz="889000">
              <a:lnSpc>
                <a:spcPct val="100000"/>
              </a:lnSpc>
              <a:spcBef>
                <a:spcPct val="0"/>
              </a:spcBef>
              <a:spcAft>
                <a:spcPct val="35000"/>
              </a:spcAft>
              <a:buNone/>
              <a:defRPr b="1"/>
            </a:pP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p:txBody>
      </p:sp>
      <p:sp>
        <p:nvSpPr>
          <p:cNvPr id="13" name="Forma libre: forma 12">
            <a:extLst>
              <a:ext uri="{FF2B5EF4-FFF2-40B4-BE49-F238E27FC236}">
                <a16:creationId xmlns:a16="http://schemas.microsoft.com/office/drawing/2014/main" id="{F4E57C77-FA95-41FE-9C85-CB622A8F8C31}"/>
              </a:ext>
            </a:extLst>
          </p:cNvPr>
          <p:cNvSpPr/>
          <p:nvPr/>
        </p:nvSpPr>
        <p:spPr>
          <a:xfrm>
            <a:off x="5466266" y="2743446"/>
            <a:ext cx="3321775" cy="1302499"/>
          </a:xfrm>
          <a:custGeom>
            <a:avLst/>
            <a:gdLst>
              <a:gd name="connsiteX0" fmla="*/ 0 w 4311566"/>
              <a:gd name="connsiteY0" fmla="*/ 0 h 971455"/>
              <a:gd name="connsiteX1" fmla="*/ 4311566 w 4311566"/>
              <a:gd name="connsiteY1" fmla="*/ 0 h 971455"/>
              <a:gd name="connsiteX2" fmla="*/ 4311566 w 4311566"/>
              <a:gd name="connsiteY2" fmla="*/ 971455 h 971455"/>
              <a:gd name="connsiteX3" fmla="*/ 0 w 4311566"/>
              <a:gd name="connsiteY3" fmla="*/ 971455 h 971455"/>
              <a:gd name="connsiteX4" fmla="*/ 0 w 4311566"/>
              <a:gd name="connsiteY4" fmla="*/ 0 h 9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1566" h="971455">
                <a:moveTo>
                  <a:pt x="0" y="0"/>
                </a:moveTo>
                <a:lnTo>
                  <a:pt x="4311566" y="0"/>
                </a:lnTo>
                <a:lnTo>
                  <a:pt x="4311566" y="971455"/>
                </a:lnTo>
                <a:lnTo>
                  <a:pt x="0" y="9714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a:r>
              <a:rPr lang="es-ES" sz="1600" b="1" kern="1200" dirty="0">
                <a:solidFill>
                  <a:prstClr val="black">
                    <a:hueOff val="0"/>
                    <a:satOff val="0"/>
                    <a:lumOff val="0"/>
                    <a:alphaOff val="0"/>
                  </a:prstClr>
                </a:solidFill>
                <a:latin typeface="Speak Pro" panose="020F0502020204030204"/>
                <a:ea typeface="+mn-ea"/>
                <a:cs typeface="+mn-cs"/>
              </a:rPr>
              <a:t>Elaboración, ensayo e impartición de Escenarios de capacitación en línea sobre el trabajo con madera en la construcción, promoviendo la adopción de prácticas innovadoras y flexibles en materia de educación y formación profesional.</a:t>
            </a:r>
            <a:endParaRPr lang="es-ES" sz="1600" dirty="0"/>
          </a:p>
        </p:txBody>
      </p:sp>
      <p:sp>
        <p:nvSpPr>
          <p:cNvPr id="14" name="Rectángulo 13" descr="Diploma">
            <a:extLst>
              <a:ext uri="{FF2B5EF4-FFF2-40B4-BE49-F238E27FC236}">
                <a16:creationId xmlns:a16="http://schemas.microsoft.com/office/drawing/2014/main" id="{F04FBFCF-2A28-4734-A867-705C4EE50D4F}"/>
              </a:ext>
            </a:extLst>
          </p:cNvPr>
          <p:cNvSpPr/>
          <p:nvPr/>
        </p:nvSpPr>
        <p:spPr>
          <a:xfrm>
            <a:off x="9467249" y="3344035"/>
            <a:ext cx="962291" cy="990598"/>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style>
          <a:lnRef idx="0">
            <a:schemeClr val="lt1">
              <a:hueOff val="0"/>
              <a:satOff val="0"/>
              <a:lumOff val="0"/>
              <a:alphaOff val="0"/>
            </a:schemeClr>
          </a:lnRef>
          <a:fillRef idx="3">
            <a:scrgbClr r="0" g="0" b="0"/>
          </a:fillRef>
          <a:effectRef idx="2">
            <a:schemeClr val="accent5">
              <a:hueOff val="-1837137"/>
              <a:satOff val="270"/>
              <a:lumOff val="-6471"/>
              <a:alphaOff val="0"/>
            </a:schemeClr>
          </a:effectRef>
          <a:fontRef idx="minor">
            <a:schemeClr val="lt1"/>
          </a:fontRef>
        </p:style>
      </p:sp>
      <p:sp>
        <p:nvSpPr>
          <p:cNvPr id="15" name="Forma libre: forma 14">
            <a:extLst>
              <a:ext uri="{FF2B5EF4-FFF2-40B4-BE49-F238E27FC236}">
                <a16:creationId xmlns:a16="http://schemas.microsoft.com/office/drawing/2014/main" id="{6FD9AC5E-90C4-463C-98F4-D235CBEC1335}"/>
              </a:ext>
            </a:extLst>
          </p:cNvPr>
          <p:cNvSpPr/>
          <p:nvPr/>
        </p:nvSpPr>
        <p:spPr>
          <a:xfrm>
            <a:off x="7608298" y="4334633"/>
            <a:ext cx="4424652" cy="1372850"/>
          </a:xfrm>
          <a:custGeom>
            <a:avLst/>
            <a:gdLst>
              <a:gd name="connsiteX0" fmla="*/ 0 w 5490780"/>
              <a:gd name="connsiteY0" fmla="*/ 0 h 938857"/>
              <a:gd name="connsiteX1" fmla="*/ 5490780 w 5490780"/>
              <a:gd name="connsiteY1" fmla="*/ 0 h 938857"/>
              <a:gd name="connsiteX2" fmla="*/ 5490780 w 5490780"/>
              <a:gd name="connsiteY2" fmla="*/ 938857 h 938857"/>
              <a:gd name="connsiteX3" fmla="*/ 0 w 5490780"/>
              <a:gd name="connsiteY3" fmla="*/ 938857 h 938857"/>
              <a:gd name="connsiteX4" fmla="*/ 0 w 5490780"/>
              <a:gd name="connsiteY4" fmla="*/ 0 h 938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0780" h="938857">
                <a:moveTo>
                  <a:pt x="0" y="0"/>
                </a:moveTo>
                <a:lnTo>
                  <a:pt x="5490780" y="0"/>
                </a:lnTo>
                <a:lnTo>
                  <a:pt x="5490780" y="938857"/>
                </a:lnTo>
                <a:lnTo>
                  <a:pt x="0" y="9388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O4 </a:t>
            </a:r>
            <a:r>
              <a:rPr lang="es-ES"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Marco para la integración de los componentes medioambientales en los planes de estudio y los sistemas de certificación del sector de la construcción</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p:txBody>
      </p:sp>
      <p:sp>
        <p:nvSpPr>
          <p:cNvPr id="16" name="Forma libre: forma 15">
            <a:extLst>
              <a:ext uri="{FF2B5EF4-FFF2-40B4-BE49-F238E27FC236}">
                <a16:creationId xmlns:a16="http://schemas.microsoft.com/office/drawing/2014/main" id="{D19CB4AD-9E62-4394-AC9C-1E1E1DA041D5}"/>
              </a:ext>
            </a:extLst>
          </p:cNvPr>
          <p:cNvSpPr/>
          <p:nvPr/>
        </p:nvSpPr>
        <p:spPr>
          <a:xfrm>
            <a:off x="7515089" y="5558269"/>
            <a:ext cx="4611070" cy="782723"/>
          </a:xfrm>
          <a:custGeom>
            <a:avLst/>
            <a:gdLst>
              <a:gd name="connsiteX0" fmla="*/ 0 w 5255627"/>
              <a:gd name="connsiteY0" fmla="*/ 0 h 971455"/>
              <a:gd name="connsiteX1" fmla="*/ 5255627 w 5255627"/>
              <a:gd name="connsiteY1" fmla="*/ 0 h 971455"/>
              <a:gd name="connsiteX2" fmla="*/ 5255627 w 5255627"/>
              <a:gd name="connsiteY2" fmla="*/ 971455 h 971455"/>
              <a:gd name="connsiteX3" fmla="*/ 0 w 5255627"/>
              <a:gd name="connsiteY3" fmla="*/ 971455 h 971455"/>
              <a:gd name="connsiteX4" fmla="*/ 0 w 5255627"/>
              <a:gd name="connsiteY4" fmla="*/ 0 h 9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5627" h="971455">
                <a:moveTo>
                  <a:pt x="0" y="0"/>
                </a:moveTo>
                <a:lnTo>
                  <a:pt x="5255627" y="0"/>
                </a:lnTo>
                <a:lnTo>
                  <a:pt x="5255627" y="971455"/>
                </a:lnTo>
                <a:lnTo>
                  <a:pt x="0" y="9714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s-ES" sz="1600" b="1" kern="1200" dirty="0">
                <a:solidFill>
                  <a:prstClr val="black">
                    <a:hueOff val="0"/>
                    <a:satOff val="0"/>
                    <a:lumOff val="0"/>
                    <a:alphaOff val="0"/>
                  </a:prstClr>
                </a:solidFill>
                <a:latin typeface="Speak Pro" panose="020F0502020204030204"/>
                <a:ea typeface="+mn-ea"/>
                <a:cs typeface="+mn-cs"/>
              </a:rPr>
              <a:t>Participación de los principales responsables políticos y de las partes interesadas para el reconocimiento de los resultados del aprendizaje de la UPWOOD.</a:t>
            </a:r>
          </a:p>
        </p:txBody>
      </p:sp>
    </p:spTree>
    <p:extLst>
      <p:ext uri="{BB962C8B-B14F-4D97-AF65-F5344CB8AC3E}">
        <p14:creationId xmlns:p14="http://schemas.microsoft.com/office/powerpoint/2010/main" val="3421305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5">
            <a:extLst>
              <a:ext uri="{FF2B5EF4-FFF2-40B4-BE49-F238E27FC236}">
                <a16:creationId xmlns:a16="http://schemas.microsoft.com/office/drawing/2014/main" id="{B2C68A56-AAF2-4ADA-9A13-1655F7FF26E6}"/>
              </a:ext>
            </a:extLst>
          </p:cNvPr>
          <p:cNvSpPr/>
          <p:nvPr/>
        </p:nvSpPr>
        <p:spPr>
          <a:xfrm>
            <a:off x="1036320" y="2124045"/>
            <a:ext cx="2002030" cy="4077715"/>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700" b="1" dirty="0">
              <a:solidFill>
                <a:schemeClr val="tx1"/>
              </a:solidFill>
              <a:effectLst>
                <a:outerShdw blurRad="38100" dist="38100" dir="2700000" algn="tl">
                  <a:srgbClr val="000000">
                    <a:alpha val="43137"/>
                  </a:srgbClr>
                </a:outerShdw>
              </a:effectLst>
            </a:endParaRPr>
          </a:p>
          <a:p>
            <a:pPr algn="ctr"/>
            <a:endParaRPr lang="es-ES" sz="1700" b="1" dirty="0">
              <a:solidFill>
                <a:schemeClr val="tx1"/>
              </a:solidFill>
              <a:effectLst>
                <a:outerShdw blurRad="38100" dist="38100" dir="2700000" algn="tl">
                  <a:srgbClr val="000000">
                    <a:alpha val="43137"/>
                  </a:srgbClr>
                </a:outerShdw>
              </a:effectLst>
            </a:endParaRPr>
          </a:p>
          <a:p>
            <a:pPr algn="ctr"/>
            <a:r>
              <a:rPr lang="es-ES" b="1" dirty="0">
                <a:solidFill>
                  <a:schemeClr val="tx1"/>
                </a:solidFill>
                <a:latin typeface="Bahnschrift Light SemiCondensed" panose="020B0502040204020203" pitchFamily="34" charset="0"/>
              </a:rPr>
              <a:t>Holzcluster Steiermark</a:t>
            </a:r>
          </a:p>
          <a:p>
            <a:pPr algn="ctr"/>
            <a:endParaRPr lang="es-ES" sz="1700" b="1" dirty="0">
              <a:solidFill>
                <a:schemeClr val="tx1"/>
              </a:solidFill>
            </a:endParaRPr>
          </a:p>
          <a:p>
            <a:pPr algn="ctr"/>
            <a:r>
              <a:rPr lang="es-ES" sz="1600" dirty="0">
                <a:solidFill>
                  <a:schemeClr val="tx1"/>
                </a:solidFill>
              </a:rPr>
              <a:t>Liderando el </a:t>
            </a:r>
            <a:r>
              <a:rPr lang="es-ES" sz="1600">
                <a:solidFill>
                  <a:schemeClr val="tx1"/>
                </a:solidFill>
              </a:rPr>
              <a:t>consorcio</a:t>
            </a:r>
            <a:r>
              <a:rPr lang="es-ES" sz="1600" dirty="0">
                <a:solidFill>
                  <a:schemeClr val="tx1"/>
                </a:solidFill>
              </a:rPr>
              <a:t> en Graz, desarrolla y ejecuta proyectos a lo largo de la cadena de valor de la madera, con especial interés en la construcción en madera. </a:t>
            </a:r>
            <a:endParaRPr lang="en-US" sz="1600" dirty="0">
              <a:solidFill>
                <a:schemeClr val="tx1"/>
              </a:solidFill>
            </a:endParaRPr>
          </a:p>
        </p:txBody>
      </p:sp>
      <p:sp>
        <p:nvSpPr>
          <p:cNvPr id="16" name="Rectángulo 9">
            <a:extLst>
              <a:ext uri="{FF2B5EF4-FFF2-40B4-BE49-F238E27FC236}">
                <a16:creationId xmlns:a16="http://schemas.microsoft.com/office/drawing/2014/main" id="{CB32FE3E-F6CD-405D-A35C-91F7BFA27AD3}"/>
              </a:ext>
            </a:extLst>
          </p:cNvPr>
          <p:cNvSpPr/>
          <p:nvPr/>
        </p:nvSpPr>
        <p:spPr>
          <a:xfrm>
            <a:off x="3193381" y="2124046"/>
            <a:ext cx="188370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r>
              <a:rPr lang="en-GB" b="1" dirty="0">
                <a:solidFill>
                  <a:schemeClr val="tx1"/>
                </a:solidFill>
                <a:latin typeface="Bahnschrift Light SemiCondensed" panose="020B0502040204020203" pitchFamily="34" charset="0"/>
              </a:rPr>
              <a:t>EXELIA</a:t>
            </a:r>
          </a:p>
          <a:p>
            <a:pPr lvl="0"/>
            <a:endParaRPr lang="en-GB" sz="1600" dirty="0">
              <a:solidFill>
                <a:schemeClr val="tx1"/>
              </a:solidFill>
            </a:endParaRPr>
          </a:p>
          <a:p>
            <a:pPr lvl="0" algn="ctr"/>
            <a:r>
              <a:rPr lang="es-ES" sz="1600" dirty="0">
                <a:solidFill>
                  <a:schemeClr val="tx1"/>
                </a:solidFill>
              </a:rPr>
              <a:t>Empresa de soluciones creativas de aprendizaje con sede en Atenas</a:t>
            </a:r>
            <a:r>
              <a:rPr lang="es-ES" sz="1600">
                <a:solidFill>
                  <a:schemeClr val="tx1"/>
                </a:solidFill>
              </a:rPr>
              <a:t> (</a:t>
            </a:r>
            <a:r>
              <a:rPr lang="es-ES" sz="1600" dirty="0">
                <a:solidFill>
                  <a:schemeClr val="tx1"/>
                </a:solidFill>
              </a:rPr>
              <a:t>Grecia</a:t>
            </a:r>
            <a:r>
              <a:rPr lang="es-ES" sz="1600">
                <a:solidFill>
                  <a:schemeClr val="tx1"/>
                </a:solidFill>
              </a:rPr>
              <a:t>),</a:t>
            </a:r>
            <a:r>
              <a:rPr lang="es-ES" sz="1600" dirty="0">
                <a:solidFill>
                  <a:schemeClr val="tx1"/>
                </a:solidFill>
              </a:rPr>
              <a:t> especializada en la formación profesional con metodologías innovadoras.</a:t>
            </a:r>
            <a:endParaRPr lang="en-US" sz="1600" dirty="0">
              <a:solidFill>
                <a:schemeClr val="tx1"/>
              </a:solidFill>
            </a:endParaRPr>
          </a:p>
          <a:p>
            <a:pPr algn="ctr"/>
            <a:endParaRPr lang="es-ES" sz="1700" b="1" dirty="0">
              <a:solidFill>
                <a:schemeClr val="tx1"/>
              </a:solidFill>
              <a:latin typeface="Speak Pro" panose="020F0502020204030204"/>
            </a:endParaRPr>
          </a:p>
        </p:txBody>
      </p:sp>
      <p:sp>
        <p:nvSpPr>
          <p:cNvPr id="17" name="Rectángulo 10">
            <a:extLst>
              <a:ext uri="{FF2B5EF4-FFF2-40B4-BE49-F238E27FC236}">
                <a16:creationId xmlns:a16="http://schemas.microsoft.com/office/drawing/2014/main" id="{7F281AF1-824C-433F-B234-01AB39FDC8B6}"/>
              </a:ext>
            </a:extLst>
          </p:cNvPr>
          <p:cNvSpPr/>
          <p:nvPr/>
        </p:nvSpPr>
        <p:spPr>
          <a:xfrm>
            <a:off x="5232115" y="2124046"/>
            <a:ext cx="1883703" cy="4077714"/>
          </a:xfrm>
          <a:prstGeom prst="rect">
            <a:avLst/>
          </a:prstGeom>
          <a:solidFill>
            <a:schemeClr val="bg1"/>
          </a:solidFill>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es-ES" b="1" dirty="0">
                <a:solidFill>
                  <a:schemeClr val="tx1"/>
                </a:solidFill>
                <a:latin typeface="Bahnschrift Light SemiCondensed" panose="020B0502040204020203" pitchFamily="34" charset="0"/>
              </a:rPr>
              <a:t>LVT</a:t>
            </a:r>
          </a:p>
          <a:p>
            <a:pPr algn="ctr"/>
            <a:endParaRPr lang="es-ES" b="1" dirty="0">
              <a:solidFill>
                <a:schemeClr val="tx1"/>
              </a:solidFill>
              <a:latin typeface="Bahnschrift Light SemiCondensed" panose="020B0502040204020203" pitchFamily="34" charset="0"/>
            </a:endParaRPr>
          </a:p>
          <a:p>
            <a:pPr algn="ctr"/>
            <a:r>
              <a:rPr lang="es-ES" sz="1600" dirty="0">
                <a:solidFill>
                  <a:schemeClr val="tx1"/>
                </a:solidFill>
              </a:rPr>
              <a:t>Prestigiosa escuela de educación técnica en Letonia, ofrece programas de educación profesional, incluyendo construcción y carpintería.</a:t>
            </a:r>
            <a:endParaRPr lang="en-US" sz="1600" dirty="0">
              <a:solidFill>
                <a:schemeClr val="tx1"/>
              </a:solidFill>
            </a:endParaRPr>
          </a:p>
        </p:txBody>
      </p:sp>
      <p:sp>
        <p:nvSpPr>
          <p:cNvPr id="18" name="Rectángulo 11">
            <a:extLst>
              <a:ext uri="{FF2B5EF4-FFF2-40B4-BE49-F238E27FC236}">
                <a16:creationId xmlns:a16="http://schemas.microsoft.com/office/drawing/2014/main" id="{7D3FADCC-07B5-430D-B92B-06DA49AACAB1}"/>
              </a:ext>
            </a:extLst>
          </p:cNvPr>
          <p:cNvSpPr/>
          <p:nvPr/>
        </p:nvSpPr>
        <p:spPr>
          <a:xfrm>
            <a:off x="7270849" y="2124046"/>
            <a:ext cx="188268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b="1" dirty="0">
              <a:solidFill>
                <a:schemeClr val="tx1"/>
              </a:solidFill>
              <a:latin typeface="Bahnschrift Light SemiCondensed" panose="020B0502040204020203" pitchFamily="34" charset="0"/>
            </a:endParaRPr>
          </a:p>
          <a:p>
            <a:pPr lvl="0" algn="ctr"/>
            <a:endParaRPr lang="en-GB" b="1" dirty="0">
              <a:solidFill>
                <a:schemeClr val="tx1"/>
              </a:solidFill>
              <a:latin typeface="Bahnschrift Light SemiCondensed" panose="020B0502040204020203" pitchFamily="34" charset="0"/>
            </a:endParaRPr>
          </a:p>
          <a:p>
            <a:pPr lvl="0" algn="ctr"/>
            <a:r>
              <a:rPr lang="ca-ES" b="1" dirty="0">
                <a:solidFill>
                  <a:schemeClr val="tx1"/>
                </a:solidFill>
                <a:latin typeface="Bahnschrift Light SemiCondensed" panose="020B0502040204020203" pitchFamily="34" charset="0"/>
              </a:rPr>
              <a:t>Universitat Politècnica de València</a:t>
            </a:r>
          </a:p>
          <a:p>
            <a:pPr lvl="0" algn="ctr"/>
            <a:endParaRPr lang="en-GB" sz="1600" dirty="0">
              <a:solidFill>
                <a:schemeClr val="tx1"/>
              </a:solidFill>
            </a:endParaRPr>
          </a:p>
          <a:p>
            <a:pPr lvl="0" algn="ctr"/>
            <a:r>
              <a:rPr lang="es-ES" sz="1600" dirty="0">
                <a:solidFill>
                  <a:schemeClr val="tx1"/>
                </a:solidFill>
              </a:rPr>
              <a:t>Institución académica pública dedicada a la investigación y la enseñanza, incluyendo el campo de las tecnologías de la construcción.</a:t>
            </a:r>
            <a:endParaRPr lang="en-US" sz="1600" dirty="0">
              <a:solidFill>
                <a:schemeClr val="tx1"/>
              </a:solidFill>
            </a:endParaRPr>
          </a:p>
        </p:txBody>
      </p:sp>
      <p:sp>
        <p:nvSpPr>
          <p:cNvPr id="19" name="Rectángulo 26">
            <a:extLst>
              <a:ext uri="{FF2B5EF4-FFF2-40B4-BE49-F238E27FC236}">
                <a16:creationId xmlns:a16="http://schemas.microsoft.com/office/drawing/2014/main" id="{1ABC699F-7CA0-4B13-A1E0-C7B8D99C7B1E}"/>
              </a:ext>
            </a:extLst>
          </p:cNvPr>
          <p:cNvSpPr/>
          <p:nvPr/>
        </p:nvSpPr>
        <p:spPr>
          <a:xfrm>
            <a:off x="9308563" y="2124046"/>
            <a:ext cx="1941186"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es-ES" b="1" dirty="0">
                <a:solidFill>
                  <a:schemeClr val="tx1"/>
                </a:solidFill>
                <a:latin typeface="Bahnschrift Light SemiCondensed" panose="020B0502040204020203" pitchFamily="34" charset="0"/>
              </a:rPr>
              <a:t>Woodpolis</a:t>
            </a:r>
          </a:p>
          <a:p>
            <a:pPr algn="ctr"/>
            <a:endParaRPr lang="es-ES" b="1" dirty="0">
              <a:solidFill>
                <a:schemeClr val="tx1"/>
              </a:solidFill>
              <a:latin typeface="Bahnschrift Light SemiCondensed" panose="020B0502040204020203" pitchFamily="34" charset="0"/>
            </a:endParaRPr>
          </a:p>
          <a:p>
            <a:pPr algn="ctr"/>
            <a:r>
              <a:rPr lang="es-ES" sz="1600" dirty="0">
                <a:solidFill>
                  <a:schemeClr val="tx1"/>
                </a:solidFill>
              </a:rPr>
              <a:t>Organización experta que presta servicios de capacitación y desarrollo de productos para la construcción en madera, ubicada en Finlandia.</a:t>
            </a:r>
            <a:endParaRPr lang="en-US" sz="1600" dirty="0">
              <a:solidFill>
                <a:schemeClr val="tx1"/>
              </a:solidFill>
            </a:endParaRPr>
          </a:p>
        </p:txBody>
      </p:sp>
      <p:sp>
        <p:nvSpPr>
          <p:cNvPr id="2" name="Titel 1">
            <a:extLst>
              <a:ext uri="{FF2B5EF4-FFF2-40B4-BE49-F238E27FC236}">
                <a16:creationId xmlns:a16="http://schemas.microsoft.com/office/drawing/2014/main" id="{0542776A-BDCA-4BCB-8FD2-7C49630088FC}"/>
              </a:ext>
            </a:extLst>
          </p:cNvPr>
          <p:cNvSpPr>
            <a:spLocks noGrp="1"/>
          </p:cNvSpPr>
          <p:nvPr>
            <p:ph type="title"/>
          </p:nvPr>
        </p:nvSpPr>
        <p:spPr/>
        <p:txBody>
          <a:bodyPr/>
          <a:lstStyle/>
          <a:p>
            <a:r>
              <a:rPr lang="de-DE" dirty="0"/>
              <a:t>SOCIOS</a:t>
            </a:r>
          </a:p>
        </p:txBody>
      </p:sp>
      <p:pic>
        <p:nvPicPr>
          <p:cNvPr id="9" name="Imagen 13">
            <a:extLst>
              <a:ext uri="{FF2B5EF4-FFF2-40B4-BE49-F238E27FC236}">
                <a16:creationId xmlns:a16="http://schemas.microsoft.com/office/drawing/2014/main" id="{22214AEC-58CA-496D-9E77-D2331887A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480" y="2387473"/>
            <a:ext cx="1829796" cy="519348"/>
          </a:xfrm>
          <a:prstGeom prst="rect">
            <a:avLst/>
          </a:prstGeom>
          <a:ln>
            <a:noFill/>
          </a:ln>
        </p:spPr>
      </p:pic>
      <p:pic>
        <p:nvPicPr>
          <p:cNvPr id="10" name="Imagen 16">
            <a:extLst>
              <a:ext uri="{FF2B5EF4-FFF2-40B4-BE49-F238E27FC236}">
                <a16:creationId xmlns:a16="http://schemas.microsoft.com/office/drawing/2014/main" id="{7D0A4A3B-7F9D-4256-A892-AC4671B61D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729" y="2344819"/>
            <a:ext cx="1389212" cy="604657"/>
          </a:xfrm>
          <a:prstGeom prst="rect">
            <a:avLst/>
          </a:prstGeom>
          <a:ln>
            <a:noFill/>
          </a:ln>
        </p:spPr>
      </p:pic>
      <p:pic>
        <p:nvPicPr>
          <p:cNvPr id="11" name="Imagen 20">
            <a:extLst>
              <a:ext uri="{FF2B5EF4-FFF2-40B4-BE49-F238E27FC236}">
                <a16:creationId xmlns:a16="http://schemas.microsoft.com/office/drawing/2014/main" id="{A70050B3-B166-4A41-AEC4-63D42C2678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0178" y="2329023"/>
            <a:ext cx="1491777" cy="699494"/>
          </a:xfrm>
          <a:prstGeom prst="rect">
            <a:avLst/>
          </a:prstGeom>
        </p:spPr>
      </p:pic>
      <p:pic>
        <p:nvPicPr>
          <p:cNvPr id="12" name="Imagen 23">
            <a:extLst>
              <a:ext uri="{FF2B5EF4-FFF2-40B4-BE49-F238E27FC236}">
                <a16:creationId xmlns:a16="http://schemas.microsoft.com/office/drawing/2014/main" id="{5D9CA7DA-1336-440F-94B1-29E5C97624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0849" y="2325260"/>
            <a:ext cx="1826216" cy="643774"/>
          </a:xfrm>
          <a:prstGeom prst="rect">
            <a:avLst/>
          </a:prstGeom>
        </p:spPr>
      </p:pic>
      <p:pic>
        <p:nvPicPr>
          <p:cNvPr id="14" name="Imagen 28">
            <a:extLst>
              <a:ext uri="{FF2B5EF4-FFF2-40B4-BE49-F238E27FC236}">
                <a16:creationId xmlns:a16="http://schemas.microsoft.com/office/drawing/2014/main" id="{FC07A4BE-5345-425C-98A3-58C217A8B9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4347" y="2443124"/>
            <a:ext cx="1691333" cy="354557"/>
          </a:xfrm>
          <a:prstGeom prst="rect">
            <a:avLst/>
          </a:prstGeom>
        </p:spPr>
      </p:pic>
    </p:spTree>
    <p:extLst>
      <p:ext uri="{BB962C8B-B14F-4D97-AF65-F5344CB8AC3E}">
        <p14:creationId xmlns:p14="http://schemas.microsoft.com/office/powerpoint/2010/main" val="173214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289487-7C4B-424B-B953-7B61604DBAD6}"/>
              </a:ext>
            </a:extLst>
          </p:cNvPr>
          <p:cNvSpPr>
            <a:spLocks noGrp="1"/>
          </p:cNvSpPr>
          <p:nvPr>
            <p:ph type="title"/>
          </p:nvPr>
        </p:nvSpPr>
        <p:spPr/>
        <p:txBody>
          <a:bodyPr/>
          <a:lstStyle/>
          <a:p>
            <a:r>
              <a:rPr lang="de-DE" dirty="0"/>
              <a:t>4ª  REUNIÓN DEL PROYECTO</a:t>
            </a:r>
          </a:p>
        </p:txBody>
      </p:sp>
      <p:sp>
        <p:nvSpPr>
          <p:cNvPr id="4" name="CuadroTexto 5">
            <a:extLst>
              <a:ext uri="{FF2B5EF4-FFF2-40B4-BE49-F238E27FC236}">
                <a16:creationId xmlns:a16="http://schemas.microsoft.com/office/drawing/2014/main" id="{A7EAD81D-DA1F-4729-ACF2-DF3E5DB64228}"/>
              </a:ext>
            </a:extLst>
          </p:cNvPr>
          <p:cNvSpPr txBox="1"/>
          <p:nvPr/>
        </p:nvSpPr>
        <p:spPr>
          <a:xfrm>
            <a:off x="916853" y="1853796"/>
            <a:ext cx="6286052" cy="4497385"/>
          </a:xfrm>
          <a:prstGeom prst="rect">
            <a:avLst/>
          </a:prstGeom>
          <a:noFill/>
        </p:spPr>
        <p:txBody>
          <a:bodyPr wrap="square" rtlCol="0">
            <a:spAutoFit/>
          </a:bodyPr>
          <a:lstStyle/>
          <a:p>
            <a:pPr marL="285750" indent="-285750" algn="just">
              <a:lnSpc>
                <a:spcPct val="110000"/>
              </a:lnSpc>
              <a:spcBef>
                <a:spcPts val="1200"/>
              </a:spcBef>
              <a:buClr>
                <a:srgbClr val="00B050"/>
              </a:buClr>
              <a:buSzPct val="100000"/>
              <a:buFont typeface="Wingdings" panose="05000000000000000000" pitchFamily="2" charset="2"/>
              <a:buChar char="v"/>
            </a:pPr>
            <a:r>
              <a:rPr lang="es-ES" b="1" dirty="0">
                <a:solidFill>
                  <a:schemeClr val="tx1">
                    <a:lumMod val="75000"/>
                    <a:lumOff val="25000"/>
                  </a:schemeClr>
                </a:solidFill>
              </a:rPr>
              <a:t>Fecha: 5 de mayo de 2021 (inicialmente prevista en Atenas, Grecia) </a:t>
            </a:r>
          </a:p>
          <a:p>
            <a:pPr marL="285750" indent="-285750" algn="just">
              <a:lnSpc>
                <a:spcPct val="110000"/>
              </a:lnSpc>
              <a:spcBef>
                <a:spcPts val="1200"/>
              </a:spcBef>
              <a:buClr>
                <a:srgbClr val="00B050"/>
              </a:buClr>
              <a:buSzPct val="100000"/>
              <a:buFont typeface="Wingdings" panose="05000000000000000000" pitchFamily="2" charset="2"/>
              <a:buChar char="v"/>
            </a:pPr>
            <a:r>
              <a:rPr lang="es-ES" b="1" dirty="0">
                <a:solidFill>
                  <a:schemeClr val="tx1">
                    <a:lumMod val="75000"/>
                    <a:lumOff val="25000"/>
                  </a:schemeClr>
                </a:solidFill>
              </a:rPr>
              <a:t>Esta reunión y este semestre se han centrado principalmente en la actividad intelectual O3, que consiste en el desarrollo de los escenarios de formación UPWOOD. Estos escenarios simularán situaciones de trabajo reales en una construcción, renovación o demolición para ayudar a los alumnos a comprender los nuevos métodos de construcción con madera en un formato más dinámico. Se han celebrado varias reuniones de seguimiento a lo largo del semestre para completar esta tarea.</a:t>
            </a:r>
          </a:p>
          <a:p>
            <a:pPr algn="just">
              <a:lnSpc>
                <a:spcPct val="110000"/>
              </a:lnSpc>
              <a:spcBef>
                <a:spcPts val="1200"/>
              </a:spcBef>
              <a:buClr>
                <a:srgbClr val="00B050"/>
              </a:buClr>
              <a:buSzPct val="100000"/>
            </a:pPr>
            <a:endParaRPr lang="en-US" b="1" dirty="0">
              <a:solidFill>
                <a:schemeClr val="tx1">
                  <a:lumMod val="75000"/>
                  <a:lumOff val="25000"/>
                </a:schemeClr>
              </a:solidFill>
            </a:endParaRP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endParaRPr lang="en-US" b="1" dirty="0">
              <a:solidFill>
                <a:schemeClr val="tx1">
                  <a:lumMod val="75000"/>
                  <a:lumOff val="25000"/>
                </a:schemeClr>
              </a:solidFill>
            </a:endParaRPr>
          </a:p>
        </p:txBody>
      </p:sp>
      <p:sp>
        <p:nvSpPr>
          <p:cNvPr id="6" name="CuadroTexto 7">
            <a:extLst>
              <a:ext uri="{FF2B5EF4-FFF2-40B4-BE49-F238E27FC236}">
                <a16:creationId xmlns:a16="http://schemas.microsoft.com/office/drawing/2014/main" id="{B3241D9F-834B-40DB-9C3E-3CE32D05AE36}"/>
              </a:ext>
            </a:extLst>
          </p:cNvPr>
          <p:cNvSpPr txBox="1"/>
          <p:nvPr/>
        </p:nvSpPr>
        <p:spPr>
          <a:xfrm>
            <a:off x="7828511" y="4488537"/>
            <a:ext cx="4172989" cy="523220"/>
          </a:xfrm>
          <a:prstGeom prst="rect">
            <a:avLst/>
          </a:prstGeom>
          <a:noFill/>
        </p:spPr>
        <p:txBody>
          <a:bodyPr wrap="square" rtlCol="0">
            <a:spAutoFit/>
          </a:bodyPr>
          <a:lstStyle/>
          <a:p>
            <a:pPr algn="r"/>
            <a:r>
              <a:rPr lang="en-GB" sz="1400" b="1" dirty="0">
                <a:solidFill>
                  <a:schemeClr val="tx1">
                    <a:lumMod val="75000"/>
                    <a:lumOff val="25000"/>
                  </a:schemeClr>
                </a:solidFill>
              </a:rPr>
              <a:t>UPWOOD 4ª reunion del Proyecto (Virtual)</a:t>
            </a:r>
          </a:p>
          <a:p>
            <a:pPr algn="r"/>
            <a:r>
              <a:rPr lang="en-GB" sz="1400" b="1" dirty="0">
                <a:solidFill>
                  <a:schemeClr val="tx1">
                    <a:lumMod val="75000"/>
                    <a:lumOff val="25000"/>
                  </a:schemeClr>
                </a:solidFill>
              </a:rPr>
              <a:t>5 mayo 2021 </a:t>
            </a:r>
          </a:p>
        </p:txBody>
      </p:sp>
      <p:sp>
        <p:nvSpPr>
          <p:cNvPr id="13" name="CuadroTexto 12">
            <a:extLst>
              <a:ext uri="{FF2B5EF4-FFF2-40B4-BE49-F238E27FC236}">
                <a16:creationId xmlns:a16="http://schemas.microsoft.com/office/drawing/2014/main" id="{B72EDDFE-B18D-43BE-BF16-F672CFFF233C}"/>
              </a:ext>
            </a:extLst>
          </p:cNvPr>
          <p:cNvSpPr txBox="1"/>
          <p:nvPr/>
        </p:nvSpPr>
        <p:spPr>
          <a:xfrm>
            <a:off x="916853" y="5362449"/>
            <a:ext cx="11084647" cy="988732"/>
          </a:xfrm>
          <a:prstGeom prst="rect">
            <a:avLst/>
          </a:prstGeom>
          <a:noFill/>
        </p:spPr>
        <p:txBody>
          <a:bodyPr wrap="square">
            <a:spAutoFit/>
          </a:bodyPr>
          <a:lstStyle/>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s-ES" b="1" dirty="0">
                <a:solidFill>
                  <a:schemeClr val="tx1">
                    <a:lumMod val="75000"/>
                    <a:lumOff val="25000"/>
                  </a:schemeClr>
                </a:solidFill>
              </a:rPr>
              <a:t>Se trató las próximas actividades, como las próximas jornadas informativas que tendrán lugar durante el próximo semestre en España, Austria y Finlandia y las actividades intelectuales O4 sobre la declaración de apoyo, entre otras</a:t>
            </a:r>
            <a:r>
              <a:rPr lang="en-US" b="1" dirty="0">
                <a:solidFill>
                  <a:schemeClr val="tx1">
                    <a:lumMod val="75000"/>
                    <a:lumOff val="25000"/>
                  </a:schemeClr>
                </a:solidFill>
              </a:rPr>
              <a:t>.</a:t>
            </a:r>
          </a:p>
        </p:txBody>
      </p:sp>
      <p:pic>
        <p:nvPicPr>
          <p:cNvPr id="5" name="Imagen 4" descr="Interfaz de usuario gráfica, Aplicación, Teams&#10;&#10;Descripción generada automáticamente">
            <a:extLst>
              <a:ext uri="{FF2B5EF4-FFF2-40B4-BE49-F238E27FC236}">
                <a16:creationId xmlns:a16="http://schemas.microsoft.com/office/drawing/2014/main" id="{3B19B56A-6EA9-4A33-9A72-51A722D10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966" y="2203279"/>
            <a:ext cx="4549534" cy="2285258"/>
          </a:xfrm>
          <a:prstGeom prst="rect">
            <a:avLst/>
          </a:prstGeom>
        </p:spPr>
      </p:pic>
    </p:spTree>
    <p:extLst>
      <p:ext uri="{BB962C8B-B14F-4D97-AF65-F5344CB8AC3E}">
        <p14:creationId xmlns:p14="http://schemas.microsoft.com/office/powerpoint/2010/main" val="294791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de-DE" dirty="0"/>
              <a:t>PROGRESO DE ACTIVIDADES</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O3-T2 </a:t>
            </a:r>
            <a:r>
              <a:rPr lang="es-ES"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Escenarios de formación en línea</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1" name="Rectángulo 30">
            <a:extLst>
              <a:ext uri="{FF2B5EF4-FFF2-40B4-BE49-F238E27FC236}">
                <a16:creationId xmlns:a16="http://schemas.microsoft.com/office/drawing/2014/main" id="{A85A0AF0-9219-4A45-A318-1694EAEA3E46}"/>
              </a:ext>
            </a:extLst>
          </p:cNvPr>
          <p:cNvSpPr/>
          <p:nvPr/>
        </p:nvSpPr>
        <p:spPr>
          <a:xfrm>
            <a:off x="564249" y="1778429"/>
            <a:ext cx="11124462" cy="61020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es-ES" sz="2000" b="1" dirty="0">
                <a:effectLst>
                  <a:outerShdw blurRad="38100" dist="38100" dir="2700000" algn="tl">
                    <a:srgbClr val="000000">
                      <a:alpha val="43137"/>
                    </a:srgbClr>
                  </a:outerShdw>
                </a:effectLst>
              </a:rPr>
              <a:t>Este semestre se desarrollaron 4 escenarios prácticos en base a los cuales se está desarrollando el juego de formación.</a:t>
            </a:r>
            <a:endParaRPr lang="en-US" sz="2000" b="1" dirty="0">
              <a:effectLst>
                <a:outerShdw blurRad="38100" dist="38100" dir="2700000" algn="tl">
                  <a:srgbClr val="000000">
                    <a:alpha val="43137"/>
                  </a:srgbClr>
                </a:outerShdw>
              </a:effectLst>
            </a:endParaRPr>
          </a:p>
        </p:txBody>
      </p:sp>
      <p:graphicFrame>
        <p:nvGraphicFramePr>
          <p:cNvPr id="8" name="Diagrama 7">
            <a:extLst>
              <a:ext uri="{FF2B5EF4-FFF2-40B4-BE49-F238E27FC236}">
                <a16:creationId xmlns:a16="http://schemas.microsoft.com/office/drawing/2014/main" id="{BDBB8E67-CAC8-4754-A9D4-FA4D18AEA1EB}"/>
              </a:ext>
            </a:extLst>
          </p:cNvPr>
          <p:cNvGraphicFramePr/>
          <p:nvPr>
            <p:extLst>
              <p:ext uri="{D42A27DB-BD31-4B8C-83A1-F6EECF244321}">
                <p14:modId xmlns:p14="http://schemas.microsoft.com/office/powerpoint/2010/main" val="369369286"/>
              </p:ext>
            </p:extLst>
          </p:nvPr>
        </p:nvGraphicFramePr>
        <p:xfrm>
          <a:off x="564249" y="2762250"/>
          <a:ext cx="10989576" cy="3518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CuadroTexto 21">
            <a:extLst>
              <a:ext uri="{FF2B5EF4-FFF2-40B4-BE49-F238E27FC236}">
                <a16:creationId xmlns:a16="http://schemas.microsoft.com/office/drawing/2014/main" id="{77D24F87-C87B-408E-83CD-A63194876311}"/>
              </a:ext>
            </a:extLst>
          </p:cNvPr>
          <p:cNvSpPr txBox="1"/>
          <p:nvPr/>
        </p:nvSpPr>
        <p:spPr>
          <a:xfrm>
            <a:off x="484627" y="2450193"/>
            <a:ext cx="6097554" cy="338554"/>
          </a:xfrm>
          <a:prstGeom prst="rect">
            <a:avLst/>
          </a:prstGeom>
          <a:noFill/>
        </p:spPr>
        <p:txBody>
          <a:bodyPr wrap="square">
            <a:spAutoFit/>
          </a:bodyPr>
          <a:lstStyle/>
          <a:p>
            <a:r>
              <a:rPr lang="es-ES" sz="1600" b="1" dirty="0"/>
              <a:t>Los temas se describen a continuación:</a:t>
            </a:r>
          </a:p>
        </p:txBody>
      </p:sp>
      <p:pic>
        <p:nvPicPr>
          <p:cNvPr id="24" name="Gráfico 23" descr="Tocón de árbol con relleno sólido">
            <a:extLst>
              <a:ext uri="{FF2B5EF4-FFF2-40B4-BE49-F238E27FC236}">
                <a16:creationId xmlns:a16="http://schemas.microsoft.com/office/drawing/2014/main" id="{1EF70B0D-40E8-4713-9EF7-02671AFB42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35069" y="3769148"/>
            <a:ext cx="763537" cy="763537"/>
          </a:xfrm>
          <a:prstGeom prst="rect">
            <a:avLst/>
          </a:prstGeom>
        </p:spPr>
      </p:pic>
      <p:pic>
        <p:nvPicPr>
          <p:cNvPr id="18" name="Gráfico 17" descr="Escena suburbana con relleno sólido">
            <a:extLst>
              <a:ext uri="{FF2B5EF4-FFF2-40B4-BE49-F238E27FC236}">
                <a16:creationId xmlns:a16="http://schemas.microsoft.com/office/drawing/2014/main" id="{2955B0C1-D62B-4C27-B028-8E0A403EF24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22332" y="5361238"/>
            <a:ext cx="914400" cy="914400"/>
          </a:xfrm>
          <a:prstGeom prst="rect">
            <a:avLst/>
          </a:prstGeom>
        </p:spPr>
      </p:pic>
    </p:spTree>
    <p:extLst>
      <p:ext uri="{BB962C8B-B14F-4D97-AF65-F5344CB8AC3E}">
        <p14:creationId xmlns:p14="http://schemas.microsoft.com/office/powerpoint/2010/main" val="2634502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de-DE" dirty="0"/>
              <a:t>PROGRESO DE ACTIVIDADES</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O3-T2 </a:t>
            </a:r>
            <a:r>
              <a:rPr lang="es-ES"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Escenarios de formación en línea</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1" name="Rectángulo 30">
            <a:extLst>
              <a:ext uri="{FF2B5EF4-FFF2-40B4-BE49-F238E27FC236}">
                <a16:creationId xmlns:a16="http://schemas.microsoft.com/office/drawing/2014/main" id="{A85A0AF0-9219-4A45-A318-1694EAEA3E46}"/>
              </a:ext>
            </a:extLst>
          </p:cNvPr>
          <p:cNvSpPr/>
          <p:nvPr/>
        </p:nvSpPr>
        <p:spPr>
          <a:xfrm>
            <a:off x="564249" y="1778429"/>
            <a:ext cx="11124462" cy="61020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es-ES" sz="2000" b="1" dirty="0">
                <a:effectLst>
                  <a:outerShdw blurRad="38100" dist="38100" dir="2700000" algn="tl">
                    <a:srgbClr val="000000">
                      <a:alpha val="43137"/>
                    </a:srgbClr>
                  </a:outerShdw>
                </a:effectLst>
              </a:rPr>
              <a:t>Este semestre se desarrollaron 4 escenarios prácticos en base a los cuales se está desarrollando el juego de formación.</a:t>
            </a:r>
            <a:endParaRPr lang="en-US" sz="2000" b="1" dirty="0">
              <a:effectLst>
                <a:outerShdw blurRad="38100" dist="38100" dir="2700000" algn="tl">
                  <a:srgbClr val="000000">
                    <a:alpha val="43137"/>
                  </a:srgbClr>
                </a:outerShdw>
              </a:effectLst>
            </a:endParaRPr>
          </a:p>
        </p:txBody>
      </p:sp>
      <p:graphicFrame>
        <p:nvGraphicFramePr>
          <p:cNvPr id="8" name="Diagrama 7">
            <a:extLst>
              <a:ext uri="{FF2B5EF4-FFF2-40B4-BE49-F238E27FC236}">
                <a16:creationId xmlns:a16="http://schemas.microsoft.com/office/drawing/2014/main" id="{BDBB8E67-CAC8-4754-A9D4-FA4D18AEA1EB}"/>
              </a:ext>
            </a:extLst>
          </p:cNvPr>
          <p:cNvGraphicFramePr/>
          <p:nvPr>
            <p:extLst>
              <p:ext uri="{D42A27DB-BD31-4B8C-83A1-F6EECF244321}">
                <p14:modId xmlns:p14="http://schemas.microsoft.com/office/powerpoint/2010/main" val="423588445"/>
              </p:ext>
            </p:extLst>
          </p:nvPr>
        </p:nvGraphicFramePr>
        <p:xfrm>
          <a:off x="564249" y="2930961"/>
          <a:ext cx="10914949" cy="3274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42B1036-C9E0-4175-8790-F211406B5066}"/>
              </a:ext>
            </a:extLst>
          </p:cNvPr>
          <p:cNvSpPr txBox="1"/>
          <p:nvPr/>
        </p:nvSpPr>
        <p:spPr>
          <a:xfrm>
            <a:off x="484627" y="2490522"/>
            <a:ext cx="6097554" cy="338554"/>
          </a:xfrm>
          <a:prstGeom prst="rect">
            <a:avLst/>
          </a:prstGeom>
          <a:noFill/>
        </p:spPr>
        <p:txBody>
          <a:bodyPr wrap="square">
            <a:spAutoFit/>
          </a:bodyPr>
          <a:lstStyle/>
          <a:p>
            <a:r>
              <a:rPr lang="es-ES" sz="1600" b="1" dirty="0"/>
              <a:t>Los temas se describen a continuación:</a:t>
            </a:r>
          </a:p>
        </p:txBody>
      </p:sp>
      <p:pic>
        <p:nvPicPr>
          <p:cNvPr id="5" name="Gráfico 4" descr="Mujer trabajadora de la construcción con relleno sólido">
            <a:extLst>
              <a:ext uri="{FF2B5EF4-FFF2-40B4-BE49-F238E27FC236}">
                <a16:creationId xmlns:a16="http://schemas.microsoft.com/office/drawing/2014/main" id="{83EF60BD-B465-4189-9161-263849A118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9183" y="3753853"/>
            <a:ext cx="914400" cy="914400"/>
          </a:xfrm>
          <a:prstGeom prst="rect">
            <a:avLst/>
          </a:prstGeom>
        </p:spPr>
      </p:pic>
      <p:pic>
        <p:nvPicPr>
          <p:cNvPr id="12" name="Gráfico 11" descr="Архитектура con relleno sólido">
            <a:extLst>
              <a:ext uri="{FF2B5EF4-FFF2-40B4-BE49-F238E27FC236}">
                <a16:creationId xmlns:a16="http://schemas.microsoft.com/office/drawing/2014/main" id="{D941AE9D-064D-44CF-9F14-967BAA576C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49235" y="5491145"/>
            <a:ext cx="714295" cy="714295"/>
          </a:xfrm>
          <a:prstGeom prst="rect">
            <a:avLst/>
          </a:prstGeom>
        </p:spPr>
      </p:pic>
    </p:spTree>
    <p:extLst>
      <p:ext uri="{BB962C8B-B14F-4D97-AF65-F5344CB8AC3E}">
        <p14:creationId xmlns:p14="http://schemas.microsoft.com/office/powerpoint/2010/main" val="352357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de-DE" dirty="0"/>
              <a:t>PROGRESO DE ACTIVIDADES</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O3-T3 </a:t>
            </a:r>
            <a:r>
              <a:rPr lang="es-ES" sz="2000" b="1" dirty="0">
                <a:solidFill>
                  <a:prstClr val="black">
                    <a:hueOff val="0"/>
                    <a:satOff val="0"/>
                    <a:lumOff val="0"/>
                    <a:alphaOff val="0"/>
                  </a:prstClr>
                </a:solidFill>
                <a:latin typeface="Bahnschrift SemiBold SemiConden" panose="020B0502040204020203" pitchFamily="34" charset="0"/>
              </a:rPr>
              <a:t>Selección y aplicación de la herramienta en línea UPWOOD</a:t>
            </a:r>
          </a:p>
        </p:txBody>
      </p:sp>
      <p:sp>
        <p:nvSpPr>
          <p:cNvPr id="31" name="Rectángulo 30">
            <a:extLst>
              <a:ext uri="{FF2B5EF4-FFF2-40B4-BE49-F238E27FC236}">
                <a16:creationId xmlns:a16="http://schemas.microsoft.com/office/drawing/2014/main" id="{A85A0AF0-9219-4A45-A318-1694EAEA3E46}"/>
              </a:ext>
            </a:extLst>
          </p:cNvPr>
          <p:cNvSpPr/>
          <p:nvPr/>
        </p:nvSpPr>
        <p:spPr>
          <a:xfrm>
            <a:off x="564249" y="1861880"/>
            <a:ext cx="11124462" cy="57900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spcAft>
                <a:spcPts val="0"/>
              </a:spcAft>
            </a:pPr>
            <a:r>
              <a:rPr lang="es-ES" b="1" dirty="0">
                <a:solidFill>
                  <a:schemeClr val="bg1"/>
                </a:solidFill>
                <a:effectLst>
                  <a:outerShdw blurRad="38100" dist="38100" dir="2700000" algn="tl">
                    <a:srgbClr val="000000">
                      <a:alpha val="43137"/>
                    </a:srgbClr>
                  </a:outerShdw>
                </a:effectLst>
              </a:rPr>
              <a:t>El juego de formación, que consta de 4 escenarios separados y ramificados, se desarrollará en su forma online utilizando el software </a:t>
            </a:r>
            <a:r>
              <a:rPr lang="es-ES" b="1" dirty="0" err="1">
                <a:solidFill>
                  <a:schemeClr val="bg1"/>
                </a:solidFill>
                <a:effectLst>
                  <a:outerShdw blurRad="38100" dist="38100" dir="2700000" algn="tl">
                    <a:srgbClr val="000000">
                      <a:alpha val="43137"/>
                    </a:srgbClr>
                  </a:outerShdw>
                </a:effectLst>
                <a:latin typeface="Source Sans Pro SemiBold" panose="020B0604020202020204" pitchFamily="34" charset="0"/>
              </a:rPr>
              <a:t>Articulate</a:t>
            </a:r>
            <a:r>
              <a:rPr lang="es-ES" b="1" dirty="0">
                <a:solidFill>
                  <a:schemeClr val="bg1"/>
                </a:solidFill>
                <a:effectLst>
                  <a:outerShdw blurRad="38100" dist="38100" dir="2700000" algn="tl">
                    <a:srgbClr val="000000">
                      <a:alpha val="43137"/>
                    </a:srgbClr>
                  </a:outerShdw>
                </a:effectLst>
                <a:latin typeface="Source Sans Pro SemiBold" panose="020B0604020202020204" pitchFamily="34" charset="0"/>
              </a:rPr>
              <a:t> </a:t>
            </a:r>
            <a:r>
              <a:rPr lang="es-ES" b="1" dirty="0" err="1">
                <a:solidFill>
                  <a:schemeClr val="bg1"/>
                </a:solidFill>
                <a:effectLst>
                  <a:outerShdw blurRad="38100" dist="38100" dir="2700000" algn="tl">
                    <a:srgbClr val="000000">
                      <a:alpha val="43137"/>
                    </a:srgbClr>
                  </a:outerShdw>
                </a:effectLst>
                <a:latin typeface="Source Sans Pro SemiBold" panose="020B0604020202020204" pitchFamily="34" charset="0"/>
              </a:rPr>
              <a:t>Storyline</a:t>
            </a:r>
            <a:r>
              <a:rPr lang="es-ES" b="1" dirty="0">
                <a:solidFill>
                  <a:schemeClr val="bg1"/>
                </a:solidFill>
                <a:effectLst>
                  <a:outerShdw blurRad="38100" dist="38100" dir="2700000" algn="tl">
                    <a:srgbClr val="000000">
                      <a:alpha val="43137"/>
                    </a:srgbClr>
                  </a:outerShdw>
                </a:effectLst>
                <a:latin typeface="Source Sans Pro SemiBold" panose="020B0604020202020204" pitchFamily="34" charset="0"/>
              </a:rPr>
              <a:t> 2.</a:t>
            </a:r>
            <a:endParaRPr lang="en-GB" b="1" dirty="0">
              <a:solidFill>
                <a:schemeClr val="bg1"/>
              </a:solidFill>
              <a:effectLst>
                <a:outerShdw blurRad="38100" dist="38100" dir="2700000" algn="tl">
                  <a:srgbClr val="000000">
                    <a:alpha val="43137"/>
                  </a:srgbClr>
                </a:outerShdw>
              </a:effectLst>
              <a:latin typeface="Source Sans Pro SemiBold" panose="020B0604020202020204" pitchFamily="34" charset="0"/>
            </a:endParaRPr>
          </a:p>
        </p:txBody>
      </p:sp>
      <p:sp>
        <p:nvSpPr>
          <p:cNvPr id="13" name="CuadroTexto 12">
            <a:extLst>
              <a:ext uri="{FF2B5EF4-FFF2-40B4-BE49-F238E27FC236}">
                <a16:creationId xmlns:a16="http://schemas.microsoft.com/office/drawing/2014/main" id="{E125E338-876B-4473-B346-2265CF8BE6C6}"/>
              </a:ext>
            </a:extLst>
          </p:cNvPr>
          <p:cNvSpPr txBox="1"/>
          <p:nvPr/>
        </p:nvSpPr>
        <p:spPr>
          <a:xfrm>
            <a:off x="564249" y="3446516"/>
            <a:ext cx="6994811" cy="2846933"/>
          </a:xfrm>
          <a:prstGeom prst="rect">
            <a:avLst/>
          </a:prstGeom>
          <a:noFill/>
        </p:spPr>
        <p:txBody>
          <a:bodyPr wrap="square">
            <a:spAutoFit/>
          </a:bodyPr>
          <a:lstStyle/>
          <a:p>
            <a:pPr marL="285750" indent="-285750" algn="just">
              <a:spcAft>
                <a:spcPts val="1400"/>
              </a:spcAft>
              <a:buClr>
                <a:schemeClr val="accent5">
                  <a:lumMod val="50000"/>
                </a:schemeClr>
              </a:buClr>
              <a:buFont typeface="Wingdings" panose="05000000000000000000" pitchFamily="2" charset="2"/>
              <a:buChar char="ü"/>
            </a:pPr>
            <a:r>
              <a:rPr lang="es-ES" sz="1600" dirty="0"/>
              <a:t>Esta herramienta permite crear historias </a:t>
            </a:r>
            <a:r>
              <a:rPr lang="es-ES" sz="1600" b="1" dirty="0"/>
              <a:t>interactivas en forma de simulaciones de diálogos</a:t>
            </a:r>
            <a:r>
              <a:rPr lang="es-ES" sz="1600" dirty="0"/>
              <a:t>, dentro de un entorno de juego, donde el usuario asume el papel de protagonista de la historia. </a:t>
            </a:r>
          </a:p>
          <a:p>
            <a:pPr marL="285750" indent="-285750" algn="just">
              <a:spcAft>
                <a:spcPts val="1400"/>
              </a:spcAft>
              <a:buClr>
                <a:schemeClr val="accent5">
                  <a:lumMod val="50000"/>
                </a:schemeClr>
              </a:buClr>
              <a:buFont typeface="Wingdings" panose="05000000000000000000" pitchFamily="2" charset="2"/>
              <a:buChar char="ü"/>
            </a:pPr>
            <a:r>
              <a:rPr lang="es-ES" sz="1600" dirty="0"/>
              <a:t>Este juego se entiende como una </a:t>
            </a:r>
            <a:r>
              <a:rPr lang="es-ES" sz="1600" b="1" dirty="0"/>
              <a:t>estructura basada en objetivos. </a:t>
            </a:r>
          </a:p>
          <a:p>
            <a:pPr marL="285750" indent="-285750" algn="just">
              <a:spcAft>
                <a:spcPts val="1400"/>
              </a:spcAft>
              <a:buClr>
                <a:schemeClr val="accent5">
                  <a:lumMod val="50000"/>
                </a:schemeClr>
              </a:buClr>
              <a:buFont typeface="Wingdings" panose="05000000000000000000" pitchFamily="2" charset="2"/>
              <a:buChar char="ü"/>
            </a:pPr>
            <a:r>
              <a:rPr lang="es-ES" sz="1600" dirty="0"/>
              <a:t>Los alumnos recibirán una </a:t>
            </a:r>
            <a:r>
              <a:rPr lang="es-ES" sz="1600" b="1" dirty="0"/>
              <a:t>evaluación </a:t>
            </a:r>
            <a:r>
              <a:rPr lang="es-ES" sz="1600" dirty="0"/>
              <a:t>al final de un juego para determinar si el alumno ha adquirido suficientes conocimientos de cada habilidad de carpintería por haber completado con éxito el escenario. </a:t>
            </a:r>
          </a:p>
          <a:p>
            <a:pPr marL="285750" indent="-285750" algn="just">
              <a:spcAft>
                <a:spcPts val="1400"/>
              </a:spcAft>
              <a:buClr>
                <a:schemeClr val="accent5">
                  <a:lumMod val="50000"/>
                </a:schemeClr>
              </a:buClr>
              <a:buFont typeface="Wingdings" panose="05000000000000000000" pitchFamily="2" charset="2"/>
              <a:buChar char="ü"/>
            </a:pPr>
            <a:r>
              <a:rPr lang="es-ES" sz="1600" dirty="0"/>
              <a:t>Los formadores también podrán proporcionar </a:t>
            </a:r>
            <a:r>
              <a:rPr lang="es-ES" sz="1600" b="1" dirty="0"/>
              <a:t>información complementaria sobre este tema</a:t>
            </a:r>
            <a:r>
              <a:rPr lang="es-ES" sz="1600" dirty="0"/>
              <a:t> y aconsejar a los alumnos para que sigan mejorando. </a:t>
            </a:r>
          </a:p>
        </p:txBody>
      </p:sp>
      <p:sp>
        <p:nvSpPr>
          <p:cNvPr id="17" name="CuadroTexto 16">
            <a:extLst>
              <a:ext uri="{FF2B5EF4-FFF2-40B4-BE49-F238E27FC236}">
                <a16:creationId xmlns:a16="http://schemas.microsoft.com/office/drawing/2014/main" id="{9EA0FDE3-1B1D-4529-A0E9-0C3C9831D4BD}"/>
              </a:ext>
            </a:extLst>
          </p:cNvPr>
          <p:cNvSpPr txBox="1"/>
          <p:nvPr/>
        </p:nvSpPr>
        <p:spPr>
          <a:xfrm>
            <a:off x="7741920" y="6049735"/>
            <a:ext cx="4221480" cy="276999"/>
          </a:xfrm>
          <a:prstGeom prst="rect">
            <a:avLst/>
          </a:prstGeom>
          <a:noFill/>
        </p:spPr>
        <p:txBody>
          <a:bodyPr wrap="square">
            <a:spAutoFit/>
          </a:bodyPr>
          <a:lstStyle/>
          <a:p>
            <a:r>
              <a:rPr lang="es-ES" sz="1200" i="1" dirty="0">
                <a:solidFill>
                  <a:schemeClr val="accent6">
                    <a:lumMod val="50000"/>
                  </a:schemeClr>
                </a:solidFill>
              </a:rPr>
              <a:t>Ejemplo de visualización de la plataforma </a:t>
            </a:r>
            <a:r>
              <a:rPr lang="es-ES" sz="1200" i="1" dirty="0" err="1">
                <a:solidFill>
                  <a:schemeClr val="accent6">
                    <a:lumMod val="50000"/>
                  </a:schemeClr>
                </a:solidFill>
              </a:rPr>
              <a:t>Articulate</a:t>
            </a:r>
            <a:r>
              <a:rPr lang="es-ES" sz="1200" i="1" dirty="0">
                <a:solidFill>
                  <a:schemeClr val="accent6">
                    <a:lumMod val="50000"/>
                  </a:schemeClr>
                </a:solidFill>
              </a:rPr>
              <a:t> </a:t>
            </a:r>
            <a:r>
              <a:rPr lang="es-ES" sz="1200" i="1" dirty="0" err="1">
                <a:solidFill>
                  <a:schemeClr val="accent6">
                    <a:lumMod val="50000"/>
                  </a:schemeClr>
                </a:solidFill>
              </a:rPr>
              <a:t>Storyline</a:t>
            </a:r>
            <a:r>
              <a:rPr lang="es-ES" sz="1200" i="1" dirty="0">
                <a:solidFill>
                  <a:schemeClr val="accent6">
                    <a:lumMod val="50000"/>
                  </a:schemeClr>
                </a:solidFill>
              </a:rPr>
              <a:t> 2</a:t>
            </a:r>
            <a:endParaRPr lang="en-GB" sz="1200" i="1" dirty="0">
              <a:solidFill>
                <a:schemeClr val="accent6">
                  <a:lumMod val="50000"/>
                </a:schemeClr>
              </a:solidFill>
            </a:endParaRPr>
          </a:p>
        </p:txBody>
      </p:sp>
      <p:sp>
        <p:nvSpPr>
          <p:cNvPr id="19" name="CuadroTexto 18">
            <a:extLst>
              <a:ext uri="{FF2B5EF4-FFF2-40B4-BE49-F238E27FC236}">
                <a16:creationId xmlns:a16="http://schemas.microsoft.com/office/drawing/2014/main" id="{E62D1BF5-EFED-4548-B6C6-834C792135F6}"/>
              </a:ext>
            </a:extLst>
          </p:cNvPr>
          <p:cNvSpPr txBox="1"/>
          <p:nvPr/>
        </p:nvSpPr>
        <p:spPr>
          <a:xfrm>
            <a:off x="533769" y="2580488"/>
            <a:ext cx="11124462" cy="830997"/>
          </a:xfrm>
          <a:prstGeom prst="rect">
            <a:avLst/>
          </a:prstGeom>
          <a:noFill/>
        </p:spPr>
        <p:txBody>
          <a:bodyPr wrap="square">
            <a:spAutoFit/>
          </a:bodyPr>
          <a:lstStyle/>
          <a:p>
            <a:pPr marL="285750" indent="-285750" algn="just">
              <a:buClr>
                <a:schemeClr val="accent5">
                  <a:lumMod val="50000"/>
                </a:schemeClr>
              </a:buClr>
              <a:buFont typeface="Wingdings" panose="05000000000000000000" pitchFamily="2" charset="2"/>
              <a:buChar char="ü"/>
            </a:pPr>
            <a:r>
              <a:rPr lang="es-ES" sz="1600" dirty="0"/>
              <a:t>La principal ventaja de los </a:t>
            </a:r>
            <a:r>
              <a:rPr lang="es-ES" sz="1600" b="1" dirty="0"/>
              <a:t>escenarios ramificados </a:t>
            </a:r>
            <a:r>
              <a:rPr lang="es-ES" sz="1600" dirty="0"/>
              <a:t>frente a las narraciones lineales es que los alumnos pueden probar diferentes opciones y aprender tanto de las elecciones acertadas como de las fallidas. Experimentarán una historia que </a:t>
            </a:r>
            <a:r>
              <a:rPr lang="es-ES" sz="1600" b="1" dirty="0"/>
              <a:t>simulará la vida real </a:t>
            </a:r>
            <a:r>
              <a:rPr lang="es-ES" sz="1600" dirty="0"/>
              <a:t>al sumergirlos en un contexto realista en el que podrán ser testigos de su </a:t>
            </a:r>
            <a:r>
              <a:rPr lang="es-ES" sz="1600" b="1" dirty="0"/>
              <a:t>impacto inmediato en un entorno sin consecuencias</a:t>
            </a:r>
            <a:r>
              <a:rPr lang="es-ES" sz="1600" dirty="0"/>
              <a:t>.</a:t>
            </a:r>
            <a:endParaRPr lang="en-US" sz="1600" dirty="0"/>
          </a:p>
        </p:txBody>
      </p:sp>
      <p:pic>
        <p:nvPicPr>
          <p:cNvPr id="5" name="Imagen 4">
            <a:extLst>
              <a:ext uri="{FF2B5EF4-FFF2-40B4-BE49-F238E27FC236}">
                <a16:creationId xmlns:a16="http://schemas.microsoft.com/office/drawing/2014/main" id="{DCF65628-D0AF-46E5-88A4-C79374774979}"/>
              </a:ext>
            </a:extLst>
          </p:cNvPr>
          <p:cNvPicPr>
            <a:picLocks noChangeAspect="1"/>
          </p:cNvPicPr>
          <p:nvPr/>
        </p:nvPicPr>
        <p:blipFill>
          <a:blip r:embed="rId3"/>
          <a:stretch>
            <a:fillRect/>
          </a:stretch>
        </p:blipFill>
        <p:spPr>
          <a:xfrm>
            <a:off x="8049808" y="3551091"/>
            <a:ext cx="3577943" cy="2498644"/>
          </a:xfrm>
          <a:custGeom>
            <a:avLst/>
            <a:gdLst>
              <a:gd name="connsiteX0" fmla="*/ 0 w 3577943"/>
              <a:gd name="connsiteY0" fmla="*/ 0 h 2498644"/>
              <a:gd name="connsiteX1" fmla="*/ 632103 w 3577943"/>
              <a:gd name="connsiteY1" fmla="*/ 0 h 2498644"/>
              <a:gd name="connsiteX2" fmla="*/ 1121089 w 3577943"/>
              <a:gd name="connsiteY2" fmla="*/ 0 h 2498644"/>
              <a:gd name="connsiteX3" fmla="*/ 1788972 w 3577943"/>
              <a:gd name="connsiteY3" fmla="*/ 0 h 2498644"/>
              <a:gd name="connsiteX4" fmla="*/ 2421075 w 3577943"/>
              <a:gd name="connsiteY4" fmla="*/ 0 h 2498644"/>
              <a:gd name="connsiteX5" fmla="*/ 2945840 w 3577943"/>
              <a:gd name="connsiteY5" fmla="*/ 0 h 2498644"/>
              <a:gd name="connsiteX6" fmla="*/ 3577943 w 3577943"/>
              <a:gd name="connsiteY6" fmla="*/ 0 h 2498644"/>
              <a:gd name="connsiteX7" fmla="*/ 3577943 w 3577943"/>
              <a:gd name="connsiteY7" fmla="*/ 474742 h 2498644"/>
              <a:gd name="connsiteX8" fmla="*/ 3577943 w 3577943"/>
              <a:gd name="connsiteY8" fmla="*/ 924498 h 2498644"/>
              <a:gd name="connsiteX9" fmla="*/ 3577943 w 3577943"/>
              <a:gd name="connsiteY9" fmla="*/ 1399241 h 2498644"/>
              <a:gd name="connsiteX10" fmla="*/ 3577943 w 3577943"/>
              <a:gd name="connsiteY10" fmla="*/ 1873983 h 2498644"/>
              <a:gd name="connsiteX11" fmla="*/ 3577943 w 3577943"/>
              <a:gd name="connsiteY11" fmla="*/ 2498644 h 2498644"/>
              <a:gd name="connsiteX12" fmla="*/ 3088957 w 3577943"/>
              <a:gd name="connsiteY12" fmla="*/ 2498644 h 2498644"/>
              <a:gd name="connsiteX13" fmla="*/ 2528413 w 3577943"/>
              <a:gd name="connsiteY13" fmla="*/ 2498644 h 2498644"/>
              <a:gd name="connsiteX14" fmla="*/ 1932089 w 3577943"/>
              <a:gd name="connsiteY14" fmla="*/ 2498644 h 2498644"/>
              <a:gd name="connsiteX15" fmla="*/ 1371545 w 3577943"/>
              <a:gd name="connsiteY15" fmla="*/ 2498644 h 2498644"/>
              <a:gd name="connsiteX16" fmla="*/ 775221 w 3577943"/>
              <a:gd name="connsiteY16" fmla="*/ 2498644 h 2498644"/>
              <a:gd name="connsiteX17" fmla="*/ 0 w 3577943"/>
              <a:gd name="connsiteY17" fmla="*/ 2498644 h 2498644"/>
              <a:gd name="connsiteX18" fmla="*/ 0 w 3577943"/>
              <a:gd name="connsiteY18" fmla="*/ 1973929 h 2498644"/>
              <a:gd name="connsiteX19" fmla="*/ 0 w 3577943"/>
              <a:gd name="connsiteY19" fmla="*/ 1449214 h 2498644"/>
              <a:gd name="connsiteX20" fmla="*/ 0 w 3577943"/>
              <a:gd name="connsiteY20" fmla="*/ 999458 h 2498644"/>
              <a:gd name="connsiteX21" fmla="*/ 0 w 3577943"/>
              <a:gd name="connsiteY21" fmla="*/ 524715 h 2498644"/>
              <a:gd name="connsiteX22" fmla="*/ 0 w 3577943"/>
              <a:gd name="connsiteY22" fmla="*/ 0 h 249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77943" h="2498644" fill="none" extrusionOk="0">
                <a:moveTo>
                  <a:pt x="0" y="0"/>
                </a:moveTo>
                <a:cubicBezTo>
                  <a:pt x="288225" y="-1855"/>
                  <a:pt x="378147" y="74585"/>
                  <a:pt x="632103" y="0"/>
                </a:cubicBezTo>
                <a:cubicBezTo>
                  <a:pt x="886059" y="-74585"/>
                  <a:pt x="964834" y="18405"/>
                  <a:pt x="1121089" y="0"/>
                </a:cubicBezTo>
                <a:cubicBezTo>
                  <a:pt x="1277344" y="-18405"/>
                  <a:pt x="1566305" y="7474"/>
                  <a:pt x="1788972" y="0"/>
                </a:cubicBezTo>
                <a:cubicBezTo>
                  <a:pt x="2011639" y="-7474"/>
                  <a:pt x="2225469" y="65152"/>
                  <a:pt x="2421075" y="0"/>
                </a:cubicBezTo>
                <a:cubicBezTo>
                  <a:pt x="2616681" y="-65152"/>
                  <a:pt x="2759492" y="11654"/>
                  <a:pt x="2945840" y="0"/>
                </a:cubicBezTo>
                <a:cubicBezTo>
                  <a:pt x="3132188" y="-11654"/>
                  <a:pt x="3425457" y="66728"/>
                  <a:pt x="3577943" y="0"/>
                </a:cubicBezTo>
                <a:cubicBezTo>
                  <a:pt x="3589512" y="202971"/>
                  <a:pt x="3547357" y="243715"/>
                  <a:pt x="3577943" y="474742"/>
                </a:cubicBezTo>
                <a:cubicBezTo>
                  <a:pt x="3608529" y="705769"/>
                  <a:pt x="3547323" y="810804"/>
                  <a:pt x="3577943" y="924498"/>
                </a:cubicBezTo>
                <a:cubicBezTo>
                  <a:pt x="3608563" y="1038192"/>
                  <a:pt x="3566836" y="1281123"/>
                  <a:pt x="3577943" y="1399241"/>
                </a:cubicBezTo>
                <a:cubicBezTo>
                  <a:pt x="3589050" y="1517359"/>
                  <a:pt x="3535180" y="1758327"/>
                  <a:pt x="3577943" y="1873983"/>
                </a:cubicBezTo>
                <a:cubicBezTo>
                  <a:pt x="3620706" y="1989639"/>
                  <a:pt x="3505528" y="2319884"/>
                  <a:pt x="3577943" y="2498644"/>
                </a:cubicBezTo>
                <a:cubicBezTo>
                  <a:pt x="3428865" y="2521861"/>
                  <a:pt x="3207621" y="2441604"/>
                  <a:pt x="3088957" y="2498644"/>
                </a:cubicBezTo>
                <a:cubicBezTo>
                  <a:pt x="2970293" y="2555684"/>
                  <a:pt x="2760197" y="2444990"/>
                  <a:pt x="2528413" y="2498644"/>
                </a:cubicBezTo>
                <a:cubicBezTo>
                  <a:pt x="2296629" y="2552298"/>
                  <a:pt x="2207635" y="2437235"/>
                  <a:pt x="1932089" y="2498644"/>
                </a:cubicBezTo>
                <a:cubicBezTo>
                  <a:pt x="1656543" y="2560053"/>
                  <a:pt x="1650031" y="2445125"/>
                  <a:pt x="1371545" y="2498644"/>
                </a:cubicBezTo>
                <a:cubicBezTo>
                  <a:pt x="1093059" y="2552163"/>
                  <a:pt x="895636" y="2448867"/>
                  <a:pt x="775221" y="2498644"/>
                </a:cubicBezTo>
                <a:cubicBezTo>
                  <a:pt x="654806" y="2548421"/>
                  <a:pt x="248457" y="2444837"/>
                  <a:pt x="0" y="2498644"/>
                </a:cubicBezTo>
                <a:cubicBezTo>
                  <a:pt x="-41360" y="2279439"/>
                  <a:pt x="53204" y="2107465"/>
                  <a:pt x="0" y="1973929"/>
                </a:cubicBezTo>
                <a:cubicBezTo>
                  <a:pt x="-53204" y="1840394"/>
                  <a:pt x="54062" y="1601132"/>
                  <a:pt x="0" y="1449214"/>
                </a:cubicBezTo>
                <a:cubicBezTo>
                  <a:pt x="-54062" y="1297297"/>
                  <a:pt x="43719" y="1222280"/>
                  <a:pt x="0" y="999458"/>
                </a:cubicBezTo>
                <a:cubicBezTo>
                  <a:pt x="-43719" y="776636"/>
                  <a:pt x="32046" y="659639"/>
                  <a:pt x="0" y="524715"/>
                </a:cubicBezTo>
                <a:cubicBezTo>
                  <a:pt x="-32046" y="389791"/>
                  <a:pt x="48164" y="245598"/>
                  <a:pt x="0" y="0"/>
                </a:cubicBezTo>
                <a:close/>
              </a:path>
              <a:path w="3577943" h="2498644" stroke="0" extrusionOk="0">
                <a:moveTo>
                  <a:pt x="0" y="0"/>
                </a:moveTo>
                <a:cubicBezTo>
                  <a:pt x="167848" y="-9091"/>
                  <a:pt x="329125" y="7821"/>
                  <a:pt x="632103" y="0"/>
                </a:cubicBezTo>
                <a:cubicBezTo>
                  <a:pt x="935081" y="-7821"/>
                  <a:pt x="1090967" y="64689"/>
                  <a:pt x="1299986" y="0"/>
                </a:cubicBezTo>
                <a:cubicBezTo>
                  <a:pt x="1509005" y="-64689"/>
                  <a:pt x="1722703" y="25607"/>
                  <a:pt x="1896310" y="0"/>
                </a:cubicBezTo>
                <a:cubicBezTo>
                  <a:pt x="2069917" y="-25607"/>
                  <a:pt x="2219430" y="33931"/>
                  <a:pt x="2421075" y="0"/>
                </a:cubicBezTo>
                <a:cubicBezTo>
                  <a:pt x="2622721" y="-33931"/>
                  <a:pt x="2807603" y="41239"/>
                  <a:pt x="3053178" y="0"/>
                </a:cubicBezTo>
                <a:cubicBezTo>
                  <a:pt x="3298753" y="-41239"/>
                  <a:pt x="3351296" y="51091"/>
                  <a:pt x="3577943" y="0"/>
                </a:cubicBezTo>
                <a:cubicBezTo>
                  <a:pt x="3614412" y="128720"/>
                  <a:pt x="3575716" y="323605"/>
                  <a:pt x="3577943" y="524715"/>
                </a:cubicBezTo>
                <a:cubicBezTo>
                  <a:pt x="3580170" y="725825"/>
                  <a:pt x="3516171" y="923353"/>
                  <a:pt x="3577943" y="1049430"/>
                </a:cubicBezTo>
                <a:cubicBezTo>
                  <a:pt x="3639715" y="1175507"/>
                  <a:pt x="3551541" y="1459672"/>
                  <a:pt x="3577943" y="1574146"/>
                </a:cubicBezTo>
                <a:cubicBezTo>
                  <a:pt x="3604345" y="1688620"/>
                  <a:pt x="3519901" y="2075420"/>
                  <a:pt x="3577943" y="2498644"/>
                </a:cubicBezTo>
                <a:cubicBezTo>
                  <a:pt x="3398000" y="2553375"/>
                  <a:pt x="3233382" y="2473143"/>
                  <a:pt x="2910060" y="2498644"/>
                </a:cubicBezTo>
                <a:cubicBezTo>
                  <a:pt x="2586738" y="2524145"/>
                  <a:pt x="2550494" y="2482724"/>
                  <a:pt x="2313736" y="2498644"/>
                </a:cubicBezTo>
                <a:cubicBezTo>
                  <a:pt x="2076978" y="2514564"/>
                  <a:pt x="1817380" y="2449401"/>
                  <a:pt x="1681633" y="2498644"/>
                </a:cubicBezTo>
                <a:cubicBezTo>
                  <a:pt x="1545886" y="2547887"/>
                  <a:pt x="1298286" y="2456644"/>
                  <a:pt x="1049530" y="2498644"/>
                </a:cubicBezTo>
                <a:cubicBezTo>
                  <a:pt x="800774" y="2540644"/>
                  <a:pt x="496322" y="2490897"/>
                  <a:pt x="0" y="2498644"/>
                </a:cubicBezTo>
                <a:cubicBezTo>
                  <a:pt x="-22295" y="2281791"/>
                  <a:pt x="42971" y="2183351"/>
                  <a:pt x="0" y="2048888"/>
                </a:cubicBezTo>
                <a:cubicBezTo>
                  <a:pt x="-42971" y="1914425"/>
                  <a:pt x="42704" y="1804163"/>
                  <a:pt x="0" y="1599132"/>
                </a:cubicBezTo>
                <a:cubicBezTo>
                  <a:pt x="-42704" y="1394101"/>
                  <a:pt x="46519" y="1324094"/>
                  <a:pt x="0" y="1149376"/>
                </a:cubicBezTo>
                <a:cubicBezTo>
                  <a:pt x="-46519" y="974658"/>
                  <a:pt x="48449" y="784975"/>
                  <a:pt x="0" y="599675"/>
                </a:cubicBezTo>
                <a:cubicBezTo>
                  <a:pt x="-48449" y="414375"/>
                  <a:pt x="42551" y="154488"/>
                  <a:pt x="0" y="0"/>
                </a:cubicBezTo>
                <a:close/>
              </a:path>
            </a:pathLst>
          </a:custGeom>
          <a:ln>
            <a:solidFill>
              <a:schemeClr val="accent6"/>
            </a:solidFill>
            <a:extLst>
              <a:ext uri="{C807C97D-BFC1-408E-A445-0C87EB9F89A2}">
                <ask:lineSketchStyleProps xmlns:ask="http://schemas.microsoft.com/office/drawing/2018/sketchyshapes" sd="3131744814">
                  <a:prstGeom prst="rect">
                    <a:avLst/>
                  </a:prstGeom>
                  <ask:type>
                    <ask:lineSketchScribble/>
                  </ask:type>
                </ask:lineSketchStyleProps>
              </a:ext>
            </a:extLst>
          </a:ln>
        </p:spPr>
      </p:pic>
    </p:spTree>
    <p:extLst>
      <p:ext uri="{BB962C8B-B14F-4D97-AF65-F5344CB8AC3E}">
        <p14:creationId xmlns:p14="http://schemas.microsoft.com/office/powerpoint/2010/main" val="343425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de-DE" dirty="0"/>
              <a:t>PROGRESO DE ACTIVIDADES</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O3-T3 </a:t>
            </a:r>
            <a:r>
              <a:rPr lang="es-ES" sz="2000" b="1" dirty="0">
                <a:solidFill>
                  <a:prstClr val="black">
                    <a:hueOff val="0"/>
                    <a:satOff val="0"/>
                    <a:lumOff val="0"/>
                    <a:alphaOff val="0"/>
                  </a:prstClr>
                </a:solidFill>
                <a:latin typeface="Bahnschrift SemiBold SemiConden" panose="020B0502040204020203" pitchFamily="34" charset="0"/>
              </a:rPr>
              <a:t>Selección y aplicación de la herramienta en línea UPWOOD</a:t>
            </a:r>
          </a:p>
        </p:txBody>
      </p:sp>
      <p:sp>
        <p:nvSpPr>
          <p:cNvPr id="31" name="Rectángulo 30">
            <a:extLst>
              <a:ext uri="{FF2B5EF4-FFF2-40B4-BE49-F238E27FC236}">
                <a16:creationId xmlns:a16="http://schemas.microsoft.com/office/drawing/2014/main" id="{A85A0AF0-9219-4A45-A318-1694EAEA3E46}"/>
              </a:ext>
            </a:extLst>
          </p:cNvPr>
          <p:cNvSpPr/>
          <p:nvPr/>
        </p:nvSpPr>
        <p:spPr>
          <a:xfrm>
            <a:off x="533769" y="1778429"/>
            <a:ext cx="11124462" cy="40011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es-ES" sz="2000" b="1" dirty="0">
                <a:effectLst>
                  <a:outerShdw blurRad="38100" dist="38100" dir="2700000" algn="tl">
                    <a:srgbClr val="000000">
                      <a:alpha val="43137"/>
                    </a:srgbClr>
                  </a:outerShdw>
                </a:effectLst>
              </a:rPr>
              <a:t>Para desarrollar la herramienta en línea se han seguido los siguientes pasos.</a:t>
            </a:r>
          </a:p>
        </p:txBody>
      </p:sp>
      <p:sp>
        <p:nvSpPr>
          <p:cNvPr id="7" name="Globo: flecha derecha 6">
            <a:extLst>
              <a:ext uri="{FF2B5EF4-FFF2-40B4-BE49-F238E27FC236}">
                <a16:creationId xmlns:a16="http://schemas.microsoft.com/office/drawing/2014/main" id="{A64DF763-9EFD-4528-B09B-7C45456D07A1}"/>
              </a:ext>
            </a:extLst>
          </p:cNvPr>
          <p:cNvSpPr/>
          <p:nvPr/>
        </p:nvSpPr>
        <p:spPr>
          <a:xfrm>
            <a:off x="243230" y="3164657"/>
            <a:ext cx="1852457" cy="2183538"/>
          </a:xfrm>
          <a:prstGeom prst="rightArrowCallout">
            <a:avLst>
              <a:gd name="adj1" fmla="val 25000"/>
              <a:gd name="adj2" fmla="val 25000"/>
              <a:gd name="adj3" fmla="val 15875"/>
              <a:gd name="adj4" fmla="val 79763"/>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solidFill>
                  <a:prstClr val="black">
                    <a:hueOff val="0"/>
                    <a:satOff val="0"/>
                    <a:lumOff val="0"/>
                    <a:alphaOff val="0"/>
                  </a:prstClr>
                </a:solidFill>
                <a:latin typeface="Bahnschrift SemiBold SemiConden" panose="020B0502040204020203" pitchFamily="34" charset="0"/>
              </a:rPr>
              <a:t>O3-T2 </a:t>
            </a:r>
            <a:r>
              <a:rPr lang="es-ES" sz="1600" dirty="0">
                <a:solidFill>
                  <a:prstClr val="black">
                    <a:hueOff val="0"/>
                    <a:satOff val="0"/>
                    <a:lumOff val="0"/>
                    <a:alphaOff val="0"/>
                  </a:prstClr>
                </a:solidFill>
              </a:rPr>
              <a:t>Desarrollo de </a:t>
            </a:r>
            <a:r>
              <a:rPr lang="es-ES" sz="1600" b="1" dirty="0">
                <a:solidFill>
                  <a:prstClr val="black">
                    <a:hueOff val="0"/>
                    <a:satOff val="0"/>
                    <a:lumOff val="0"/>
                    <a:alphaOff val="0"/>
                  </a:prstClr>
                </a:solidFill>
              </a:rPr>
              <a:t>escenarios de formación </a:t>
            </a:r>
            <a:r>
              <a:rPr lang="es-ES" sz="1600" dirty="0">
                <a:solidFill>
                  <a:prstClr val="black">
                    <a:hueOff val="0"/>
                    <a:satOff val="0"/>
                    <a:lumOff val="0"/>
                    <a:alphaOff val="0"/>
                  </a:prstClr>
                </a:solidFill>
              </a:rPr>
              <a:t>basados en Unidades de Aprendizaje</a:t>
            </a:r>
          </a:p>
        </p:txBody>
      </p:sp>
      <p:grpSp>
        <p:nvGrpSpPr>
          <p:cNvPr id="17" name="Grupo 16">
            <a:extLst>
              <a:ext uri="{FF2B5EF4-FFF2-40B4-BE49-F238E27FC236}">
                <a16:creationId xmlns:a16="http://schemas.microsoft.com/office/drawing/2014/main" id="{A23DCACC-4B69-469A-999F-9C7D2D7D159D}"/>
              </a:ext>
            </a:extLst>
          </p:cNvPr>
          <p:cNvGrpSpPr/>
          <p:nvPr/>
        </p:nvGrpSpPr>
        <p:grpSpPr>
          <a:xfrm>
            <a:off x="5318895" y="2320282"/>
            <a:ext cx="5142544" cy="3984984"/>
            <a:chOff x="3419788" y="2571364"/>
            <a:chExt cx="5479663" cy="3634720"/>
          </a:xfrm>
        </p:grpSpPr>
        <p:sp>
          <p:nvSpPr>
            <p:cNvPr id="8" name="Globo: flecha derecha 7">
              <a:extLst>
                <a:ext uri="{FF2B5EF4-FFF2-40B4-BE49-F238E27FC236}">
                  <a16:creationId xmlns:a16="http://schemas.microsoft.com/office/drawing/2014/main" id="{B465B1DE-257E-4C06-AC85-839FC314EECC}"/>
                </a:ext>
              </a:extLst>
            </p:cNvPr>
            <p:cNvSpPr/>
            <p:nvPr/>
          </p:nvSpPr>
          <p:spPr>
            <a:xfrm>
              <a:off x="3419788" y="2571364"/>
              <a:ext cx="5479663" cy="3634720"/>
            </a:xfrm>
            <a:prstGeom prst="rightArrowCallout">
              <a:avLst>
                <a:gd name="adj1" fmla="val 21639"/>
                <a:gd name="adj2" fmla="val 24440"/>
                <a:gd name="adj3" fmla="val 11903"/>
                <a:gd name="adj4" fmla="val 8737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1600" dirty="0">
                  <a:solidFill>
                    <a:schemeClr val="tx1"/>
                  </a:solidFill>
                </a:rPr>
                <a:t>Desarrollo de </a:t>
              </a:r>
              <a:r>
                <a:rPr lang="es-ES" sz="1600" b="1" dirty="0">
                  <a:solidFill>
                    <a:schemeClr val="tx1"/>
                  </a:solidFill>
                </a:rPr>
                <a:t>escenarios ramificados </a:t>
              </a:r>
              <a:r>
                <a:rPr lang="es-ES" sz="1600" dirty="0">
                  <a:solidFill>
                    <a:schemeClr val="tx1"/>
                  </a:solidFill>
                </a:rPr>
                <a:t>para definir el argumento del juego y establecer la puntuación final en función de las decisiones del usuario.</a:t>
              </a:r>
            </a:p>
            <a:p>
              <a:endParaRPr lang="en-US" dirty="0">
                <a:solidFill>
                  <a:schemeClr val="tx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s-ES" dirty="0"/>
            </a:p>
          </p:txBody>
        </p:sp>
        <p:pic>
          <p:nvPicPr>
            <p:cNvPr id="6" name="Imagen 5">
              <a:extLst>
                <a:ext uri="{FF2B5EF4-FFF2-40B4-BE49-F238E27FC236}">
                  <a16:creationId xmlns:a16="http://schemas.microsoft.com/office/drawing/2014/main" id="{D8108EA0-B1C5-4C3D-BEDE-EDE15A6FDE5C}"/>
                </a:ext>
              </a:extLst>
            </p:cNvPr>
            <p:cNvPicPr>
              <a:picLocks noChangeAspect="1"/>
            </p:cNvPicPr>
            <p:nvPr/>
          </p:nvPicPr>
          <p:blipFill>
            <a:blip r:embed="rId3"/>
            <a:stretch>
              <a:fillRect/>
            </a:stretch>
          </p:blipFill>
          <p:spPr>
            <a:xfrm>
              <a:off x="6252413" y="3361825"/>
              <a:ext cx="1754082" cy="2741441"/>
            </a:xfrm>
            <a:prstGeom prst="rect">
              <a:avLst/>
            </a:prstGeom>
            <a:ln>
              <a:solidFill>
                <a:schemeClr val="accent6">
                  <a:lumMod val="50000"/>
                </a:schemeClr>
              </a:solidFill>
            </a:ln>
            <a:effectLst>
              <a:outerShdw blurRad="50800" dist="38100" dir="2700000" algn="tl" rotWithShape="0">
                <a:prstClr val="black">
                  <a:alpha val="40000"/>
                </a:prstClr>
              </a:outerShdw>
            </a:effectLst>
          </p:spPr>
        </p:pic>
        <p:pic>
          <p:nvPicPr>
            <p:cNvPr id="15" name="Imagen 14">
              <a:extLst>
                <a:ext uri="{FF2B5EF4-FFF2-40B4-BE49-F238E27FC236}">
                  <a16:creationId xmlns:a16="http://schemas.microsoft.com/office/drawing/2014/main" id="{74CE5F9B-1618-4D9C-B4AD-FBBE8AE9C50D}"/>
                </a:ext>
              </a:extLst>
            </p:cNvPr>
            <p:cNvPicPr>
              <a:picLocks noChangeAspect="1"/>
            </p:cNvPicPr>
            <p:nvPr/>
          </p:nvPicPr>
          <p:blipFill rotWithShape="1">
            <a:blip r:embed="rId4"/>
            <a:srcRect r="20834"/>
            <a:stretch/>
          </p:blipFill>
          <p:spPr>
            <a:xfrm>
              <a:off x="3559058" y="3361825"/>
              <a:ext cx="1952437" cy="2741441"/>
            </a:xfrm>
            <a:prstGeom prst="rect">
              <a:avLst/>
            </a:prstGeom>
            <a:effectLst>
              <a:outerShdw blurRad="50800" dist="38100" dir="2700000" algn="tl" rotWithShape="0">
                <a:prstClr val="black">
                  <a:alpha val="40000"/>
                </a:prstClr>
              </a:outerShdw>
            </a:effectLst>
          </p:spPr>
        </p:pic>
        <p:sp>
          <p:nvSpPr>
            <p:cNvPr id="16" name="Flecha: cheurón 15">
              <a:extLst>
                <a:ext uri="{FF2B5EF4-FFF2-40B4-BE49-F238E27FC236}">
                  <a16:creationId xmlns:a16="http://schemas.microsoft.com/office/drawing/2014/main" id="{3F162538-CDE0-4769-9313-24537BCA5D43}"/>
                </a:ext>
              </a:extLst>
            </p:cNvPr>
            <p:cNvSpPr/>
            <p:nvPr/>
          </p:nvSpPr>
          <p:spPr>
            <a:xfrm>
              <a:off x="5710795" y="4441974"/>
              <a:ext cx="374146" cy="539959"/>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solidFill>
                  <a:schemeClr val="tx1"/>
                </a:solidFill>
              </a:endParaRPr>
            </a:p>
          </p:txBody>
        </p:sp>
      </p:grpSp>
      <p:sp>
        <p:nvSpPr>
          <p:cNvPr id="18" name="Globo: flecha derecha 17">
            <a:extLst>
              <a:ext uri="{FF2B5EF4-FFF2-40B4-BE49-F238E27FC236}">
                <a16:creationId xmlns:a16="http://schemas.microsoft.com/office/drawing/2014/main" id="{678E841C-59F8-4BF4-880B-36B521DFC693}"/>
              </a:ext>
            </a:extLst>
          </p:cNvPr>
          <p:cNvSpPr/>
          <p:nvPr/>
        </p:nvSpPr>
        <p:spPr>
          <a:xfrm>
            <a:off x="2158040" y="2320282"/>
            <a:ext cx="3098502" cy="3882627"/>
          </a:xfrm>
          <a:prstGeom prst="rightArrowCallout">
            <a:avLst>
              <a:gd name="adj1" fmla="val 25000"/>
              <a:gd name="adj2" fmla="val 25000"/>
              <a:gd name="adj3" fmla="val 14649"/>
              <a:gd name="adj4" fmla="val 80037"/>
            </a:avLst>
          </a:prstGeom>
          <a:solidFill>
            <a:schemeClr val="accent5"/>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600" b="1" dirty="0">
                <a:solidFill>
                  <a:schemeClr val="tx1"/>
                </a:solidFill>
              </a:rPr>
              <a:t>Plantilla resumen </a:t>
            </a:r>
            <a:r>
              <a:rPr lang="es-ES" sz="1600" dirty="0">
                <a:solidFill>
                  <a:schemeClr val="tx1"/>
                </a:solidFill>
              </a:rPr>
              <a:t>de contenidos para definir las características básicas de cada escenario.</a:t>
            </a: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s-ES" sz="1600" dirty="0">
              <a:solidFill>
                <a:schemeClr val="tx1"/>
              </a:solidFill>
            </a:endParaRPr>
          </a:p>
        </p:txBody>
      </p:sp>
      <p:pic>
        <p:nvPicPr>
          <p:cNvPr id="5" name="Imagen 4">
            <a:extLst>
              <a:ext uri="{FF2B5EF4-FFF2-40B4-BE49-F238E27FC236}">
                <a16:creationId xmlns:a16="http://schemas.microsoft.com/office/drawing/2014/main" id="{209B4D8A-C37F-44E9-B3B5-662781C56196}"/>
              </a:ext>
            </a:extLst>
          </p:cNvPr>
          <p:cNvPicPr>
            <a:picLocks noChangeAspect="1"/>
          </p:cNvPicPr>
          <p:nvPr/>
        </p:nvPicPr>
        <p:blipFill>
          <a:blip r:embed="rId5"/>
          <a:stretch>
            <a:fillRect/>
          </a:stretch>
        </p:blipFill>
        <p:spPr>
          <a:xfrm>
            <a:off x="10523792" y="3745078"/>
            <a:ext cx="1471502" cy="1091545"/>
          </a:xfrm>
          <a:prstGeom prst="roundRect">
            <a:avLst>
              <a:gd name="adj" fmla="val 8594"/>
            </a:avLst>
          </a:prstGeom>
          <a:solidFill>
            <a:srgbClr val="FFFFFF">
              <a:shade val="85000"/>
            </a:srgbClr>
          </a:solidFill>
          <a:ln w="28575">
            <a:solidFill>
              <a:schemeClr val="accent5">
                <a:lumMod val="50000"/>
              </a:schemeClr>
            </a:solidFill>
          </a:ln>
          <a:effectLst>
            <a:reflection blurRad="12700" stA="38000" endPos="28000" dist="5000" dir="5400000" sy="-100000" algn="bl" rotWithShape="0"/>
          </a:effectLst>
        </p:spPr>
      </p:pic>
      <p:pic>
        <p:nvPicPr>
          <p:cNvPr id="20" name="Imagen 19">
            <a:extLst>
              <a:ext uri="{FF2B5EF4-FFF2-40B4-BE49-F238E27FC236}">
                <a16:creationId xmlns:a16="http://schemas.microsoft.com/office/drawing/2014/main" id="{BAA5707A-6BDE-44AD-A193-6B4B71766BA0}"/>
              </a:ext>
            </a:extLst>
          </p:cNvPr>
          <p:cNvPicPr>
            <a:picLocks noChangeAspect="1"/>
          </p:cNvPicPr>
          <p:nvPr/>
        </p:nvPicPr>
        <p:blipFill rotWithShape="1">
          <a:blip r:embed="rId6"/>
          <a:srcRect l="1" r="3414"/>
          <a:stretch/>
        </p:blipFill>
        <p:spPr>
          <a:xfrm>
            <a:off x="2400188" y="3526127"/>
            <a:ext cx="2003155" cy="2620992"/>
          </a:xfrm>
          <a:prstGeom prst="rect">
            <a:avLst/>
          </a:prstGeom>
          <a:ln>
            <a:solidFill>
              <a:schemeClr val="accent5">
                <a:lumMod val="50000"/>
              </a:schemeClr>
            </a:solidFill>
          </a:ln>
          <a:effectLst>
            <a:outerShdw blurRad="50800" dist="38100" dir="2700000" algn="tl" rotWithShape="0">
              <a:prstClr val="black">
                <a:alpha val="40000"/>
              </a:prstClr>
            </a:outerShdw>
          </a:effectLst>
        </p:spPr>
      </p:pic>
      <p:sp>
        <p:nvSpPr>
          <p:cNvPr id="23" name="CuadroTexto 22">
            <a:extLst>
              <a:ext uri="{FF2B5EF4-FFF2-40B4-BE49-F238E27FC236}">
                <a16:creationId xmlns:a16="http://schemas.microsoft.com/office/drawing/2014/main" id="{1371694E-B314-4782-BC1B-27701E7840BE}"/>
              </a:ext>
            </a:extLst>
          </p:cNvPr>
          <p:cNvSpPr txBox="1"/>
          <p:nvPr/>
        </p:nvSpPr>
        <p:spPr>
          <a:xfrm>
            <a:off x="10550792" y="4895264"/>
            <a:ext cx="1444502" cy="830997"/>
          </a:xfrm>
          <a:prstGeom prst="rect">
            <a:avLst/>
          </a:prstGeom>
          <a:noFill/>
        </p:spPr>
        <p:txBody>
          <a:bodyPr wrap="square" rtlCol="0">
            <a:spAutoFit/>
          </a:bodyPr>
          <a:lstStyle/>
          <a:p>
            <a:r>
              <a:rPr lang="es-ES" sz="1200" b="1" dirty="0"/>
              <a:t>Disponible a partir de los próximos meses en los siguientes idiomas:</a:t>
            </a:r>
            <a:endParaRPr lang="en-GB" sz="1200" b="1" dirty="0"/>
          </a:p>
        </p:txBody>
      </p:sp>
      <p:pic>
        <p:nvPicPr>
          <p:cNvPr id="25" name="Imagen 24">
            <a:extLst>
              <a:ext uri="{FF2B5EF4-FFF2-40B4-BE49-F238E27FC236}">
                <a16:creationId xmlns:a16="http://schemas.microsoft.com/office/drawing/2014/main" id="{397F874B-9D88-4E07-A6E7-11812403565E}"/>
              </a:ext>
            </a:extLst>
          </p:cNvPr>
          <p:cNvPicPr>
            <a:picLocks noChangeAspect="1"/>
          </p:cNvPicPr>
          <p:nvPr/>
        </p:nvPicPr>
        <p:blipFill>
          <a:blip r:embed="rId7"/>
          <a:stretch>
            <a:fillRect/>
          </a:stretch>
        </p:blipFill>
        <p:spPr>
          <a:xfrm>
            <a:off x="10592141" y="5691103"/>
            <a:ext cx="1273265" cy="614163"/>
          </a:xfrm>
          <a:prstGeom prst="rect">
            <a:avLst/>
          </a:prstGeom>
        </p:spPr>
      </p:pic>
    </p:spTree>
    <p:extLst>
      <p:ext uri="{BB962C8B-B14F-4D97-AF65-F5344CB8AC3E}">
        <p14:creationId xmlns:p14="http://schemas.microsoft.com/office/powerpoint/2010/main" val="2387130642"/>
      </p:ext>
    </p:extLst>
  </p:cSld>
  <p:clrMapOvr>
    <a:masterClrMapping/>
  </p:clrMapOvr>
</p:sld>
</file>

<file path=ppt/theme/theme1.xml><?xml version="1.0" encoding="utf-8"?>
<a:theme xmlns:a="http://schemas.openxmlformats.org/drawingml/2006/main" name="RetrospectVTI">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1559</Words>
  <Application>Microsoft Office PowerPoint</Application>
  <PresentationFormat>Panorámica</PresentationFormat>
  <Paragraphs>134</Paragraphs>
  <Slides>11</Slides>
  <Notes>6</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11</vt:i4>
      </vt:variant>
    </vt:vector>
  </HeadingPairs>
  <TitlesOfParts>
    <vt:vector size="24" baseType="lpstr">
      <vt:lpstr>Arial</vt:lpstr>
      <vt:lpstr>Arial Narrow</vt:lpstr>
      <vt:lpstr>Bahnschrift</vt:lpstr>
      <vt:lpstr>Bahnschrift Light SemiCondensed</vt:lpstr>
      <vt:lpstr>Bahnschrift SemiBold SemiConden</vt:lpstr>
      <vt:lpstr>Calibri</vt:lpstr>
      <vt:lpstr>Calibri Light</vt:lpstr>
      <vt:lpstr>Source Sans Pro SemiBold</vt:lpstr>
      <vt:lpstr>Speak Pro</vt:lpstr>
      <vt:lpstr>Symbol</vt:lpstr>
      <vt:lpstr>Wingdings</vt:lpstr>
      <vt:lpstr>RetrospectVTI</vt:lpstr>
      <vt:lpstr>Custom Design</vt:lpstr>
      <vt:lpstr>Formación de trabajadores de la construcción en métodos de construcción en madera para edificios energéticamente eficientes</vt:lpstr>
      <vt:lpstr>Objetivo del proyecto</vt:lpstr>
      <vt:lpstr>PRINCIPALES ACTIVIDADES</vt:lpstr>
      <vt:lpstr>SOCIOS</vt:lpstr>
      <vt:lpstr>4ª  REUNIÓN DEL PROYECTO</vt:lpstr>
      <vt:lpstr>PROGRESO DE ACTIVIDADES</vt:lpstr>
      <vt:lpstr>PROGRESO DE ACTIVIDADES</vt:lpstr>
      <vt:lpstr>PROGRESO DE ACTIVIDADES</vt:lpstr>
      <vt:lpstr>PROGRESO DE ACTIVIDADES</vt:lpstr>
      <vt:lpstr>SIGUIENTES PASOS</vt:lpstr>
      <vt:lpstr>Contacta con nosotros :   Javier Cárcel Carrasco Universitat Politècnica de  València fracarc1@csa.upv.es Tel (+34) 96 387 70 00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2021-03-26T17:15:31Z</dcterms:created>
  <dcterms:modified xsi:type="dcterms:W3CDTF">2021-10-04T14:08:50Z</dcterms:modified>
</cp:coreProperties>
</file>