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72" r:id="rId6"/>
    <p:sldId id="276" r:id="rId7"/>
    <p:sldId id="277" r:id="rId8"/>
    <p:sldId id="26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12/13/2021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139149" y="2404404"/>
              <a:ext cx="18802536" cy="2837187"/>
            </a:xfrm>
            <a:prstGeom prst="rect">
              <a:avLst/>
            </a:prstGeom>
            <a:grpFill/>
          </p:spPr>
          <p:txBody>
            <a:bodyPr wrap="square" lIns="0" tIns="0" rIns="0" bIns="0" rtlCol="0" anchor="t">
              <a:spAutoFit/>
            </a:bodyPr>
            <a:lstStyle/>
            <a:p>
              <a:pPr>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4: </a:t>
              </a:r>
            </a:p>
            <a:p>
              <a:pPr marR="17780">
                <a:lnSpc>
                  <a:spcPct val="107000"/>
                </a:lnSpc>
                <a:spcAft>
                  <a:spcPts val="800"/>
                </a:spcAft>
              </a:pPr>
              <a:r>
                <a:rPr lang="de-AT" sz="2400" spc="150" dirty="0">
                  <a:solidFill>
                    <a:srgbClr val="FEFFF8"/>
                  </a:solidFill>
                  <a:latin typeface="Glacial Indifference Bold"/>
                </a:rPr>
                <a:t>Einblicke in die Systeme der Heizungs-, Lüftungs-, Klima-, Beleuchtungs-, Informations- und Kommunikationstechnik und ihre Anwendungen in modernen Gebäuden.</a:t>
              </a:r>
              <a:endParaRPr lang="en-US" sz="2400" spc="150" dirty="0">
                <a:solidFill>
                  <a:srgbClr val="FEFFF8"/>
                </a:solidFill>
                <a:latin typeface="Glacial Indifference Bold"/>
              </a:endParaRPr>
            </a:p>
          </p:txBody>
        </p:sp>
        <p:sp>
          <p:nvSpPr>
            <p:cNvPr id="6" name="TextBox 6"/>
            <p:cNvSpPr txBox="1"/>
            <p:nvPr/>
          </p:nvSpPr>
          <p:spPr>
            <a:xfrm>
              <a:off x="1139149" y="5321462"/>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Präsentation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48731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LERNEINHEIT 4:</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Präsentation</a:t>
              </a:r>
              <a:r>
                <a:rPr lang="en-US" sz="6200" spc="310" dirty="0">
                  <a:solidFill>
                    <a:srgbClr val="456A2C"/>
                  </a:solidFill>
                  <a:latin typeface="League Spartan"/>
                </a:rPr>
                <a:t> </a:t>
              </a:r>
              <a:r>
                <a:rPr lang="en-US" sz="6200" spc="310" dirty="0" err="1">
                  <a:solidFill>
                    <a:srgbClr val="456A2C"/>
                  </a:solidFill>
                  <a:latin typeface="League Spartan"/>
                </a:rPr>
                <a:t>Übersicht</a:t>
              </a:r>
              <a:r>
                <a:rPr lang="en-US" sz="6200" spc="310" dirty="0">
                  <a:solidFill>
                    <a:srgbClr val="456A2C"/>
                  </a:solidFill>
                  <a:latin typeface="League Spartan"/>
                </a:rPr>
                <a:t> </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de-AT" sz="2400" spc="120" dirty="0">
                  <a:solidFill>
                    <a:srgbClr val="456A2C"/>
                  </a:solidFill>
                  <a:latin typeface="Glacial Indifference"/>
                </a:rPr>
                <a:t>Elektrische Begriffe</a:t>
              </a:r>
            </a:p>
            <a:p>
              <a:pPr algn="l">
                <a:lnSpc>
                  <a:spcPts val="3359"/>
                </a:lnSpc>
              </a:pPr>
              <a:r>
                <a:rPr lang="de-AT" sz="2400" spc="120" dirty="0">
                  <a:solidFill>
                    <a:srgbClr val="456A2C"/>
                  </a:solidFill>
                  <a:latin typeface="Glacial Indifference"/>
                </a:rPr>
                <a:t>- Begriffe der Belüftung</a:t>
              </a:r>
            </a:p>
            <a:p>
              <a:pPr algn="l">
                <a:lnSpc>
                  <a:spcPts val="3359"/>
                </a:lnSpc>
              </a:pPr>
              <a:r>
                <a:rPr lang="de-AT" sz="2400" spc="120" dirty="0">
                  <a:solidFill>
                    <a:srgbClr val="456A2C"/>
                  </a:solidFill>
                  <a:latin typeface="Glacial Indifference"/>
                </a:rPr>
                <a:t>- Begriffe der Klimatisierung</a:t>
              </a:r>
            </a:p>
            <a:p>
              <a:pPr algn="l">
                <a:lnSpc>
                  <a:spcPts val="3359"/>
                </a:lnSpc>
              </a:pPr>
              <a:r>
                <a:rPr lang="de-AT" sz="2400" spc="120" dirty="0">
                  <a:solidFill>
                    <a:srgbClr val="456A2C"/>
                  </a:solidFill>
                  <a:latin typeface="Glacial Indifference"/>
                </a:rPr>
                <a:t>- Begriffe der Telekommunikation.</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BEHANDELTE THEMEN</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144000" y="9574054"/>
            <a:ext cx="8763000"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de-AT" sz="5400" spc="150" dirty="0">
                  <a:solidFill>
                    <a:srgbClr val="FEFFF8"/>
                  </a:solidFill>
                  <a:latin typeface="Glacial Indifference Bold"/>
                </a:rPr>
                <a:t>ELEKTRISCHE BEGRIFFE</a:t>
              </a:r>
              <a:endParaRPr lang="es-ES" sz="5400" spc="150" dirty="0">
                <a:solidFill>
                  <a:srgbClr val="FEFFF8"/>
                </a:solidFill>
                <a:latin typeface="Glacial Indifference Bold"/>
              </a:endParaRP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251985"/>
          </a:xfrm>
          <a:prstGeom prst="rect">
            <a:avLst/>
          </a:prstGeom>
        </p:spPr>
        <p:txBody>
          <a:bodyPr lIns="0" tIns="0" rIns="0" bIns="0" rtlCol="0" anchor="t">
            <a:spAutoFit/>
          </a:bodyPr>
          <a:lstStyle/>
          <a:p>
            <a:pPr marR="17780" indent="0" algn="just">
              <a:lnSpc>
                <a:spcPts val="3359"/>
              </a:lnSpc>
              <a:spcBef>
                <a:spcPts val="0"/>
              </a:spcBef>
              <a:spcAft>
                <a:spcPts val="600"/>
              </a:spcAft>
              <a:buClr>
                <a:srgbClr val="385623"/>
              </a:buClr>
              <a:buSzPts val="2400"/>
              <a:buNone/>
            </a:pPr>
            <a:r>
              <a:rPr lang="de-AT" sz="2400" spc="120" dirty="0">
                <a:solidFill>
                  <a:srgbClr val="456A2C"/>
                </a:solidFill>
                <a:latin typeface="Glacial Indifference"/>
              </a:rPr>
              <a:t>Der Ursprung der elektrischen Energie liegt in den Kraftwerken, wo wir die Generatoren finden können. Die elektrische Spannung wird in Aufspanntransformatoren erhöht, um durch die Übertragungsleitungen transportiert zu werden. Wenn sich die Energie in der Nähe der Verbrauchsstellen befindet, wird die Spannung reduziert und erreicht das primäre Verteilungsnetz. Bei Erreichen der Verbrauchsstelle muss die Spannung im Abspanntransformator an die Spannung im Inland angepasst werden.</a:t>
            </a:r>
          </a:p>
          <a:p>
            <a:pPr marR="17780" indent="0" algn="just">
              <a:lnSpc>
                <a:spcPts val="3359"/>
              </a:lnSpc>
              <a:spcBef>
                <a:spcPts val="0"/>
              </a:spcBef>
              <a:spcAft>
                <a:spcPts val="600"/>
              </a:spcAft>
              <a:buClr>
                <a:srgbClr val="385623"/>
              </a:buClr>
              <a:buSzPts val="2400"/>
              <a:buNone/>
            </a:pPr>
            <a:endParaRPr lang="de-AT" sz="2400" spc="120" dirty="0">
              <a:solidFill>
                <a:srgbClr val="456A2C"/>
              </a:solidFill>
              <a:latin typeface="Glacial Indifference"/>
            </a:endParaRPr>
          </a:p>
          <a:p>
            <a:pPr marR="17780" indent="0" algn="just">
              <a:lnSpc>
                <a:spcPts val="3359"/>
              </a:lnSpc>
              <a:spcBef>
                <a:spcPts val="0"/>
              </a:spcBef>
              <a:spcAft>
                <a:spcPts val="600"/>
              </a:spcAft>
              <a:buClr>
                <a:srgbClr val="385623"/>
              </a:buClr>
              <a:buSzPts val="2400"/>
              <a:buNone/>
            </a:pPr>
            <a:endParaRPr lang="de-AT" sz="2400" spc="120" dirty="0">
              <a:solidFill>
                <a:srgbClr val="456A2C"/>
              </a:solidFill>
              <a:latin typeface="Glacial Indifference"/>
            </a:endParaRPr>
          </a:p>
          <a:p>
            <a:pPr marR="17780" indent="0" algn="just">
              <a:lnSpc>
                <a:spcPts val="3359"/>
              </a:lnSpc>
              <a:spcBef>
                <a:spcPts val="0"/>
              </a:spcBef>
              <a:spcAft>
                <a:spcPts val="600"/>
              </a:spcAft>
              <a:buClr>
                <a:srgbClr val="385623"/>
              </a:buClr>
              <a:buSzPts val="2400"/>
              <a:buNone/>
            </a:pPr>
            <a:endParaRPr lang="de-AT" sz="2400" spc="120" dirty="0">
              <a:solidFill>
                <a:srgbClr val="456A2C"/>
              </a:solidFill>
              <a:latin typeface="Glacial Indifference"/>
            </a:endParaRPr>
          </a:p>
          <a:p>
            <a:pPr marR="17780" indent="0" algn="just">
              <a:lnSpc>
                <a:spcPts val="3359"/>
              </a:lnSpc>
              <a:spcBef>
                <a:spcPts val="0"/>
              </a:spcBef>
              <a:spcAft>
                <a:spcPts val="600"/>
              </a:spcAft>
              <a:buClr>
                <a:srgbClr val="385623"/>
              </a:buClr>
              <a:buSzPts val="2400"/>
              <a:buNone/>
            </a:pPr>
            <a:endParaRPr lang="de-AT" sz="2400" spc="120" dirty="0">
              <a:solidFill>
                <a:srgbClr val="456A2C"/>
              </a:solidFill>
              <a:latin typeface="Glacial Indifference"/>
            </a:endParaRPr>
          </a:p>
        </p:txBody>
      </p:sp>
      <p:pic>
        <p:nvPicPr>
          <p:cNvPr id="16" name="Imagen 15">
            <a:extLst>
              <a:ext uri="{FF2B5EF4-FFF2-40B4-BE49-F238E27FC236}">
                <a16:creationId xmlns:a16="http://schemas.microsoft.com/office/drawing/2014/main" id="{C2E765E1-4B87-4AF8-A150-50C7A9239D24}"/>
              </a:ext>
            </a:extLst>
          </p:cNvPr>
          <p:cNvPicPr/>
          <p:nvPr/>
        </p:nvPicPr>
        <p:blipFill>
          <a:blip r:embed="rId2"/>
          <a:stretch>
            <a:fillRect/>
          </a:stretch>
        </p:blipFill>
        <p:spPr>
          <a:xfrm>
            <a:off x="10145028" y="6404947"/>
            <a:ext cx="7114272" cy="2705954"/>
          </a:xfrm>
          <a:prstGeom prst="rect">
            <a:avLst/>
          </a:prstGeom>
        </p:spPr>
      </p:pic>
      <p:sp>
        <p:nvSpPr>
          <p:cNvPr id="17" name="TextBox 5">
            <a:extLst>
              <a:ext uri="{FF2B5EF4-FFF2-40B4-BE49-F238E27FC236}">
                <a16:creationId xmlns:a16="http://schemas.microsoft.com/office/drawing/2014/main" id="{FEC8BB4A-C080-4B15-BB91-FB24C6579F46}"/>
              </a:ext>
            </a:extLst>
          </p:cNvPr>
          <p:cNvSpPr txBox="1"/>
          <p:nvPr/>
        </p:nvSpPr>
        <p:spPr>
          <a:xfrm>
            <a:off x="9414123" y="9574054"/>
            <a:ext cx="8858637"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68576" y="1063808"/>
              <a:ext cx="11089648" cy="3477740"/>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Teile</a:t>
              </a:r>
              <a:r>
                <a:rPr lang="en-US" sz="6200" spc="310" dirty="0">
                  <a:solidFill>
                    <a:srgbClr val="FEFFF8"/>
                  </a:solidFill>
                  <a:latin typeface="League Spartan"/>
                </a:rPr>
                <a:t> der </a:t>
              </a:r>
              <a:r>
                <a:rPr lang="en-US" sz="6200" spc="310" dirty="0" err="1">
                  <a:solidFill>
                    <a:srgbClr val="FEFFF8"/>
                  </a:solidFill>
                  <a:latin typeface="League Spartan"/>
                </a:rPr>
                <a:t>Elektroinstallation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794336"/>
            <a:ext cx="7607740" cy="5200142"/>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de-AT" sz="2400" spc="120" dirty="0">
                <a:solidFill>
                  <a:srgbClr val="456A2C"/>
                </a:solidFill>
                <a:latin typeface="Glacial Indifference"/>
              </a:rPr>
              <a:t>Versorgungsleitung</a:t>
            </a:r>
          </a:p>
          <a:p>
            <a:pPr marL="342900" indent="-342900" algn="l">
              <a:lnSpc>
                <a:spcPts val="3359"/>
              </a:lnSpc>
              <a:buFont typeface="Arial" panose="020B0604020202020204" pitchFamily="34" charset="0"/>
              <a:buChar char="•"/>
            </a:pPr>
            <a:endParaRPr lang="de-AT"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de-AT" sz="2400" spc="120" dirty="0">
                <a:solidFill>
                  <a:srgbClr val="456A2C"/>
                </a:solidFill>
                <a:latin typeface="Glacial Indifference"/>
              </a:rPr>
              <a:t>Anschlussinstallationen:</a:t>
            </a:r>
          </a:p>
          <a:p>
            <a:pPr marL="800100" lvl="1" indent="-342900">
              <a:lnSpc>
                <a:spcPts val="3359"/>
              </a:lnSpc>
              <a:buFont typeface="Arial" panose="020B0604020202020204" pitchFamily="34" charset="0"/>
              <a:buChar char="•"/>
            </a:pPr>
            <a:r>
              <a:rPr lang="de-AT" sz="2400" spc="120" dirty="0">
                <a:solidFill>
                  <a:srgbClr val="456A2C"/>
                </a:solidFill>
                <a:latin typeface="Glacial Indifference"/>
              </a:rPr>
              <a:t>Allgemeiner Schutzkasten.</a:t>
            </a:r>
          </a:p>
          <a:p>
            <a:pPr marL="800100" lvl="1" indent="-342900">
              <a:lnSpc>
                <a:spcPts val="3359"/>
              </a:lnSpc>
              <a:buFont typeface="Arial" panose="020B0604020202020204" pitchFamily="34" charset="0"/>
              <a:buChar char="•"/>
            </a:pPr>
            <a:r>
              <a:rPr lang="de-AT" sz="2400" spc="120" dirty="0">
                <a:solidFill>
                  <a:srgbClr val="456A2C"/>
                </a:solidFill>
                <a:latin typeface="Glacial Indifference"/>
              </a:rPr>
              <a:t>Allgemeine Stromversorgung.</a:t>
            </a:r>
          </a:p>
          <a:p>
            <a:pPr lvl="1">
              <a:lnSpc>
                <a:spcPts val="3359"/>
              </a:lnSpc>
            </a:pPr>
            <a:r>
              <a:rPr lang="de-AT" sz="2400" spc="120" dirty="0">
                <a:solidFill>
                  <a:srgbClr val="456A2C"/>
                </a:solidFill>
                <a:latin typeface="Glacial Indifference"/>
              </a:rPr>
              <a:t>-- Allgemeiner Schutzschalter --</a:t>
            </a:r>
          </a:p>
          <a:p>
            <a:pPr marL="800100" lvl="1" indent="-342900">
              <a:lnSpc>
                <a:spcPts val="3359"/>
              </a:lnSpc>
              <a:buFont typeface="Arial" panose="020B0604020202020204" pitchFamily="34" charset="0"/>
              <a:buChar char="•"/>
            </a:pPr>
            <a:r>
              <a:rPr lang="de-AT" sz="2400" spc="120" dirty="0">
                <a:solidFill>
                  <a:srgbClr val="456A2C"/>
                </a:solidFill>
                <a:latin typeface="Glacial Indifference"/>
              </a:rPr>
              <a:t>Zähler</a:t>
            </a:r>
          </a:p>
          <a:p>
            <a:pPr marL="800100" lvl="1" indent="-342900">
              <a:lnSpc>
                <a:spcPts val="3359"/>
              </a:lnSpc>
              <a:buFont typeface="Arial" panose="020B0604020202020204" pitchFamily="34" charset="0"/>
              <a:buChar char="•"/>
            </a:pPr>
            <a:r>
              <a:rPr lang="de-AT" sz="2400" spc="120" dirty="0">
                <a:solidFill>
                  <a:srgbClr val="456A2C"/>
                </a:solidFill>
                <a:latin typeface="Glacial Indifference"/>
              </a:rPr>
              <a:t>Einzelne Leitung</a:t>
            </a:r>
          </a:p>
          <a:p>
            <a:pPr marL="800100" lvl="1" indent="-342900">
              <a:lnSpc>
                <a:spcPts val="3359"/>
              </a:lnSpc>
              <a:buFont typeface="Arial" panose="020B0604020202020204" pitchFamily="34" charset="0"/>
              <a:buChar char="•"/>
            </a:pPr>
            <a:r>
              <a:rPr lang="de-AT" sz="2400" spc="120" dirty="0">
                <a:solidFill>
                  <a:srgbClr val="456A2C"/>
                </a:solidFill>
                <a:latin typeface="Glacial Indifference"/>
              </a:rPr>
              <a:t>Kasten für Leistungssteuerungsschalter</a:t>
            </a:r>
          </a:p>
          <a:p>
            <a:pPr marL="800100" lvl="1" indent="-342900">
              <a:lnSpc>
                <a:spcPts val="3359"/>
              </a:lnSpc>
              <a:buFont typeface="Arial" panose="020B0604020202020204" pitchFamily="34" charset="0"/>
              <a:buChar char="•"/>
            </a:pPr>
            <a:r>
              <a:rPr lang="de-AT" sz="2400" spc="120" dirty="0">
                <a:solidFill>
                  <a:srgbClr val="456A2C"/>
                </a:solidFill>
                <a:latin typeface="Glacial Indifference"/>
              </a:rPr>
              <a:t>Allgemeine Kontroll- und Schutzvorrichtungen</a:t>
            </a:r>
          </a:p>
          <a:p>
            <a:pPr algn="l">
              <a:lnSpc>
                <a:spcPts val="3359"/>
              </a:lnSpc>
            </a:pPr>
            <a:endParaRPr lang="de-AT" sz="2400" spc="120" dirty="0">
              <a:solidFill>
                <a:srgbClr val="456A2C"/>
              </a:solidFill>
              <a:latin typeface="Glacial Indifference"/>
            </a:endParaRPr>
          </a:p>
          <a:p>
            <a:pPr marL="342900" indent="-342900" algn="l">
              <a:lnSpc>
                <a:spcPts val="3359"/>
              </a:lnSpc>
              <a:buFont typeface="Arial" panose="020B0604020202020204" pitchFamily="34" charset="0"/>
              <a:buChar char="•"/>
            </a:pPr>
            <a:r>
              <a:rPr lang="de-AT" sz="2400" spc="120" dirty="0">
                <a:solidFill>
                  <a:srgbClr val="456A2C"/>
                </a:solidFill>
                <a:latin typeface="Glacial Indifference"/>
              </a:rPr>
              <a:t>Inneninstallation.</a:t>
            </a:r>
          </a:p>
        </p:txBody>
      </p:sp>
      <p:pic>
        <p:nvPicPr>
          <p:cNvPr id="25" name="Imagen 9">
            <a:extLst>
              <a:ext uri="{FF2B5EF4-FFF2-40B4-BE49-F238E27FC236}">
                <a16:creationId xmlns:a16="http://schemas.microsoft.com/office/drawing/2014/main" id="{BCFCFC6B-4961-4E8A-83FE-D1F244498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47" y="3764143"/>
            <a:ext cx="8388721" cy="48530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
            <a:extLst>
              <a:ext uri="{FF2B5EF4-FFF2-40B4-BE49-F238E27FC236}">
                <a16:creationId xmlns:a16="http://schemas.microsoft.com/office/drawing/2014/main" id="{DDDA96A1-4A33-44A6-B72F-59B203BCD51E}"/>
              </a:ext>
            </a:extLst>
          </p:cNvPr>
          <p:cNvSpPr txBox="1"/>
          <p:nvPr/>
        </p:nvSpPr>
        <p:spPr>
          <a:xfrm>
            <a:off x="9144000" y="9574054"/>
            <a:ext cx="8763000"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LÜFTUNG UND KLIMATISIERUNG</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7" y="971550"/>
            <a:ext cx="7351709" cy="9120830"/>
          </a:xfrm>
          <a:prstGeom prst="rect">
            <a:avLst/>
          </a:prstGeom>
        </p:spPr>
        <p:txBody>
          <a:bodyPr wrap="square" lIns="0" tIns="0" rIns="0" bIns="0" rtlCol="0" anchor="t">
            <a:spAutoFit/>
          </a:bodyPr>
          <a:lstStyle/>
          <a:p>
            <a:pPr algn="just">
              <a:lnSpc>
                <a:spcPts val="3359"/>
              </a:lnSpc>
              <a:spcAft>
                <a:spcPts val="600"/>
              </a:spcAft>
            </a:pPr>
            <a:r>
              <a:rPr lang="de-AT" sz="2400" spc="120" dirty="0">
                <a:solidFill>
                  <a:srgbClr val="456A2C"/>
                </a:solidFill>
                <a:latin typeface="Glacial Indifference"/>
              </a:rPr>
              <a:t>Lüftung</a:t>
            </a:r>
          </a:p>
          <a:p>
            <a:pPr algn="just">
              <a:lnSpc>
                <a:spcPts val="3359"/>
              </a:lnSpc>
              <a:spcAft>
                <a:spcPts val="600"/>
              </a:spcAft>
            </a:pPr>
            <a:r>
              <a:rPr lang="de-AT" sz="2400" spc="120" dirty="0">
                <a:solidFill>
                  <a:srgbClr val="456A2C"/>
                </a:solidFill>
                <a:latin typeface="Glacial Indifference"/>
              </a:rPr>
              <a:t>Die Belüftung ist ein notwendiger Mechanismus für die Verbesserung der Innenraumluft, hat aber auch positive Auswirkungen auf die thermischen Bedingungen in den Räumen. Die Wohnungen müssen über ein allgemeines Belüftungssystem verfügen, das hybrid oder mechanisch sein kann.</a:t>
            </a:r>
          </a:p>
          <a:p>
            <a:pPr algn="just">
              <a:lnSpc>
                <a:spcPts val="3359"/>
              </a:lnSpc>
              <a:spcAft>
                <a:spcPts val="600"/>
              </a:spcAft>
            </a:pPr>
            <a:endParaRPr lang="en-GB" sz="2400" b="1" spc="120" dirty="0">
              <a:solidFill>
                <a:srgbClr val="456A2C"/>
              </a:solidFill>
              <a:latin typeface="Glacial Indifference"/>
            </a:endParaRPr>
          </a:p>
          <a:p>
            <a:pPr algn="just">
              <a:lnSpc>
                <a:spcPts val="3359"/>
              </a:lnSpc>
              <a:spcAft>
                <a:spcPts val="600"/>
              </a:spcAft>
            </a:pPr>
            <a:r>
              <a:rPr lang="de-AT" sz="2400" spc="120" dirty="0">
                <a:solidFill>
                  <a:srgbClr val="456A2C"/>
                </a:solidFill>
                <a:latin typeface="Glacial Indifference"/>
              </a:rPr>
              <a:t>Klimatisierung</a:t>
            </a:r>
          </a:p>
          <a:p>
            <a:pPr algn="just">
              <a:lnSpc>
                <a:spcPts val="3359"/>
              </a:lnSpc>
              <a:spcAft>
                <a:spcPts val="600"/>
              </a:spcAft>
            </a:pPr>
            <a:r>
              <a:rPr lang="de-AT" sz="2400" spc="120" dirty="0">
                <a:solidFill>
                  <a:srgbClr val="456A2C"/>
                </a:solidFill>
                <a:latin typeface="Glacial Indifference"/>
              </a:rPr>
              <a:t>Die Klimaanlage muss in der Lage sein, den vom Benutzer geforderten Komfort aufrechtzuerhalten, und ihre Bedingungen sind im Sommer und im Winter unterschiedlich. Um einen konstanten Strom kühler Flüssigkeit zu erzeugen, gibt es zwei mögliche Methoden: Kompression und Absorption. Am häufigsten werden Kompressionsmechanismen verwendet, die auf dem umgekehrten Carnot-Zyklus basieren</a:t>
            </a:r>
            <a:r>
              <a:rPr lang="en-GB" sz="2400" spc="120" dirty="0">
                <a:solidFill>
                  <a:srgbClr val="456A2C"/>
                </a:solidFill>
                <a:latin typeface="Glacial Indifference"/>
              </a:rPr>
              <a:t>. </a:t>
            </a: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7" name="Picture 10" descr="Ventilation Icons - Download Free Vector Icons | Noun Project">
            <a:extLst>
              <a:ext uri="{FF2B5EF4-FFF2-40B4-BE49-F238E27FC236}">
                <a16:creationId xmlns:a16="http://schemas.microsoft.com/office/drawing/2014/main" id="{51170042-0A57-4B10-8160-0B390B56D37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809" y="4695923"/>
            <a:ext cx="4045788" cy="40457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
            <a:extLst>
              <a:ext uri="{FF2B5EF4-FFF2-40B4-BE49-F238E27FC236}">
                <a16:creationId xmlns:a16="http://schemas.microsoft.com/office/drawing/2014/main" id="{A60966F1-6276-42DD-9FE7-576690E56928}"/>
              </a:ext>
            </a:extLst>
          </p:cNvPr>
          <p:cNvSpPr txBox="1"/>
          <p:nvPr/>
        </p:nvSpPr>
        <p:spPr>
          <a:xfrm>
            <a:off x="9414123" y="9574054"/>
            <a:ext cx="8858637"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Arten</a:t>
              </a:r>
              <a:r>
                <a:rPr lang="en-US" sz="6200" spc="310" dirty="0">
                  <a:solidFill>
                    <a:srgbClr val="FEFFF8"/>
                  </a:solidFill>
                  <a:latin typeface="League Spartan"/>
                </a:rPr>
                <a:t> der Installation</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975410" y="932385"/>
            <a:ext cx="7607740" cy="7694414"/>
          </a:xfrm>
          <a:prstGeom prst="rect">
            <a:avLst/>
          </a:prstGeom>
        </p:spPr>
        <p:txBody>
          <a:bodyPr lIns="0" tIns="0" rIns="0" bIns="0" rtlCol="0" anchor="t">
            <a:spAutoFit/>
          </a:bodyPr>
          <a:lstStyle/>
          <a:p>
            <a:r>
              <a:rPr lang="de-AT" sz="2000" spc="120" dirty="0">
                <a:solidFill>
                  <a:srgbClr val="456A2C"/>
                </a:solidFill>
                <a:latin typeface="Glacial Indifference"/>
              </a:rPr>
              <a:t> 1. Zweck</a:t>
            </a:r>
          </a:p>
          <a:p>
            <a:r>
              <a:rPr lang="de-AT" sz="2000" spc="120" dirty="0">
                <a:solidFill>
                  <a:srgbClr val="456A2C"/>
                </a:solidFill>
                <a:latin typeface="Glacial Indifference"/>
              </a:rPr>
              <a:t>    - Industrielle Prozesse </a:t>
            </a:r>
          </a:p>
          <a:p>
            <a:r>
              <a:rPr lang="de-AT" sz="2000" spc="120" dirty="0">
                <a:solidFill>
                  <a:srgbClr val="456A2C"/>
                </a:solidFill>
                <a:latin typeface="Glacial Indifference"/>
              </a:rPr>
              <a:t>    - Komfort-Installation  </a:t>
            </a:r>
          </a:p>
          <a:p>
            <a:r>
              <a:rPr lang="de-AT" sz="2000" spc="120" dirty="0">
                <a:solidFill>
                  <a:srgbClr val="456A2C"/>
                </a:solidFill>
                <a:latin typeface="Glacial Indifference"/>
              </a:rPr>
              <a:t>2. Jahreszeit</a:t>
            </a:r>
          </a:p>
          <a:p>
            <a:r>
              <a:rPr lang="de-AT" sz="2000" spc="120" dirty="0">
                <a:solidFill>
                  <a:srgbClr val="456A2C"/>
                </a:solidFill>
                <a:latin typeface="Glacial Indifference"/>
              </a:rPr>
              <a:t>    - Nur Winter </a:t>
            </a:r>
          </a:p>
          <a:p>
            <a:r>
              <a:rPr lang="de-AT" sz="2000" spc="120" dirty="0">
                <a:solidFill>
                  <a:srgbClr val="456A2C"/>
                </a:solidFill>
                <a:latin typeface="Glacial Indifference"/>
              </a:rPr>
              <a:t>    - Nur Sommer </a:t>
            </a:r>
          </a:p>
          <a:p>
            <a:r>
              <a:rPr lang="de-AT" sz="2000" spc="120" dirty="0">
                <a:solidFill>
                  <a:srgbClr val="456A2C"/>
                </a:solidFill>
                <a:latin typeface="Glacial Indifference"/>
              </a:rPr>
              <a:t>    - Ganzjährig  </a:t>
            </a:r>
          </a:p>
          <a:p>
            <a:r>
              <a:rPr lang="de-AT" sz="2000" spc="120" dirty="0">
                <a:solidFill>
                  <a:srgbClr val="456A2C"/>
                </a:solidFill>
                <a:latin typeface="Glacial Indifference"/>
              </a:rPr>
              <a:t>3. Kälteträger </a:t>
            </a:r>
          </a:p>
          <a:p>
            <a:r>
              <a:rPr lang="de-AT" sz="2000" spc="120" dirty="0">
                <a:solidFill>
                  <a:srgbClr val="456A2C"/>
                </a:solidFill>
                <a:latin typeface="Glacial Indifference"/>
              </a:rPr>
              <a:t>    - Luft </a:t>
            </a:r>
          </a:p>
          <a:p>
            <a:r>
              <a:rPr lang="de-AT" sz="2000" spc="120" dirty="0">
                <a:solidFill>
                  <a:srgbClr val="456A2C"/>
                </a:solidFill>
                <a:latin typeface="Glacial Indifference"/>
              </a:rPr>
              <a:t>    - Wasser </a:t>
            </a:r>
          </a:p>
          <a:p>
            <a:r>
              <a:rPr lang="de-AT" sz="2000" spc="120" dirty="0">
                <a:solidFill>
                  <a:srgbClr val="456A2C"/>
                </a:solidFill>
                <a:latin typeface="Glacial Indifference"/>
              </a:rPr>
              <a:t>    - Kältemittel </a:t>
            </a:r>
          </a:p>
          <a:p>
            <a:r>
              <a:rPr lang="de-AT" sz="2000" spc="120" dirty="0">
                <a:solidFill>
                  <a:srgbClr val="456A2C"/>
                </a:solidFill>
                <a:latin typeface="Glacial Indifference"/>
              </a:rPr>
              <a:t>4. Einbau</a:t>
            </a:r>
          </a:p>
          <a:p>
            <a:r>
              <a:rPr lang="de-AT" sz="2000" spc="120" dirty="0">
                <a:solidFill>
                  <a:srgbClr val="456A2C"/>
                </a:solidFill>
                <a:latin typeface="Glacial Indifference"/>
              </a:rPr>
              <a:t>4.1 Gerät </a:t>
            </a:r>
          </a:p>
          <a:p>
            <a:r>
              <a:rPr lang="de-AT" sz="2000" spc="120" dirty="0">
                <a:solidFill>
                  <a:srgbClr val="456A2C"/>
                </a:solidFill>
                <a:latin typeface="Glacial Indifference"/>
              </a:rPr>
              <a:t>    - Für Fenster und tragbare Geräte </a:t>
            </a:r>
          </a:p>
          <a:p>
            <a:r>
              <a:rPr lang="de-AT" sz="2000" spc="120" dirty="0">
                <a:solidFill>
                  <a:srgbClr val="456A2C"/>
                </a:solidFill>
                <a:latin typeface="Glacial Indifference"/>
              </a:rPr>
              <a:t>    - Kondensat von Kompaktgeräten und autonomen Geräten durch Luft </a:t>
            </a:r>
          </a:p>
          <a:p>
            <a:r>
              <a:rPr lang="de-AT" sz="2000" spc="120" dirty="0">
                <a:solidFill>
                  <a:srgbClr val="456A2C"/>
                </a:solidFill>
                <a:latin typeface="Glacial Indifference"/>
              </a:rPr>
              <a:t>    - Kondensat von Kompaktgeräten und autonomen Geräten durch Wasser </a:t>
            </a:r>
          </a:p>
          <a:p>
            <a:r>
              <a:rPr lang="de-AT" sz="2000" spc="120" dirty="0">
                <a:solidFill>
                  <a:srgbClr val="456A2C"/>
                </a:solidFill>
                <a:latin typeface="Glacial Indifference"/>
              </a:rPr>
              <a:t>4.2 Geteiltes System </a:t>
            </a:r>
          </a:p>
          <a:p>
            <a:r>
              <a:rPr lang="de-AT" sz="2000" spc="120" dirty="0">
                <a:solidFill>
                  <a:srgbClr val="456A2C"/>
                </a:solidFill>
                <a:latin typeface="Glacial Indifference"/>
              </a:rPr>
              <a:t>    - Split-System (Ableitung über Leitungen oder direkt)</a:t>
            </a:r>
          </a:p>
          <a:p>
            <a:r>
              <a:rPr lang="de-AT" sz="2000" spc="120" dirty="0">
                <a:solidFill>
                  <a:srgbClr val="456A2C"/>
                </a:solidFill>
                <a:latin typeface="Glacial Indifference"/>
              </a:rPr>
              <a:t>    - Multi-Split </a:t>
            </a:r>
          </a:p>
          <a:p>
            <a:r>
              <a:rPr lang="de-AT" sz="2000" spc="120" dirty="0">
                <a:solidFill>
                  <a:srgbClr val="456A2C"/>
                </a:solidFill>
                <a:latin typeface="Glacial Indifference"/>
              </a:rPr>
              <a:t>4.3 Zentralisierte Systeme </a:t>
            </a:r>
          </a:p>
          <a:p>
            <a:r>
              <a:rPr lang="de-AT" sz="2000" spc="120" dirty="0">
                <a:solidFill>
                  <a:srgbClr val="456A2C"/>
                </a:solidFill>
                <a:latin typeface="Glacial Indifference"/>
              </a:rPr>
              <a:t>    - Gemischt (Induktion oder </a:t>
            </a:r>
            <a:r>
              <a:rPr lang="de-AT" sz="2000" spc="120" dirty="0" err="1">
                <a:solidFill>
                  <a:srgbClr val="456A2C"/>
                </a:solidFill>
                <a:latin typeface="Glacial Indifference"/>
              </a:rPr>
              <a:t>Gebläsekonvektor</a:t>
            </a:r>
            <a:r>
              <a:rPr lang="de-AT" sz="2000" spc="120" dirty="0">
                <a:solidFill>
                  <a:srgbClr val="456A2C"/>
                </a:solidFill>
                <a:latin typeface="Glacial Indifference"/>
              </a:rPr>
              <a:t>)  </a:t>
            </a:r>
          </a:p>
          <a:p>
            <a:r>
              <a:rPr lang="de-AT" sz="2000" spc="120" dirty="0">
                <a:solidFill>
                  <a:srgbClr val="456A2C"/>
                </a:solidFill>
                <a:latin typeface="Glacial Indifference"/>
              </a:rPr>
              <a:t>    - All </a:t>
            </a:r>
            <a:r>
              <a:rPr lang="de-AT" sz="2000" spc="120" dirty="0" err="1">
                <a:solidFill>
                  <a:srgbClr val="456A2C"/>
                </a:solidFill>
                <a:latin typeface="Glacial Indifference"/>
              </a:rPr>
              <a:t>air</a:t>
            </a:r>
            <a:r>
              <a:rPr lang="de-AT" sz="2000" spc="120" dirty="0">
                <a:solidFill>
                  <a:srgbClr val="456A2C"/>
                </a:solidFill>
                <a:latin typeface="Glacial Indifference"/>
              </a:rPr>
              <a:t> (gleichmäßiger Durchfluss, variables Volumen, zwei Leitungen)</a:t>
            </a:r>
          </a:p>
        </p:txBody>
      </p:sp>
      <p:pic>
        <p:nvPicPr>
          <p:cNvPr id="12" name="Imagen 11">
            <a:extLst>
              <a:ext uri="{FF2B5EF4-FFF2-40B4-BE49-F238E27FC236}">
                <a16:creationId xmlns:a16="http://schemas.microsoft.com/office/drawing/2014/main" id="{33204134-B5D3-4D95-B5D1-13744B085D54}"/>
              </a:ext>
            </a:extLst>
          </p:cNvPr>
          <p:cNvPicPr/>
          <p:nvPr/>
        </p:nvPicPr>
        <p:blipFill rotWithShape="1">
          <a:blip r:embed="rId2" cstate="print">
            <a:alphaModFix amt="83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981" t="12732" r="-2159" b="23935"/>
          <a:stretch/>
        </p:blipFill>
        <p:spPr bwMode="auto">
          <a:xfrm>
            <a:off x="1082040" y="3089700"/>
            <a:ext cx="5212715" cy="27152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F3B55D9-9220-4E20-BD5A-C030AA385C77}"/>
              </a:ext>
            </a:extLst>
          </p:cNvPr>
          <p:cNvPicPr/>
          <p:nvPr/>
        </p:nvPicPr>
        <p:blipFill rotWithShape="1">
          <a:blip r:embed="rId4" cstate="print">
            <a:alphaModFix/>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5954" t="14606" r="5001" b="12379"/>
          <a:stretch/>
        </p:blipFill>
        <p:spPr bwMode="auto">
          <a:xfrm>
            <a:off x="4201408" y="6028910"/>
            <a:ext cx="5212715" cy="3205351"/>
          </a:xfrm>
          <a:prstGeom prst="rect">
            <a:avLst/>
          </a:prstGeom>
          <a:noFill/>
          <a:ln>
            <a:noFill/>
          </a:ln>
          <a:effectLst>
            <a:outerShdw dir="4800000" algn="ctr" rotWithShape="0">
              <a:schemeClr val="tx1"/>
            </a:outerShdw>
          </a:effectLst>
          <a:extLst>
            <a:ext uri="{53640926-AAD7-44D8-BBD7-CCE9431645EC}">
              <a14:shadowObscured xmlns:a14="http://schemas.microsoft.com/office/drawing/2010/main"/>
            </a:ext>
          </a:extLst>
        </p:spPr>
      </p:pic>
      <p:sp>
        <p:nvSpPr>
          <p:cNvPr id="15" name="TextBox 5">
            <a:extLst>
              <a:ext uri="{FF2B5EF4-FFF2-40B4-BE49-F238E27FC236}">
                <a16:creationId xmlns:a16="http://schemas.microsoft.com/office/drawing/2014/main" id="{A387614D-734B-4AC8-9976-D5C34F4D22A5}"/>
              </a:ext>
            </a:extLst>
          </p:cNvPr>
          <p:cNvSpPr txBox="1"/>
          <p:nvPr/>
        </p:nvSpPr>
        <p:spPr>
          <a:xfrm>
            <a:off x="9144000" y="9574054"/>
            <a:ext cx="8763000"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7017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pPr marL="0" marR="17780" indent="-457200" algn="just">
              <a:lnSpc>
                <a:spcPct val="130000"/>
              </a:lnSpc>
              <a:spcAft>
                <a:spcPts val="600"/>
              </a:spcAft>
              <a:buClr>
                <a:srgbClr val="385623"/>
              </a:buClr>
            </a:pPr>
            <a:endParaRPr lang="en-GB" sz="1800"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29392"/>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BEGRIFFE DER</a:t>
              </a:r>
            </a:p>
            <a:p>
              <a:pPr>
                <a:lnSpc>
                  <a:spcPts val="8370"/>
                </a:lnSpc>
                <a:spcAft>
                  <a:spcPts val="600"/>
                </a:spcAft>
                <a:tabLst>
                  <a:tab pos="228600" algn="l"/>
                </a:tabLst>
              </a:pPr>
              <a:r>
                <a:rPr lang="es-ES" sz="5400" spc="150" dirty="0">
                  <a:solidFill>
                    <a:srgbClr val="FEFFF8"/>
                  </a:solidFill>
                  <a:latin typeface="Glacial Indifference Bold"/>
                </a:rPr>
                <a:t>TELE-KOMMUNIKATION</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816242"/>
          </a:xfrm>
          <a:prstGeom prst="rect">
            <a:avLst/>
          </a:prstGeom>
        </p:spPr>
        <p:txBody>
          <a:bodyPr lIns="0" tIns="0" rIns="0" bIns="0" rtlCol="0" anchor="t">
            <a:spAutoFit/>
          </a:bodyPr>
          <a:lstStyle/>
          <a:p>
            <a:pPr marR="17780" indent="-457200" algn="just">
              <a:lnSpc>
                <a:spcPts val="3359"/>
              </a:lnSpc>
              <a:spcAft>
                <a:spcPts val="600"/>
              </a:spcAft>
              <a:buClr>
                <a:srgbClr val="385623"/>
              </a:buClr>
            </a:pPr>
            <a:r>
              <a:rPr lang="de-AT" sz="2400" spc="120" dirty="0">
                <a:solidFill>
                  <a:srgbClr val="456A2C"/>
                </a:solidFill>
                <a:latin typeface="Glacial Indifference"/>
              </a:rPr>
              <a:t>Diese Art von Anlagen erfasst, adaptiert und verteilt alle Arten von Telekommunikationsgeräten in den Häusern und Betrieben. Die gesamte Ausrüstung muss für alle Nutzer des Gebäudes ausreichend sein und alle Dienste wie Fernsehen, Telefon und Telekommunikation über Leitungen enthalten. Der Entwurf des Gebäudes sollte diese Art von Einrichtungen berücksichtigen und die Anpassung an zukünftige Installationen erleichtern. Der Beginn der Bauarbeiten darf nicht ohne die ordnungsgemäße Validierung eines Telekommunikationsinstallationsprojekts erfolgen. In der Anfangsphase der Bauarbeiten sind geringfügige Änderungen des Projekts zulässig, aber im Falle wichtiger Änderungen sollte den Behörden ein neues Projekt vorgelegt und schließlich genehmigt werden.</a:t>
            </a:r>
            <a:endParaRPr lang="en-GB" sz="2400" spc="120" dirty="0">
              <a:solidFill>
                <a:srgbClr val="456A2C"/>
              </a:solidFill>
              <a:latin typeface="Glacial Indifference"/>
            </a:endParaRPr>
          </a:p>
        </p:txBody>
      </p:sp>
      <p:pic>
        <p:nvPicPr>
          <p:cNvPr id="14" name="Imagen 13" descr="With this floor divided into 6 wiring zones, each zone can be fed with a large composite cable, which contains multiple fibers and copper conductors. The composite cables provide data and power to the electronics in each zone.">
            <a:extLst>
              <a:ext uri="{FF2B5EF4-FFF2-40B4-BE49-F238E27FC236}">
                <a16:creationId xmlns:a16="http://schemas.microsoft.com/office/drawing/2014/main" id="{4BF09F3E-6B2A-4A51-BEC2-EEB0A7543F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5205" y="5435073"/>
            <a:ext cx="6332247" cy="3746193"/>
          </a:xfrm>
          <a:prstGeom prst="rect">
            <a:avLst/>
          </a:prstGeom>
          <a:noFill/>
          <a:ln>
            <a:noFill/>
          </a:ln>
        </p:spPr>
      </p:pic>
      <p:sp>
        <p:nvSpPr>
          <p:cNvPr id="15" name="TextBox 5">
            <a:extLst>
              <a:ext uri="{FF2B5EF4-FFF2-40B4-BE49-F238E27FC236}">
                <a16:creationId xmlns:a16="http://schemas.microsoft.com/office/drawing/2014/main" id="{10383929-2E8E-475F-A05A-C188F6C61758}"/>
              </a:ext>
            </a:extLst>
          </p:cNvPr>
          <p:cNvSpPr txBox="1"/>
          <p:nvPr/>
        </p:nvSpPr>
        <p:spPr>
          <a:xfrm>
            <a:off x="9414123" y="9574054"/>
            <a:ext cx="8858637"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06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77219"/>
          </a:xfrm>
          <a:prstGeom prst="rect">
            <a:avLst/>
          </a:prstGeom>
        </p:spPr>
        <p:txBody>
          <a:bodyPr wrap="square" lIns="0" tIns="0" rIns="0" bIns="0" rtlCol="0" anchor="t">
            <a:spAutoFit/>
          </a:bodyPr>
          <a:lstStyle/>
          <a:p>
            <a:pPr algn="l">
              <a:lnSpc>
                <a:spcPts val="8370"/>
              </a:lnSpc>
            </a:pPr>
            <a:r>
              <a:rPr lang="en-US" sz="6200" spc="310" dirty="0" err="1">
                <a:solidFill>
                  <a:srgbClr val="456A2C"/>
                </a:solidFill>
                <a:latin typeface="League Spartan"/>
              </a:rPr>
              <a:t>Installationen</a:t>
            </a:r>
            <a:endParaRPr lang="en-US" sz="6200" spc="310" dirty="0">
              <a:solidFill>
                <a:srgbClr val="456A2C"/>
              </a:solidFill>
              <a:latin typeface="League Spartan"/>
            </a:endParaRPr>
          </a:p>
        </p:txBody>
      </p:sp>
      <p:sp>
        <p:nvSpPr>
          <p:cNvPr id="10" name="AutoShape 10"/>
          <p:cNvSpPr/>
          <p:nvPr/>
        </p:nvSpPr>
        <p:spPr>
          <a:xfrm>
            <a:off x="2057400" y="9258300"/>
            <a:ext cx="16230600"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
        <p:nvSpPr>
          <p:cNvPr id="11" name="Rectángulo 10">
            <a:extLst>
              <a:ext uri="{FF2B5EF4-FFF2-40B4-BE49-F238E27FC236}">
                <a16:creationId xmlns:a16="http://schemas.microsoft.com/office/drawing/2014/main" id="{8323D29E-49F7-4BE7-9537-CD459825D837}"/>
              </a:ext>
            </a:extLst>
          </p:cNvPr>
          <p:cNvSpPr/>
          <p:nvPr/>
        </p:nvSpPr>
        <p:spPr>
          <a:xfrm>
            <a:off x="381000" y="2958432"/>
            <a:ext cx="6498801" cy="4377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hat is the Difference Between IT And Telecommunications? | by Irene  Rufferty | BSG SMS | Medium">
            <a:extLst>
              <a:ext uri="{FF2B5EF4-FFF2-40B4-BE49-F238E27FC236}">
                <a16:creationId xmlns:a16="http://schemas.microsoft.com/office/drawing/2014/main" id="{6628766A-71B2-4C75-89EA-B3D88D769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1" y="3073394"/>
            <a:ext cx="6563113" cy="426937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AE65516-0165-47E0-A4D9-0138B1403FC2}"/>
              </a:ext>
            </a:extLst>
          </p:cNvPr>
          <p:cNvSpPr txBox="1"/>
          <p:nvPr/>
        </p:nvSpPr>
        <p:spPr>
          <a:xfrm>
            <a:off x="7289360" y="3612394"/>
            <a:ext cx="4724400" cy="3987758"/>
          </a:xfrm>
          <a:prstGeom prst="rect">
            <a:avLst/>
          </a:prstGeom>
          <a:noFill/>
        </p:spPr>
        <p:txBody>
          <a:bodyPr wrap="square" rtlCol="0">
            <a:spAutoFit/>
          </a:bodyPr>
          <a:lstStyle/>
          <a:p>
            <a:pPr algn="just">
              <a:lnSpc>
                <a:spcPts val="3359"/>
              </a:lnSpc>
              <a:spcAft>
                <a:spcPts val="600"/>
              </a:spcAft>
            </a:pPr>
            <a:r>
              <a:rPr lang="de-AT" sz="2400" spc="120" dirty="0">
                <a:solidFill>
                  <a:srgbClr val="456A2C"/>
                </a:solidFill>
                <a:latin typeface="Glacial Indifference"/>
              </a:rPr>
              <a:t>Die in den endgültigen Projekten gewählten Installationen sind in einem vertikalen optischen Transportnetz angeordnet, das sich vom Keller bis zum Dach erstreckt und in jedem Telekommunikationsschrank zu finden ist.</a:t>
            </a:r>
            <a:endParaRPr lang="en-GB" dirty="0"/>
          </a:p>
        </p:txBody>
      </p:sp>
      <p:pic>
        <p:nvPicPr>
          <p:cNvPr id="45" name="Imagen 44" descr="A common vertical optical transport network extends from the basement to the roof and appears in every telecom room. The physical cabling and active electronics for the vertical transport need to be segregated and identified separate from tenant networks.">
            <a:extLst>
              <a:ext uri="{FF2B5EF4-FFF2-40B4-BE49-F238E27FC236}">
                <a16:creationId xmlns:a16="http://schemas.microsoft.com/office/drawing/2014/main" id="{27AEBCE8-03B1-44D2-B72B-504AA211C7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569" y="2101629"/>
            <a:ext cx="4784875" cy="6519924"/>
          </a:xfrm>
          <a:prstGeom prst="rect">
            <a:avLst/>
          </a:prstGeom>
          <a:noFill/>
          <a:ln>
            <a:noFill/>
          </a:ln>
        </p:spPr>
      </p:pic>
      <p:sp>
        <p:nvSpPr>
          <p:cNvPr id="46" name="TextBox 5">
            <a:extLst>
              <a:ext uri="{FF2B5EF4-FFF2-40B4-BE49-F238E27FC236}">
                <a16:creationId xmlns:a16="http://schemas.microsoft.com/office/drawing/2014/main" id="{C64A6BDB-3F75-4232-AAC1-2F43FB2E302D}"/>
              </a:ext>
            </a:extLst>
          </p:cNvPr>
          <p:cNvSpPr txBox="1"/>
          <p:nvPr/>
        </p:nvSpPr>
        <p:spPr>
          <a:xfrm>
            <a:off x="9144000" y="9574054"/>
            <a:ext cx="8763000" cy="51238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LEKTION 4: </a:t>
            </a:r>
            <a:r>
              <a:rPr lang="de-AT" sz="1600" spc="80" dirty="0">
                <a:solidFill>
                  <a:srgbClr val="52584D"/>
                </a:solidFill>
                <a:latin typeface="Glacial Indifference"/>
              </a:rPr>
              <a:t>Einblicke in die Systeme der Heizungs-, Lüftungs-, Klima-, Beleuchtungs-, Informations- und Kommunikationstechnik und ihre Anwendungen in modernen Gebäuden.</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Words>
  <Application>Microsoft Office PowerPoint</Application>
  <PresentationFormat>Benutzerdefiniert</PresentationFormat>
  <Paragraphs>81</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Glacial Indifference Bold</vt:lpstr>
      <vt:lpstr>Arial</vt:lpstr>
      <vt:lpstr>Verdana</vt:lpstr>
      <vt:lpstr>League Spartan</vt:lpstr>
      <vt:lpstr>Calibri</vt:lpstr>
      <vt:lpstr>Glacial Indifference</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62</cp:revision>
  <dcterms:created xsi:type="dcterms:W3CDTF">2006-08-16T00:00:00Z</dcterms:created>
  <dcterms:modified xsi:type="dcterms:W3CDTF">2021-12-13T13:38:53Z</dcterms:modified>
  <dc:identifier>DAD7Xzioke4</dc:identifier>
</cp:coreProperties>
</file>