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79" r:id="rId8"/>
    <p:sldId id="267" r:id="rId9"/>
    <p:sldId id="283" r:id="rId10"/>
    <p:sldId id="260" r:id="rId11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anose="020B0604020202020204" charset="0"/>
      <p:regular r:id="rId18"/>
    </p:embeddedFont>
    <p:embeddedFont>
      <p:font typeface="League Spart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20EF3-50DF-4E01-8863-C3F7AF4A7426}" v="2" dt="2020-12-31T15:42:53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PUISET RISTIKOT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ho, ulko, istuminen, rakennus&#10;&#10;Kuvaus luotu automaattisesti">
            <a:extLst>
              <a:ext uri="{FF2B5EF4-FFF2-40B4-BE49-F238E27FC236}">
                <a16:creationId xmlns:a16="http://schemas.microsoft.com/office/drawing/2014/main" id="{6DDE828B-5668-4C87-B0F0-D2F59F4E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1505046"/>
            <a:ext cx="16078328" cy="120587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6907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>
                  <a:solidFill>
                    <a:srgbClr val="FEFFF8"/>
                  </a:solidFill>
                  <a:latin typeface="Arial Black" panose="020B0A04020102020204" pitchFamily="34" charset="0"/>
                </a:rPr>
                <a:t>LUENTO 7: PUISET </a:t>
              </a:r>
              <a:r>
                <a:rPr lang="en-US" sz="66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RISTIKOT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574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OPINTOYKSIKKÖ 2: </a:t>
              </a:r>
              <a:r>
                <a:rPr lang="fi-FI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PUURAKENTAMINEN, REKONSTRUKTOINTI JA PURKAMINEN</a:t>
              </a:r>
              <a:endParaRPr lang="en-US" sz="2400" spc="15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rakennus, sisä, juna, asema&#10;&#10;Kuvaus luotu automaattisesti">
            <a:extLst>
              <a:ext uri="{FF2B5EF4-FFF2-40B4-BE49-F238E27FC236}">
                <a16:creationId xmlns:a16="http://schemas.microsoft.com/office/drawing/2014/main" id="{4346AB9A-B192-443F-8318-756A1DB6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0" y="495300"/>
            <a:ext cx="11338030" cy="8503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90"/>
            <a:ext cx="8385423" cy="9576389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40081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574685"/>
              <a:ext cx="9214823" cy="19354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Yleistä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ristikoista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Varastointi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Ristikoiden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asennus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Edut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66326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-114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36503" y="1045064"/>
            <a:ext cx="7940535" cy="2913512"/>
            <a:chOff x="-1371602" y="21819"/>
            <a:chExt cx="10587378" cy="3884683"/>
          </a:xfrm>
        </p:grpSpPr>
        <p:sp>
          <p:nvSpPr>
            <p:cNvPr id="8" name="TextBox 8"/>
            <p:cNvSpPr txBox="1"/>
            <p:nvPr/>
          </p:nvSpPr>
          <p:spPr>
            <a:xfrm>
              <a:off x="-1371602" y="21819"/>
              <a:ext cx="10543999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Yleistä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960914C-7804-489C-B2A1-1D9E4EF597BE}"/>
              </a:ext>
            </a:extLst>
          </p:cNvPr>
          <p:cNvSpPr txBox="1"/>
          <p:nvPr/>
        </p:nvSpPr>
        <p:spPr>
          <a:xfrm>
            <a:off x="8644505" y="84006"/>
            <a:ext cx="9521576" cy="9996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Kattoristikoita käytetään esim. omakoti-, rivi- ja kerrostalojen, varastorakennusten kantavana yläpohjarakenteena.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Kattoristikot ovat CE-merkittyjä ja ne valmistetaan laadunvalvonnan alaisena.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Kattoristikoissa käytetään koneellisesti kuivattua, höylättyä ja lujuuslajiteltua kuusta. </a:t>
            </a:r>
          </a:p>
          <a:p>
            <a:pPr>
              <a:lnSpc>
                <a:spcPts val="3359"/>
              </a:lnSpc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Ristikkotoimitus sisältää yleensä NR-rakennekuvat,  lujuuslaskelmat, sekä NR-rakenteiden asennus- ja käsittelyohjeet.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Kattoristikon osat: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Harjakorkeus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Diagonaalisauva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Vertikaalisauva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Räystäs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Tukikorkeus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Alapaarre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026" name="Picture 2" descr="TUENTAMALLIEN VAIKUTUS KATTORISTIKKOSUUNNIT- TELUSSA">
            <a:extLst>
              <a:ext uri="{FF2B5EF4-FFF2-40B4-BE49-F238E27FC236}">
                <a16:creationId xmlns:a16="http://schemas.microsoft.com/office/drawing/2014/main" id="{702A95A3-F372-45AD-8ABF-2025B358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15448" r="51738" b="20189"/>
          <a:stretch/>
        </p:blipFill>
        <p:spPr bwMode="auto">
          <a:xfrm>
            <a:off x="12141708" y="6591302"/>
            <a:ext cx="42915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9C31B00E-6F1B-4225-B770-95C2ACABCC85}"/>
              </a:ext>
            </a:extLst>
          </p:cNvPr>
          <p:cNvCxnSpPr>
            <a:cxnSpLocks/>
          </p:cNvCxnSpPr>
          <p:nvPr/>
        </p:nvCxnSpPr>
        <p:spPr>
          <a:xfrm flipV="1">
            <a:off x="10229088" y="8382006"/>
            <a:ext cx="2039112" cy="177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433D1A2E-8A96-4E71-8FAE-295983D30020}"/>
              </a:ext>
            </a:extLst>
          </p:cNvPr>
          <p:cNvCxnSpPr>
            <a:cxnSpLocks/>
          </p:cNvCxnSpPr>
          <p:nvPr/>
        </p:nvCxnSpPr>
        <p:spPr>
          <a:xfrm flipV="1">
            <a:off x="10972800" y="6947688"/>
            <a:ext cx="4800600" cy="30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53786E5B-D307-48A9-8F3B-C4DD9DCE4564}"/>
              </a:ext>
            </a:extLst>
          </p:cNvPr>
          <p:cNvCxnSpPr>
            <a:cxnSpLocks/>
          </p:cNvCxnSpPr>
          <p:nvPr/>
        </p:nvCxnSpPr>
        <p:spPr>
          <a:xfrm>
            <a:off x="11248644" y="8093368"/>
            <a:ext cx="35341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B7882691-D74F-4BB5-BDE2-75B866F8B2F4}"/>
              </a:ext>
            </a:extLst>
          </p:cNvPr>
          <p:cNvCxnSpPr>
            <a:cxnSpLocks/>
          </p:cNvCxnSpPr>
          <p:nvPr/>
        </p:nvCxnSpPr>
        <p:spPr>
          <a:xfrm flipV="1">
            <a:off x="10762488" y="8496300"/>
            <a:ext cx="2039112" cy="495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C3A8989D-1D14-4E60-8BCD-9B044DF92360}"/>
              </a:ext>
            </a:extLst>
          </p:cNvPr>
          <p:cNvCxnSpPr>
            <a:cxnSpLocks/>
          </p:cNvCxnSpPr>
          <p:nvPr/>
        </p:nvCxnSpPr>
        <p:spPr>
          <a:xfrm flipV="1">
            <a:off x="10591800" y="8724900"/>
            <a:ext cx="2743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DB1259A9-9878-411B-9AC8-0E6C693F4A5F}"/>
              </a:ext>
            </a:extLst>
          </p:cNvPr>
          <p:cNvCxnSpPr>
            <a:cxnSpLocks/>
          </p:cNvCxnSpPr>
          <p:nvPr/>
        </p:nvCxnSpPr>
        <p:spPr>
          <a:xfrm>
            <a:off x="11506200" y="7636168"/>
            <a:ext cx="3886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591207"/>
            <a:ext cx="9521576" cy="8252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Puiset kattoristikot voidaan varastoida rakennuspaikalla vaakasuoralla alustalla, jolla estetään pysyvien taipumien muodostuminen.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Naulalevyrakenteet varastoidaan pystyasentoon niputettuna ja tuettuna tukipisteistään, lisäksi on huolehdittava etteivät ristikot pääse kaatumaan.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Vaaka-asennossa varastoitaessa tulee aluspuiden olla riittävän tiheässä ja korkeat (500 mm) ja vaakasuorassa.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Ristikot on suojattava varastossa sateelta, lumelta, jäältä ja maakosketukselta.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Ristikon suojaukseen käytetään vedenpitävää peitettä, jonka kiinni pysyminen on varmistettava myös kovalla tuulella.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Peitteen alle tulee jättää tuuletusväli, jolla huolehditaan riittävästä ilmanvaihdosta suojauksen alapuolisessa tilassa.</a:t>
            </a:r>
          </a:p>
        </p:txBody>
      </p:sp>
      <p:sp>
        <p:nvSpPr>
          <p:cNvPr id="3" name="AutoShape 3"/>
          <p:cNvSpPr/>
          <p:nvPr/>
        </p:nvSpPr>
        <p:spPr>
          <a:xfrm>
            <a:off x="35534" y="-548872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159596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Varastointi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168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100"/>
            <a:ext cx="13325166" cy="8875506"/>
            <a:chOff x="-1" y="-3114570"/>
            <a:chExt cx="13500331" cy="5565060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Ristikoiden</a:t>
              </a: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asennus</a:t>
              </a: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1/2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4908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Kuljetus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Ristikot  on pyrittävä kuljettamaan pystyasennossa. Mikäli kaksi tai useampia ristikoita kuljetetaan vaaka-asennossa, on rakenteet sidottava toisiinsa. 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8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Vastaanottaminen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Ristikoiden toimitukseen sisältyy lujuuslaskelmat sekä piirustus, josta tarkistetaan, että siinä esitetyt vaatimukset toteutuvat rakenteessa. 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8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Suunnitelmista on varmistettava seuraavat asiat: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Tukipisteiden paikka ja tukipinnan minimileveys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Maksimiruodeväli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Nurjahdustuettavat sauvat ja työmaalla tehtävät lisäykset, esim.  kahtena tai useampana osana toimitettavien NR-rakenteiden liittäminen.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Varmistutaan, että ristikoiden toimitusmäärä vastaa tilaussopimusta.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8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0" lvl="1" algn="just">
                <a:lnSpc>
                  <a:spcPts val="3359"/>
                </a:lnSpc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Varastointi</a:t>
              </a:r>
            </a:p>
            <a:p>
              <a:pPr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800" spc="120" dirty="0">
                  <a:solidFill>
                    <a:srgbClr val="456A2C"/>
                  </a:solidFill>
                  <a:latin typeface="Glacial Indifference"/>
                </a:rPr>
                <a:t>Ristikot voidaan varastoida sekä pysty- että vaaka-asentoon tasaiselle alustalle, mielellään syrjässä työmaaliikenteeltä.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79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33400" y="-571500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098"/>
            <a:ext cx="13325166" cy="8426665"/>
            <a:chOff x="-1" y="-3114570"/>
            <a:chExt cx="13500331" cy="5283630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Ristikoiden</a:t>
              </a: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asennus</a:t>
              </a: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2/2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46274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Käsittely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Ristikot  ovat suunniteltu pystyasentoon, joten niitä tulee käsitellä ja siirtää pystysuorassa asennossa. </a:t>
              </a:r>
            </a:p>
            <a:p>
              <a:pPr algn="just">
                <a:lnSpc>
                  <a:spcPts val="3359"/>
                </a:lnSpc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Nostot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Ristikot voidaan nostaa nippuna kantavien seinien päälle autosta tai työmaavarastosta. Pitkien ristikoiden yhteydessä on syytä käyttää nostopalkkia.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Asennus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Ristikoiden asennus, kiinnitys ja tuenta toteutetaan ohjeiden mukaisena.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Tuenta asennuksen aikana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Asennusaikainen tuenta on tehtävä niin, että ristikot pysyvät kiinnityksissään rakennus- ja tuulikuormalle. 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Suojaus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Ristikot suojataan kastumiselta mahdollisimman pian asennuksen jälkeen.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6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2998"/>
            <a:ext cx="161925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Edut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280357" y="6672746"/>
            <a:ext cx="7276657" cy="2186518"/>
            <a:chOff x="-18731" y="394344"/>
            <a:chExt cx="9060779" cy="2915357"/>
          </a:xfrm>
        </p:grpSpPr>
        <p:sp>
          <p:nvSpPr>
            <p:cNvPr id="5" name="TextBox 5"/>
            <p:cNvSpPr txBox="1"/>
            <p:nvPr/>
          </p:nvSpPr>
          <p:spPr>
            <a:xfrm>
              <a:off x="-18731" y="394344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YMPÄRISTÖ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159" y="1608381"/>
              <a:ext cx="9013889" cy="170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valmistettu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ristikko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ekologinen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rakennusmateriaali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jonka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kierrättäminen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mahdollista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TUOTTAVUUS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Puiset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ristikot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lujia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mutta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kevyitä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rakennuskomponentteja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joiden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asennus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kiinnitys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helppoa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TEHOKKUUS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Ristikkorakenteella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ylöpohja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saadaan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nopeasti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säältä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suojaan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pitkien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jännevälien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rakennuksissakin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186517"/>
            <a:chOff x="0" y="-19050"/>
            <a:chExt cx="9013889" cy="2356221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KUSTANNUKSET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2147"/>
              <a:ext cx="9013889" cy="1375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Koneellisesti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teollisesti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sahatusta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saheesta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tehty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kattorakenne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on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luja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,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mutta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kuitenkin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edullinen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ja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nopean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valmistaa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 + Glacial Indifference">
      <a:majorFont>
        <a:latin typeface="Arial Black"/>
        <a:ea typeface=""/>
        <a:cs typeface=""/>
      </a:majorFont>
      <a:minorFont>
        <a:latin typeface="Glacial Indifferen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273497FECFA840B381477AA875FD96" ma:contentTypeVersion="13" ma:contentTypeDescription="Luo uusi asiakirja." ma:contentTypeScope="" ma:versionID="c0f63d8873ff35f837ec53615287f594">
  <xsd:schema xmlns:xsd="http://www.w3.org/2001/XMLSchema" xmlns:xs="http://www.w3.org/2001/XMLSchema" xmlns:p="http://schemas.microsoft.com/office/2006/metadata/properties" xmlns:ns3="1cc6191c-6909-4a73-8e19-1cb9511cdd07" xmlns:ns4="8952ce25-076f-40b9-9831-29aad45b40fe" targetNamespace="http://schemas.microsoft.com/office/2006/metadata/properties" ma:root="true" ma:fieldsID="ddbacf80b9744cb5ad7e4e6e29c21a21" ns3:_="" ns4:_="">
    <xsd:import namespace="1cc6191c-6909-4a73-8e19-1cb9511cdd07"/>
    <xsd:import namespace="8952ce25-076f-40b9-9831-29aad45b40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191c-6909-4a73-8e19-1cb9511cd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2ce25-076f-40b9-9831-29aad45b4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87952-FF45-45D6-B941-A19415494F9D}">
  <ds:schemaRefs>
    <ds:schemaRef ds:uri="http://schemas.microsoft.com/office/2006/documentManagement/types"/>
    <ds:schemaRef ds:uri="http://schemas.openxmlformats.org/package/2006/metadata/core-properties"/>
    <ds:schemaRef ds:uri="8952ce25-076f-40b9-9831-29aad45b40f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cc6191c-6909-4a73-8e19-1cb9511cdd0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72FB1E-FE09-4C80-AE1C-28D3908F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6191c-6909-4a73-8e19-1cb9511cdd07"/>
    <ds:schemaRef ds:uri="8952ce25-076f-40b9-9831-29aad45b4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26A5DA-3EE6-4AA2-95E9-13887C4B86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401</Words>
  <Application>Microsoft Office PowerPoint</Application>
  <PresentationFormat>Mukautettu</PresentationFormat>
  <Paragraphs>84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 Black</vt:lpstr>
      <vt:lpstr>Glacial Indifference</vt:lpstr>
      <vt:lpstr>Arial</vt:lpstr>
      <vt:lpstr>Calibri</vt:lpstr>
      <vt:lpstr>League Spartan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68</cp:revision>
  <dcterms:created xsi:type="dcterms:W3CDTF">2006-08-16T00:00:00Z</dcterms:created>
  <dcterms:modified xsi:type="dcterms:W3CDTF">2022-04-19T19:10:01Z</dcterms:modified>
  <dc:identifier>DAD7Xzioke4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0x01010077273497FECFA840B381477AA875FD96</vt:lpwstr>
  </property>
</Properties>
</file>