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78" r:id="rId6"/>
  </p:sldIdLst>
  <p:sldSz cx="18288000" cy="10287000"/>
  <p:notesSz cx="6858000" cy="9144000"/>
  <p:embeddedFontLst>
    <p:embeddedFont>
      <p:font typeface="League Spartan" panose="020B0604020202020204" charset="0"/>
      <p:regular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Glacial Indifference" panose="020B0604020202020204" charset="0"/>
      <p:regular r:id="rId13"/>
    </p:embeddedFont>
    <p:embeddedFont>
      <p:font typeface="Glacial Indifference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68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2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0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232542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80"/>
                </a:lnSpc>
              </a:pPr>
              <a:r>
                <a:rPr lang="el-GR" sz="6600" b="1" spc="92" dirty="0">
                  <a:solidFill>
                    <a:srgbClr val="FEFFF8"/>
                  </a:solidFill>
                  <a:latin typeface="League Spartan"/>
                </a:rPr>
                <a:t>Μάθημα</a:t>
              </a: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 4: </a:t>
              </a:r>
            </a:p>
            <a:p>
              <a:pPr marR="17780">
                <a:lnSpc>
                  <a:spcPts val="3000"/>
                </a:lnSpc>
                <a:spcAft>
                  <a:spcPts val="800"/>
                </a:spcAft>
              </a:pP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Αρχιτεκτονικός σχεδιασμός</a:t>
              </a:r>
              <a:r>
                <a:rPr lang="en-GB" sz="2400" spc="150" dirty="0">
                  <a:solidFill>
                    <a:srgbClr val="FEFFF8"/>
                  </a:solidFill>
                  <a:latin typeface="Glacial Indifference Bold"/>
                </a:rPr>
                <a:t> – 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αποτύπωση και </a:t>
              </a:r>
              <a:r>
                <a:rPr lang="el-GR" sz="2400" spc="150" dirty="0" smtClean="0">
                  <a:solidFill>
                    <a:srgbClr val="FEFFF8"/>
                  </a:solidFill>
                  <a:latin typeface="Glacial Indifference Bold"/>
                </a:rPr>
                <a:t>σχέδια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5398580"/>
              <a:ext cx="11229247" cy="5886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5"/>
                </a:lnSpc>
              </a:pPr>
              <a:r>
                <a:rPr lang="el-GR" sz="2700" spc="135" dirty="0">
                  <a:solidFill>
                    <a:srgbClr val="FEFFF8"/>
                  </a:solidFill>
                  <a:latin typeface="Glacial Indifference"/>
                </a:rPr>
                <a:t>Παρουσίαση</a:t>
              </a:r>
              <a:endParaRPr lang="en-US" sz="27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326976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7" y="1021080"/>
              <a:ext cx="17607986" cy="153888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ΜΑΘΗΣΙΑΚΗ ΕΝΟΤΗΤΑ</a:t>
              </a:r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 3: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  <a:r>
                <a:rPr lang="el-GR" sz="2400" b="1" spc="150" dirty="0">
                  <a:solidFill>
                    <a:srgbClr val="FEFFF8"/>
                  </a:solidFill>
                </a:rPr>
                <a:t>Εποπτεία, διαχείριση και συναρμολόγηση ξύλινων κατασκευών στο εργοτάξιο</a:t>
              </a:r>
              <a:endParaRPr lang="en-US" sz="2400" b="1" spc="150" dirty="0">
                <a:solidFill>
                  <a:srgbClr val="FEFFF8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el-GR" sz="2400" b="1" spc="150">
                  <a:solidFill>
                    <a:srgbClr val="FEFFF8"/>
                  </a:solidFill>
                  <a:latin typeface="Glacial Indifference Bold"/>
                </a:rPr>
                <a:t> </a:t>
              </a:r>
              <a:endParaRPr lang="en-US" sz="2400" b="1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6" y="1185302"/>
            <a:ext cx="11417878" cy="791639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b="1" spc="310" dirty="0">
                  <a:solidFill>
                    <a:srgbClr val="456A2C"/>
                  </a:solidFill>
                  <a:latin typeface="League Spartan"/>
                </a:rPr>
                <a:t>Επισκόπηση Παρουσίασης</a:t>
              </a:r>
              <a:r>
                <a:rPr lang="en-US" sz="6200" b="1" spc="310" dirty="0">
                  <a:solidFill>
                    <a:srgbClr val="456A2C"/>
                  </a:solidFill>
                  <a:latin typeface="League Spartan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11627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- </a:t>
              </a:r>
              <a:r>
                <a:rPr lang="el-GR" sz="2400" spc="120" dirty="0">
                  <a:solidFill>
                    <a:srgbClr val="456A2C"/>
                  </a:solidFill>
                  <a:latin typeface="Glacial Indifference"/>
                </a:rPr>
                <a:t>Διαδικασία κτιριακού σχεδιασμού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l">
                <a:lnSpc>
                  <a:spcPts val="3359"/>
                </a:lnSpc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l-GR" sz="3700" spc="185" dirty="0">
                  <a:solidFill>
                    <a:srgbClr val="456A2C"/>
                  </a:solidFill>
                  <a:latin typeface="League Spartan"/>
                </a:rPr>
                <a:t>ΘΕΜΑΤΑ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E80131B0-EC66-48F2-B46F-AB55F1E57D82}"/>
              </a:ext>
            </a:extLst>
          </p:cNvPr>
          <p:cNvSpPr txBox="1"/>
          <p:nvPr/>
        </p:nvSpPr>
        <p:spPr>
          <a:xfrm>
            <a:off x="9651560" y="9574054"/>
            <a:ext cx="8255440" cy="263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17780">
              <a:lnSpc>
                <a:spcPct val="107000"/>
              </a:lnSpc>
              <a:spcAft>
                <a:spcPts val="800"/>
              </a:spcAft>
            </a:pP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ΜΑΘΗΜΑ 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4:</a:t>
            </a:r>
            <a:r>
              <a:rPr lang="es-ES" sz="1600" spc="80" dirty="0">
                <a:solidFill>
                  <a:srgbClr val="52584D"/>
                </a:solidFill>
                <a:latin typeface="Glacial Indifference"/>
              </a:rPr>
              <a:t> </a:t>
            </a: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Αρχιτεκτονικός Σχεδιασμός-Αποτύπωση και </a:t>
            </a:r>
            <a:r>
              <a:rPr lang="el-GR" sz="1600" spc="80" dirty="0" smtClean="0">
                <a:solidFill>
                  <a:srgbClr val="52584D"/>
                </a:solidFill>
                <a:latin typeface="Glacial Indifference"/>
              </a:rPr>
              <a:t>σχέδια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971550"/>
            <a:ext cx="7114272" cy="168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4419778"/>
            <a:chOff x="0" y="-95249"/>
            <a:chExt cx="9216551" cy="5893039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411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70"/>
                </a:lnSpc>
                <a:spcAft>
                  <a:spcPts val="600"/>
                </a:spcAft>
                <a:tabLst>
                  <a:tab pos="228600" algn="l"/>
                </a:tabLst>
              </a:pPr>
              <a:r>
                <a:rPr lang="el-GR" sz="5400" b="1" spc="150" dirty="0">
                  <a:solidFill>
                    <a:srgbClr val="FEFFF8"/>
                  </a:solidFill>
                  <a:latin typeface="Glacial Indifference Bold"/>
                </a:rPr>
                <a:t>ΚΤΙΡΙΑΚΟΣ ΣΧΕΔΙΑΣΜΟΣ</a:t>
              </a:r>
              <a:endParaRPr lang="es-ES" sz="5400" b="1" spc="150" dirty="0">
                <a:solidFill>
                  <a:srgbClr val="FEFFF8"/>
                </a:solidFill>
                <a:latin typeface="Glacial Indifference Bold"/>
              </a:endParaRPr>
            </a:p>
            <a:p>
              <a:pPr algn="l">
                <a:lnSpc>
                  <a:spcPts val="8370"/>
                </a:lnSpc>
              </a:pP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977052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=""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53F2FB2F-FD56-411B-9E9A-321608A65697}"/>
              </a:ext>
            </a:extLst>
          </p:cNvPr>
          <p:cNvSpPr txBox="1"/>
          <p:nvPr/>
        </p:nvSpPr>
        <p:spPr>
          <a:xfrm>
            <a:off x="10168840" y="196484"/>
            <a:ext cx="7114272" cy="669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17780" algn="just">
              <a:lnSpc>
                <a:spcPts val="3359"/>
              </a:lnSpc>
              <a:spcAft>
                <a:spcPts val="600"/>
              </a:spcAft>
              <a:buClr>
                <a:srgbClr val="385623"/>
              </a:buClr>
              <a:buSzPts val="2400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Η έννοια του κτιριακού σχεδιασμού αναφέρεται στην αποτύπωση των στοιχείων εκείνων που αφορούν τον αρχιτέκτονα και τον μηχανικό. Συνήθως ο αρχιτέκτονας είναι αρμόδιος να αποτυπώσει τα χαρακτηριστικά του κτιρίου, να καταγράψει τις ανάγκες του ιδιοκτήτη και να προτείνει λύσεις. 5 είναι τα στάδια σχεδιασμού μέχρι την τελική ολοκλήρωση. </a:t>
            </a:r>
          </a:p>
          <a:p>
            <a:pPr marR="17780" algn="just">
              <a:lnSpc>
                <a:spcPts val="3359"/>
              </a:lnSpc>
              <a:spcAft>
                <a:spcPts val="600"/>
              </a:spcAft>
              <a:buClr>
                <a:srgbClr val="385623"/>
              </a:buClr>
              <a:buSzPts val="2400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Στο πρώτο στάδιο ο αρχιτέκτονας συζητάει με τον πελάτη ώστε να καταγράψει τις απαιτήσεις του και να θέσει τους στόχους του έργου.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>
              <a:lnSpc>
                <a:spcPts val="3359"/>
              </a:lnSpc>
            </a:pPr>
            <a:endParaRPr lang="es-ES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18" name="Imagen 17" descr="First sketches of the project-Jacobs Chang Source: web 1">
            <a:extLst>
              <a:ext uri="{FF2B5EF4-FFF2-40B4-BE49-F238E27FC236}">
                <a16:creationId xmlns="" xmlns:a16="http://schemas.microsoft.com/office/drawing/2014/main" id="{32C609B0-B4D9-44EB-B1D4-698835CDC1D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444" r="49650" b="33494"/>
          <a:stretch/>
        </p:blipFill>
        <p:spPr bwMode="auto">
          <a:xfrm>
            <a:off x="10754176" y="6335679"/>
            <a:ext cx="5943600" cy="3238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E80131B0-EC66-48F2-B46F-AB55F1E57D82}"/>
              </a:ext>
            </a:extLst>
          </p:cNvPr>
          <p:cNvSpPr txBox="1"/>
          <p:nvPr/>
        </p:nvSpPr>
        <p:spPr>
          <a:xfrm>
            <a:off x="9651560" y="9574054"/>
            <a:ext cx="8255440" cy="263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17780">
              <a:lnSpc>
                <a:spcPct val="107000"/>
              </a:lnSpc>
              <a:spcAft>
                <a:spcPts val="800"/>
              </a:spcAft>
            </a:pP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ΜΑΘΗΜΑ 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4:</a:t>
            </a:r>
            <a:r>
              <a:rPr lang="es-ES" sz="1600" spc="80" dirty="0">
                <a:solidFill>
                  <a:srgbClr val="52584D"/>
                </a:solidFill>
                <a:latin typeface="Glacial Indifference"/>
              </a:rPr>
              <a:t> </a:t>
            </a: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Αρχιτεκτονικός Σχεδιασμός-Αποτύπωση και </a:t>
            </a:r>
            <a:r>
              <a:rPr lang="el-GR" sz="1600" spc="80" dirty="0" smtClean="0">
                <a:solidFill>
                  <a:srgbClr val="52584D"/>
                </a:solidFill>
                <a:latin typeface="Glacial Indifference"/>
              </a:rPr>
              <a:t>σχέδια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063808"/>
              <a:ext cx="9838393" cy="171366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b="1" spc="310" dirty="0">
                  <a:solidFill>
                    <a:srgbClr val="FEFFF8"/>
                  </a:solidFill>
                  <a:latin typeface="League Spartan"/>
                </a:rPr>
                <a:t>Διαδικασία</a:t>
              </a:r>
              <a:endParaRPr lang="en-US" sz="6200" b="1" spc="310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=""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="" xmlns:a16="http://schemas.microsoft.com/office/drawing/2014/main" id="{CD3826F4-81EC-4FBE-B627-096145F5BFAD}"/>
              </a:ext>
            </a:extLst>
          </p:cNvPr>
          <p:cNvSpPr txBox="1"/>
          <p:nvPr/>
        </p:nvSpPr>
        <p:spPr>
          <a:xfrm>
            <a:off x="10150628" y="4116492"/>
            <a:ext cx="7607740" cy="535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17780" algn="just">
              <a:lnSpc>
                <a:spcPts val="3359"/>
              </a:lnSpc>
              <a:spcAft>
                <a:spcPts val="600"/>
              </a:spcAft>
              <a:buClr>
                <a:srgbClr val="385623"/>
              </a:buClr>
              <a:buSzPts val="2400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Μετά την αρχική αποτύπωση, ακολουθεί η σχεδιαστική φάση όπου συλλέγονται όλα τα δεδομένα από τα προηγούμενα βήματα. </a:t>
            </a:r>
          </a:p>
          <a:p>
            <a:pPr marR="17780" algn="just">
              <a:lnSpc>
                <a:spcPts val="3359"/>
              </a:lnSpc>
              <a:spcAft>
                <a:spcPts val="600"/>
              </a:spcAft>
              <a:buClr>
                <a:srgbClr val="385623"/>
              </a:buClr>
              <a:buSzPts val="2400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Σε αυτό το στάδιο της διαδικασίας αναλύονται τα υλικά, που θα γίνουν οπές και όλες οι γενικά οι απαιτούμενες σχεδιαστικές λεπτομέρειες. Όταν ο αρχιτέκτονας καταλήξει με τον πελάτη σε όλες τις λεπτομέρειες, τότε μπορούν να συμπληρωθούν και τα απαραίτητα έγγραφα για την τελική άδεια κατασκευής.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 </a:t>
            </a:r>
          </a:p>
          <a:p>
            <a:pPr algn="l">
              <a:lnSpc>
                <a:spcPts val="3359"/>
              </a:lnSpc>
            </a:pPr>
            <a:endParaRPr lang="en-GB" sz="2400" b="1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4B1994CB-660D-4555-845E-EE66F3246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13729" y="1949704"/>
            <a:ext cx="5294453" cy="8264512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E80131B0-EC66-48F2-B46F-AB55F1E57D82}"/>
              </a:ext>
            </a:extLst>
          </p:cNvPr>
          <p:cNvSpPr txBox="1"/>
          <p:nvPr/>
        </p:nvSpPr>
        <p:spPr>
          <a:xfrm>
            <a:off x="9651560" y="9574054"/>
            <a:ext cx="8255440" cy="263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17780">
              <a:lnSpc>
                <a:spcPct val="107000"/>
              </a:lnSpc>
              <a:spcAft>
                <a:spcPts val="800"/>
              </a:spcAft>
            </a:pP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ΜΑΘΗΜΑ 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4:</a:t>
            </a:r>
            <a:r>
              <a:rPr lang="es-ES" sz="1600" spc="80" dirty="0">
                <a:solidFill>
                  <a:srgbClr val="52584D"/>
                </a:solidFill>
                <a:latin typeface="Glacial Indifference"/>
              </a:rPr>
              <a:t> </a:t>
            </a: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Αρχιτεκτονικός Σχεδιασμός-Αποτύπωση και </a:t>
            </a:r>
            <a:r>
              <a:rPr lang="el-GR" sz="1600" spc="80" dirty="0" smtClean="0">
                <a:solidFill>
                  <a:srgbClr val="52584D"/>
                </a:solidFill>
                <a:latin typeface="Glacial Indifference"/>
              </a:rPr>
              <a:t>σχέδια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-313966"/>
            <a:ext cx="8385423" cy="3263400"/>
            <a:chOff x="0" y="0"/>
            <a:chExt cx="11180564" cy="5344201"/>
          </a:xfrm>
          <a:solidFill>
            <a:srgbClr val="52584D"/>
          </a:solidFill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180564" cy="5344201"/>
            </a:xfrm>
            <a:prstGeom prst="rect">
              <a:avLst/>
            </a:pr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982007" y="1063808"/>
              <a:ext cx="9838393" cy="1713668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l-GR" sz="6200" b="1" spc="310" dirty="0">
                  <a:solidFill>
                    <a:srgbClr val="FEFFF8"/>
                  </a:solidFill>
                  <a:latin typeface="League Spartan"/>
                </a:rPr>
                <a:t>Διαδικασία</a:t>
              </a:r>
              <a:endParaRPr lang="en-US" sz="6200" b="1" spc="310" dirty="0">
                <a:solidFill>
                  <a:srgbClr val="FEFFF8"/>
                </a:solidFill>
                <a:latin typeface="League Spartan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  <a:ln>
            <a:solidFill>
              <a:srgbClr val="52584D"/>
            </a:solidFill>
          </a:ln>
        </p:spPr>
      </p:sp>
      <p:sp>
        <p:nvSpPr>
          <p:cNvPr id="23" name="Θέση αριθμού διαφάνειας 12">
            <a:extLst>
              <a:ext uri="{FF2B5EF4-FFF2-40B4-BE49-F238E27FC236}">
                <a16:creationId xmlns="" xmlns:a16="http://schemas.microsoft.com/office/drawing/2014/main" id="{57F4E76C-F604-452D-850E-4C073A18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="" xmlns:a16="http://schemas.microsoft.com/office/drawing/2014/main" id="{CD3826F4-81EC-4FBE-B627-096145F5BFAD}"/>
              </a:ext>
            </a:extLst>
          </p:cNvPr>
          <p:cNvSpPr txBox="1"/>
          <p:nvPr/>
        </p:nvSpPr>
        <p:spPr>
          <a:xfrm>
            <a:off x="1417541" y="3688497"/>
            <a:ext cx="7607740" cy="436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17780" algn="just">
              <a:lnSpc>
                <a:spcPts val="3359"/>
              </a:lnSpc>
              <a:spcAft>
                <a:spcPts val="600"/>
              </a:spcAft>
              <a:buClr>
                <a:srgbClr val="385623"/>
              </a:buClr>
              <a:buSzPts val="2400"/>
            </a:pP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Τα σχέδια είναι πλέον πολύ αναλυτικά και μπορούν να χρησιμοποιηθούν κατά την κατασκευαστική φάση και την τελική επιλογή των υλικών.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l-GR" sz="2400" spc="120" dirty="0">
                <a:solidFill>
                  <a:srgbClr val="456A2C"/>
                </a:solidFill>
                <a:latin typeface="Glacial Indifference"/>
              </a:rPr>
              <a:t>Με την ολοκλήρωση αυτής της φάσης, το σχέδιο πλέον είναι έτοιμο για να δοθεί στον κατασκευαστή για οικονομικό προϋπολογισμό και έκδοση άδειας κατασκευής. Ανάλογα με την τύπο του έργου, ακολουθεί και η φάση διαπραγμάτευσης. Η φάση της πλήρους υλοποίησης γίνεται εφικτή μετά τον κτιριακό σχεδιασμό</a:t>
            </a: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AF9EC27-7D38-4E19-9A66-3CB464914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558" y="665144"/>
            <a:ext cx="5449461" cy="330218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B47E2E3B-3790-437A-B30C-4BFFFF946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599" y="4896405"/>
            <a:ext cx="5433419" cy="407281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4B291E98-DFB9-448E-A0C2-7E2275D30DD0}"/>
              </a:ext>
            </a:extLst>
          </p:cNvPr>
          <p:cNvSpPr txBox="1"/>
          <p:nvPr/>
        </p:nvSpPr>
        <p:spPr>
          <a:xfrm>
            <a:off x="10864516" y="4175681"/>
            <a:ext cx="6093724" cy="49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ts val="3359"/>
              </a:lnSpc>
              <a:spcAft>
                <a:spcPts val="600"/>
              </a:spcAft>
              <a:buClr>
                <a:srgbClr val="385623"/>
              </a:buClr>
              <a:buSzPts val="2400"/>
            </a:pPr>
            <a:r>
              <a:rPr lang="en-GB" sz="2400" spc="120" dirty="0">
                <a:solidFill>
                  <a:srgbClr val="456A2C"/>
                </a:solidFill>
                <a:latin typeface="Glacial Indifference"/>
              </a:rPr>
              <a:t>Half Tree House-Jacobs Chung 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="" xmlns:a16="http://schemas.microsoft.com/office/drawing/2014/main" id="{E80131B0-EC66-48F2-B46F-AB55F1E57D82}"/>
              </a:ext>
            </a:extLst>
          </p:cNvPr>
          <p:cNvSpPr txBox="1"/>
          <p:nvPr/>
        </p:nvSpPr>
        <p:spPr>
          <a:xfrm>
            <a:off x="9651560" y="9574054"/>
            <a:ext cx="8255440" cy="263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17780">
              <a:lnSpc>
                <a:spcPct val="107000"/>
              </a:lnSpc>
              <a:spcAft>
                <a:spcPts val="800"/>
              </a:spcAft>
            </a:pP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ΜΑΘΗΜΑ </a:t>
            </a: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4:</a:t>
            </a:r>
            <a:r>
              <a:rPr lang="es-ES" sz="1600" spc="80" dirty="0">
                <a:solidFill>
                  <a:srgbClr val="52584D"/>
                </a:solidFill>
                <a:latin typeface="Glacial Indifference"/>
              </a:rPr>
              <a:t> </a:t>
            </a:r>
            <a:r>
              <a:rPr lang="el-GR" sz="1600" spc="80" dirty="0">
                <a:solidFill>
                  <a:srgbClr val="52584D"/>
                </a:solidFill>
                <a:latin typeface="Glacial Indifference"/>
              </a:rPr>
              <a:t>Αρχιτεκτονικός Σχεδιασμός-Αποτύπωση και </a:t>
            </a:r>
            <a:r>
              <a:rPr lang="el-GR" sz="1600" spc="80" dirty="0" smtClean="0">
                <a:solidFill>
                  <a:srgbClr val="52584D"/>
                </a:solidFill>
                <a:latin typeface="Glacial Indifference"/>
              </a:rPr>
              <a:t>σχέδια</a:t>
            </a:r>
            <a:endParaRPr lang="en-US" sz="1600" spc="80" dirty="0">
              <a:solidFill>
                <a:srgbClr val="52584D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9842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288</Words>
  <Application>Microsoft Office PowerPoint</Application>
  <PresentationFormat>Custom</PresentationFormat>
  <Paragraphs>31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League Spartan</vt:lpstr>
      <vt:lpstr>Verdana</vt:lpstr>
      <vt:lpstr>Glacial Indifference</vt:lpstr>
      <vt:lpstr>Arial</vt:lpstr>
      <vt:lpstr>Glacial Indifference Bold</vt:lpstr>
      <vt:lpstr>Calibri</vt:lpstr>
      <vt:lpstr>Angsana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Maria-Ioanna Pavlopoulou</cp:lastModifiedBy>
  <cp:revision>73</cp:revision>
  <dcterms:created xsi:type="dcterms:W3CDTF">2006-08-16T00:00:00Z</dcterms:created>
  <dcterms:modified xsi:type="dcterms:W3CDTF">2022-05-12T11:27:39Z</dcterms:modified>
  <dc:identifier>DAD7Xzioke4</dc:identifier>
</cp:coreProperties>
</file>