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72" r:id="rId6"/>
    <p:sldId id="276" r:id="rId7"/>
    <p:sldId id="277" r:id="rId8"/>
    <p:sldId id="261" r:id="rId9"/>
  </p:sldIdLst>
  <p:sldSz cx="18288000" cy="10287000"/>
  <p:notesSz cx="6858000" cy="9144000"/>
  <p:embeddedFontLs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
      <p:font typeface="Verdana" panose="020B060403050404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4/19/2022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4/19/2022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4/19/2022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837187"/>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Arial Black" panose="020B0A04020102020204" pitchFamily="34" charset="0"/>
                </a:rPr>
                <a:t>Luento</a:t>
              </a:r>
              <a:r>
                <a:rPr lang="en-US" sz="6600" spc="92" dirty="0">
                  <a:solidFill>
                    <a:srgbClr val="FEFFF8"/>
                  </a:solidFill>
                  <a:latin typeface="Arial Black" panose="020B0A04020102020204" pitchFamily="34" charset="0"/>
                </a:rPr>
                <a:t> 4: </a:t>
              </a:r>
            </a:p>
            <a:p>
              <a:pPr marR="17780">
                <a:lnSpc>
                  <a:spcPct val="107000"/>
                </a:lnSpc>
                <a:spcAft>
                  <a:spcPts val="800"/>
                </a:spcAft>
              </a:pPr>
              <a:r>
                <a:rPr lang="en-GB" sz="2400" spc="150" dirty="0">
                  <a:solidFill>
                    <a:srgbClr val="FEFFF8"/>
                  </a:solidFill>
                  <a:latin typeface="Glacial Indifference Bold"/>
                </a:rPr>
                <a:t>LÄMMITYS-, ILMANVAIHTO-, ILMASTOINTI-, VALAISTUS- SEKÄ TIETOTEKNIIKAN JÄRJESTELMÄT NYKYAIKAISISSA RAKENNUKSISSA</a:t>
              </a:r>
              <a:endParaRPr lang="en-US" sz="2400" spc="150" dirty="0">
                <a:solidFill>
                  <a:srgbClr val="FEFFF8"/>
                </a:solidFill>
                <a:latin typeface="Glacial Indifference Bold"/>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000273"/>
            </a:xfrm>
            <a:prstGeom prst="rect">
              <a:avLst/>
            </a:prstGeom>
            <a:grpFill/>
          </p:spPr>
          <p:txBody>
            <a:bodyPr wrap="square" lIns="0" tIns="0" rIns="0" bIns="0" rtlCol="0" anchor="t">
              <a:spAutoFit/>
            </a:bodyPr>
            <a:lstStyle/>
            <a:p>
              <a:pPr>
                <a:lnSpc>
                  <a:spcPts val="3000"/>
                </a:lnSpc>
              </a:pPr>
              <a:r>
                <a:rPr lang="fi-FI" sz="2400" spc="150" dirty="0">
                  <a:solidFill>
                    <a:srgbClr val="FEFFF8"/>
                  </a:solidFill>
                  <a:latin typeface="Glacial Indifference Bold"/>
                </a:rPr>
                <a:t>OPINTOYKSIKKÖ 4: PUURAKENNUSTEN TOIMIVUUS JA TEHOKKUUS</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Arial Black" panose="020B0A04020102020204" pitchFamily="34" charset="0"/>
                </a:rPr>
                <a:t>ESITYKSEN SISÄLTÖ</a:t>
              </a:r>
            </a:p>
          </p:txBody>
        </p:sp>
        <p:sp>
          <p:nvSpPr>
            <p:cNvPr id="6" name="TextBox 6"/>
            <p:cNvSpPr txBox="1"/>
            <p:nvPr/>
          </p:nvSpPr>
          <p:spPr>
            <a:xfrm>
              <a:off x="982007" y="6492487"/>
              <a:ext cx="9214823" cy="2864032"/>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Käsitteitä</a:t>
              </a:r>
              <a:r>
                <a:rPr lang="en-US" sz="2400" spc="120" dirty="0">
                  <a:solidFill>
                    <a:srgbClr val="456A2C"/>
                  </a:solidFill>
                  <a:latin typeface="Glacial Indifference"/>
                </a:rPr>
                <a:t> </a:t>
              </a:r>
              <a:r>
                <a:rPr lang="en-US" sz="2400" spc="120" dirty="0" err="1">
                  <a:solidFill>
                    <a:srgbClr val="456A2C"/>
                  </a:solidFill>
                  <a:latin typeface="Glacial Indifference"/>
                </a:rPr>
                <a:t>sähköstä</a:t>
              </a:r>
              <a:endParaRPr lang="en-US" sz="2400" spc="120" dirty="0">
                <a:solidFill>
                  <a:srgbClr val="456A2C"/>
                </a:solidFill>
                <a:latin typeface="Glacial Indifference"/>
              </a:endParaRPr>
            </a:p>
            <a:p>
              <a:pPr marL="342900" indent="-342900" algn="l">
                <a:lnSpc>
                  <a:spcPts val="3359"/>
                </a:lnSpc>
                <a:buFontTx/>
                <a:buChar char="-"/>
              </a:pPr>
              <a:r>
                <a:rPr lang="en-US" sz="2400" spc="120" dirty="0" err="1">
                  <a:solidFill>
                    <a:srgbClr val="456A2C"/>
                  </a:solidFill>
                  <a:latin typeface="Glacial Indifference"/>
                </a:rPr>
                <a:t>Ilmanvaihdon</a:t>
              </a:r>
              <a:r>
                <a:rPr lang="en-US" sz="2400" spc="120" dirty="0">
                  <a:solidFill>
                    <a:srgbClr val="456A2C"/>
                  </a:solidFill>
                  <a:latin typeface="Glacial Indifference"/>
                </a:rPr>
                <a:t> </a:t>
              </a:r>
              <a:r>
                <a:rPr lang="en-US" sz="2400" spc="120" dirty="0" err="1">
                  <a:solidFill>
                    <a:srgbClr val="456A2C"/>
                  </a:solidFill>
                  <a:latin typeface="Glacial Indifference"/>
                </a:rPr>
                <a:t>käsitteet</a:t>
              </a:r>
              <a:endParaRPr lang="en-US" sz="2400" spc="120" dirty="0">
                <a:solidFill>
                  <a:srgbClr val="456A2C"/>
                </a:solidFill>
                <a:latin typeface="Glacial Indifference"/>
              </a:endParaRPr>
            </a:p>
            <a:p>
              <a:pPr marL="342900" indent="-342900" algn="l">
                <a:lnSpc>
                  <a:spcPts val="3359"/>
                </a:lnSpc>
                <a:buFontTx/>
                <a:buChar char="-"/>
              </a:pPr>
              <a:r>
                <a:rPr lang="en-US" sz="2400" spc="120" dirty="0" err="1">
                  <a:solidFill>
                    <a:srgbClr val="456A2C"/>
                  </a:solidFill>
                  <a:latin typeface="Glacial Indifference"/>
                </a:rPr>
                <a:t>Ilmastoinnin</a:t>
              </a:r>
              <a:r>
                <a:rPr lang="en-US" sz="2400" spc="120" dirty="0">
                  <a:solidFill>
                    <a:srgbClr val="456A2C"/>
                  </a:solidFill>
                  <a:latin typeface="Glacial Indifference"/>
                </a:rPr>
                <a:t> </a:t>
              </a:r>
              <a:r>
                <a:rPr lang="en-US" sz="2400" spc="120" dirty="0" err="1">
                  <a:solidFill>
                    <a:srgbClr val="456A2C"/>
                  </a:solidFill>
                  <a:latin typeface="Glacial Indifference"/>
                </a:rPr>
                <a:t>käsitteet</a:t>
              </a:r>
              <a:endParaRPr lang="en-US" sz="2400" spc="120" dirty="0">
                <a:solidFill>
                  <a:srgbClr val="456A2C"/>
                </a:solidFill>
                <a:latin typeface="Glacial Indifference"/>
              </a:endParaRPr>
            </a:p>
            <a:p>
              <a:pPr marL="342900" indent="-342900" algn="l">
                <a:lnSpc>
                  <a:spcPts val="3359"/>
                </a:lnSpc>
                <a:buFontTx/>
                <a:buChar char="-"/>
              </a:pPr>
              <a:r>
                <a:rPr lang="en-US" sz="2400" spc="120" dirty="0" err="1">
                  <a:solidFill>
                    <a:srgbClr val="456A2C"/>
                  </a:solidFill>
                  <a:latin typeface="Glacial Indifference"/>
                </a:rPr>
                <a:t>Tietotekniikan</a:t>
              </a:r>
              <a:r>
                <a:rPr lang="en-US" sz="2400" spc="120" dirty="0">
                  <a:solidFill>
                    <a:srgbClr val="456A2C"/>
                  </a:solidFill>
                  <a:latin typeface="Glacial Indifference"/>
                </a:rPr>
                <a:t> </a:t>
              </a:r>
              <a:r>
                <a:rPr lang="en-US" sz="2400" spc="120" dirty="0" err="1">
                  <a:solidFill>
                    <a:srgbClr val="456A2C"/>
                  </a:solidFill>
                  <a:latin typeface="Glacial Indifference"/>
                </a:rPr>
                <a:t>käsitteet</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782265"/>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Arial Black" panose="020B0A04020102020204" pitchFamily="34" charset="0"/>
                </a:rPr>
                <a:t>KÄSITELTÄVÄT AIHEET</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806719"/>
            </a:xfrm>
            <a:prstGeom prst="rect">
              <a:avLst/>
            </a:prstGeom>
          </p:spPr>
          <p:txBody>
            <a:bodyPr lIns="0" tIns="0" rIns="0" bIns="0" rtlCol="0" anchor="t">
              <a:spAutoFit/>
            </a:bodyPr>
            <a:lstStyle/>
            <a:p>
              <a:pPr>
                <a:lnSpc>
                  <a:spcPts val="8370"/>
                </a:lnSpc>
                <a:spcAft>
                  <a:spcPts val="600"/>
                </a:spcAft>
                <a:tabLst>
                  <a:tab pos="228600" algn="l"/>
                </a:tabLst>
              </a:pPr>
              <a:r>
                <a:rPr lang="es-ES" sz="4800" spc="150" dirty="0">
                  <a:solidFill>
                    <a:srgbClr val="FEFFF8"/>
                  </a:solidFill>
                  <a:latin typeface="Arial Black" panose="020B0A04020102020204" pitchFamily="34" charset="0"/>
                </a:rPr>
                <a:t>KÄSITTEITÄ SÄHKÖJÄRJESTELMISTÄ</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4811958"/>
          </a:xfrm>
          <a:prstGeom prst="rect">
            <a:avLst/>
          </a:prstGeom>
        </p:spPr>
        <p:txBody>
          <a:bodyPr lIns="0" tIns="0" rIns="0" bIns="0" rtlCol="0" anchor="t">
            <a:spAutoFit/>
          </a:bodyPr>
          <a:lstStyle/>
          <a:p>
            <a:pPr marR="17780" indent="0" algn="just">
              <a:lnSpc>
                <a:spcPts val="3359"/>
              </a:lnSpc>
              <a:spcBef>
                <a:spcPts val="0"/>
              </a:spcBef>
              <a:spcAft>
                <a:spcPts val="600"/>
              </a:spcAft>
              <a:buClr>
                <a:srgbClr val="385623"/>
              </a:buClr>
              <a:buSzPts val="2400"/>
              <a:buNone/>
            </a:pPr>
            <a:r>
              <a:rPr lang="fi-FI" sz="2400" spc="120" dirty="0">
                <a:solidFill>
                  <a:srgbClr val="456A2C"/>
                </a:solidFill>
                <a:latin typeface="Glacial Indifference"/>
              </a:rPr>
              <a:t>Sähköenergian alkuperä on tuotantoasemilla, joista voimme löytää vaihtovirtageneraattorit. Sähköjännitettä korotetaan porrasmuuntajissa siirrettäväksi siirtolinjojen läpi. Kun energia on lähellä kulutuspaikkoja, energian jännitys pienenee pääjakeluverkkoon asti. Kun käyttöpiste on saavutettu, jännite on säädettävä kotimaan jännitetasolle porrasmuuntajassa.</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6" name="Imagen 15">
            <a:extLst>
              <a:ext uri="{FF2B5EF4-FFF2-40B4-BE49-F238E27FC236}">
                <a16:creationId xmlns:a16="http://schemas.microsoft.com/office/drawing/2014/main" id="{C2E765E1-4B87-4AF8-A150-50C7A9239D24}"/>
              </a:ext>
            </a:extLst>
          </p:cNvPr>
          <p:cNvPicPr/>
          <p:nvPr/>
        </p:nvPicPr>
        <p:blipFill>
          <a:blip r:embed="rId2"/>
          <a:stretch>
            <a:fillRect/>
          </a:stretch>
        </p:blipFill>
        <p:spPr>
          <a:xfrm>
            <a:off x="10145028" y="5629417"/>
            <a:ext cx="7114272" cy="2705954"/>
          </a:xfrm>
          <a:prstGeom prst="rect">
            <a:avLst/>
          </a:prstGeom>
        </p:spPr>
      </p:pic>
      <p:sp>
        <p:nvSpPr>
          <p:cNvPr id="17" name="TextBox 5">
            <a:extLst>
              <a:ext uri="{FF2B5EF4-FFF2-40B4-BE49-F238E27FC236}">
                <a16:creationId xmlns:a16="http://schemas.microsoft.com/office/drawing/2014/main" id="{FEC8BB4A-C080-4B15-BB91-FB24C6579F46}"/>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n-US" sz="5400" spc="310" dirty="0" err="1">
                  <a:solidFill>
                    <a:srgbClr val="FEFFF8"/>
                  </a:solidFill>
                  <a:latin typeface="Arial Black" panose="020B0A04020102020204" pitchFamily="34" charset="0"/>
                </a:rPr>
                <a:t>Sähköasennusten</a:t>
              </a:r>
              <a:r>
                <a:rPr lang="en-US" sz="5400" spc="310" dirty="0">
                  <a:solidFill>
                    <a:srgbClr val="FEFFF8"/>
                  </a:solidFill>
                  <a:latin typeface="Arial Black" panose="020B0A04020102020204" pitchFamily="34" charset="0"/>
                </a:rPr>
                <a:t> </a:t>
              </a:r>
              <a:r>
                <a:rPr lang="en-US" sz="5400" spc="310" dirty="0" err="1">
                  <a:solidFill>
                    <a:srgbClr val="FEFFF8"/>
                  </a:solidFill>
                  <a:latin typeface="Arial Black" panose="020B0A04020102020204" pitchFamily="34" charset="0"/>
                </a:rPr>
                <a:t>vaiheet</a:t>
              </a:r>
              <a:endParaRPr lang="en-US" sz="54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794336"/>
            <a:ext cx="7607740" cy="5636158"/>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n-GB" sz="2400" b="1" spc="120" dirty="0" err="1">
                <a:solidFill>
                  <a:srgbClr val="456A2C"/>
                </a:solidFill>
                <a:latin typeface="Glacial Indifference"/>
              </a:rPr>
              <a:t>Virtalinja</a:t>
            </a: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n-GB" sz="2400" b="1" spc="120" dirty="0" err="1">
                <a:solidFill>
                  <a:srgbClr val="456A2C"/>
                </a:solidFill>
                <a:latin typeface="Glacial Indifference"/>
              </a:rPr>
              <a:t>Kytkennän</a:t>
            </a:r>
            <a:r>
              <a:rPr lang="en-GB" sz="2400" b="1" spc="120" dirty="0">
                <a:solidFill>
                  <a:srgbClr val="456A2C"/>
                </a:solidFill>
                <a:latin typeface="Glacial Indifference"/>
              </a:rPr>
              <a:t> </a:t>
            </a:r>
            <a:r>
              <a:rPr lang="en-GB" sz="2400" b="1" spc="120" dirty="0" err="1">
                <a:solidFill>
                  <a:srgbClr val="456A2C"/>
                </a:solidFill>
                <a:latin typeface="Glacial Indifference"/>
              </a:rPr>
              <a:t>asentaminen</a:t>
            </a:r>
            <a:endParaRPr lang="en-GB" sz="2400" b="1"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Suojakotelo</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Virtalähde</a:t>
            </a:r>
            <a:endParaRPr lang="en-GB" sz="2400" spc="120" dirty="0">
              <a:solidFill>
                <a:srgbClr val="456A2C"/>
              </a:solidFill>
              <a:latin typeface="Glacial Indifference"/>
            </a:endParaRPr>
          </a:p>
          <a:p>
            <a:pPr lvl="1">
              <a:lnSpc>
                <a:spcPts val="3359"/>
              </a:lnSpc>
            </a:pPr>
            <a:r>
              <a:rPr lang="en-GB" sz="2400" spc="120" dirty="0">
                <a:solidFill>
                  <a:srgbClr val="456A2C"/>
                </a:solidFill>
                <a:latin typeface="Glacial Indifference"/>
              </a:rPr>
              <a:t>-- </a:t>
            </a:r>
            <a:r>
              <a:rPr lang="en-GB" sz="2400" spc="120" dirty="0" err="1">
                <a:solidFill>
                  <a:srgbClr val="456A2C"/>
                </a:solidFill>
                <a:latin typeface="Glacial Indifference"/>
              </a:rPr>
              <a:t>Vaihtokatkaisin</a:t>
            </a:r>
            <a:r>
              <a:rPr lang="en-GB" sz="2400" spc="120" dirty="0">
                <a:solidFill>
                  <a:srgbClr val="456A2C"/>
                </a:solidFill>
                <a:latin typeface="Glacial Indifference"/>
              </a:rPr>
              <a:t> --</a:t>
            </a: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Mittarit</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Yksittäinen</a:t>
            </a:r>
            <a:r>
              <a:rPr lang="en-GB" sz="2400" spc="120" dirty="0">
                <a:solidFill>
                  <a:srgbClr val="456A2C"/>
                </a:solidFill>
                <a:latin typeface="Glacial Indifference"/>
              </a:rPr>
              <a:t> </a:t>
            </a:r>
            <a:r>
              <a:rPr lang="en-GB" sz="2400" spc="120" dirty="0" err="1">
                <a:solidFill>
                  <a:srgbClr val="456A2C"/>
                </a:solidFill>
                <a:latin typeface="Glacial Indifference"/>
              </a:rPr>
              <a:t>linja</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Tehonsäätökatkaisijan</a:t>
            </a:r>
            <a:r>
              <a:rPr lang="en-GB" sz="2400" spc="120" dirty="0">
                <a:solidFill>
                  <a:srgbClr val="456A2C"/>
                </a:solidFill>
                <a:latin typeface="Glacial Indifference"/>
              </a:rPr>
              <a:t> </a:t>
            </a:r>
            <a:r>
              <a:rPr lang="en-GB" sz="2400" spc="120" dirty="0" err="1">
                <a:solidFill>
                  <a:srgbClr val="456A2C"/>
                </a:solidFill>
                <a:latin typeface="Glacial Indifference"/>
              </a:rPr>
              <a:t>kotelo</a:t>
            </a:r>
            <a:endParaRPr lang="en-GB" sz="2400"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Ohjaus</a:t>
            </a:r>
            <a:r>
              <a:rPr lang="en-GB" sz="2400" spc="120" dirty="0">
                <a:solidFill>
                  <a:srgbClr val="456A2C"/>
                </a:solidFill>
                <a:latin typeface="Glacial Indifference"/>
              </a:rPr>
              <a:t>- </a:t>
            </a:r>
            <a:r>
              <a:rPr lang="en-GB" sz="2400" spc="120" dirty="0" err="1">
                <a:solidFill>
                  <a:srgbClr val="456A2C"/>
                </a:solidFill>
                <a:latin typeface="Glacial Indifference"/>
              </a:rPr>
              <a:t>ja</a:t>
            </a:r>
            <a:r>
              <a:rPr lang="en-GB" sz="2400" spc="120" dirty="0">
                <a:solidFill>
                  <a:srgbClr val="456A2C"/>
                </a:solidFill>
                <a:latin typeface="Glacial Indifference"/>
              </a:rPr>
              <a:t> </a:t>
            </a:r>
            <a:r>
              <a:rPr lang="en-GB" sz="2400" spc="120" dirty="0" err="1">
                <a:solidFill>
                  <a:srgbClr val="456A2C"/>
                </a:solidFill>
                <a:latin typeface="Glacial Indifference"/>
              </a:rPr>
              <a:t>suojalaitteet</a:t>
            </a:r>
            <a:endParaRPr lang="en-GB"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n-GB" sz="2400" b="1" spc="120" dirty="0" err="1">
                <a:solidFill>
                  <a:srgbClr val="456A2C"/>
                </a:solidFill>
                <a:latin typeface="Glacial Indifference"/>
              </a:rPr>
              <a:t>Sisäasennus</a:t>
            </a:r>
            <a:endParaRPr lang="en-GB" sz="2400" b="1" spc="120" dirty="0">
              <a:solidFill>
                <a:srgbClr val="456A2C"/>
              </a:solidFill>
              <a:latin typeface="Glacial Indifference"/>
            </a:endParaRPr>
          </a:p>
          <a:p>
            <a:pPr marL="800100" lvl="1" indent="-342900">
              <a:lnSpc>
                <a:spcPts val="3359"/>
              </a:lnSpc>
              <a:buFont typeface="Wingdings" panose="05000000000000000000" pitchFamily="2" charset="2"/>
              <a:buChar char="§"/>
            </a:pPr>
            <a:r>
              <a:rPr lang="en-GB" sz="2400" spc="120" dirty="0" err="1">
                <a:solidFill>
                  <a:srgbClr val="456A2C"/>
                </a:solidFill>
                <a:latin typeface="Glacial Indifference"/>
              </a:rPr>
              <a:t>Asentaminen</a:t>
            </a:r>
            <a:r>
              <a:rPr lang="en-GB" sz="2400" spc="120" dirty="0">
                <a:solidFill>
                  <a:srgbClr val="456A2C"/>
                </a:solidFill>
                <a:latin typeface="Glacial Indifference"/>
              </a:rPr>
              <a:t> </a:t>
            </a:r>
            <a:r>
              <a:rPr lang="en-GB" sz="2400" spc="120" dirty="0" err="1">
                <a:solidFill>
                  <a:srgbClr val="456A2C"/>
                </a:solidFill>
                <a:latin typeface="Glacial Indifference"/>
              </a:rPr>
              <a:t>sisätiloissa</a:t>
            </a:r>
            <a:r>
              <a:rPr lang="en-GB" sz="2400" spc="120" dirty="0">
                <a:solidFill>
                  <a:srgbClr val="456A2C"/>
                </a:solidFill>
                <a:latin typeface="Glacial Indifference"/>
              </a:rPr>
              <a:t>.</a:t>
            </a:r>
            <a:endParaRPr lang="en-GB" sz="2400" b="1" spc="120" dirty="0">
              <a:solidFill>
                <a:srgbClr val="456A2C"/>
              </a:solidFill>
              <a:latin typeface="Glacial Indifference"/>
            </a:endParaRPr>
          </a:p>
        </p:txBody>
      </p:sp>
      <p:pic>
        <p:nvPicPr>
          <p:cNvPr id="25" name="Imagen 9">
            <a:extLst>
              <a:ext uri="{FF2B5EF4-FFF2-40B4-BE49-F238E27FC236}">
                <a16:creationId xmlns:a16="http://schemas.microsoft.com/office/drawing/2014/main" id="{BCFCFC6B-4961-4E8A-83FE-D1F244498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47" y="3764143"/>
            <a:ext cx="8388721" cy="48530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
            <a:extLst>
              <a:ext uri="{FF2B5EF4-FFF2-40B4-BE49-F238E27FC236}">
                <a16:creationId xmlns:a16="http://schemas.microsoft.com/office/drawing/2014/main" id="{DDDA96A1-4A33-44A6-B72F-59B203BCD51E}"/>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Arial Black" panose="020B0A04020102020204" pitchFamily="34" charset="0"/>
                </a:rPr>
                <a:t>ILMANVAIHTO JA ILMASTOINTI</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299819"/>
          </a:xfrm>
          <a:prstGeom prst="rect">
            <a:avLst/>
          </a:prstGeom>
        </p:spPr>
        <p:txBody>
          <a:bodyPr lIns="0" tIns="0" rIns="0" bIns="0" rtlCol="0" anchor="t">
            <a:spAutoFit/>
          </a:bodyPr>
          <a:lstStyle/>
          <a:p>
            <a:pPr algn="just">
              <a:lnSpc>
                <a:spcPts val="3359"/>
              </a:lnSpc>
              <a:spcAft>
                <a:spcPts val="600"/>
              </a:spcAft>
            </a:pPr>
            <a:r>
              <a:rPr lang="en-GB" sz="2400" b="1" spc="120" dirty="0" err="1">
                <a:solidFill>
                  <a:srgbClr val="456A2C"/>
                </a:solidFill>
                <a:latin typeface="Glacial Indifference"/>
              </a:rPr>
              <a:t>Ilmastointi</a:t>
            </a:r>
            <a:endParaRPr lang="en-GB" sz="2400" b="1" spc="120" dirty="0">
              <a:solidFill>
                <a:srgbClr val="456A2C"/>
              </a:solidFill>
              <a:latin typeface="Glacial Indifference"/>
            </a:endParaRPr>
          </a:p>
          <a:p>
            <a:pPr algn="just">
              <a:lnSpc>
                <a:spcPts val="3359"/>
              </a:lnSpc>
              <a:spcAft>
                <a:spcPts val="600"/>
              </a:spcAft>
            </a:pPr>
            <a:r>
              <a:rPr lang="fi-FI" sz="2400" spc="120" dirty="0">
                <a:solidFill>
                  <a:srgbClr val="456A2C"/>
                </a:solidFill>
                <a:latin typeface="Glacial Indifference"/>
              </a:rPr>
              <a:t>Ilmanvaihto on välttämätön mekanismi sisäilman laadulle, mutta sillä on myös myönteisiä vaikutuksia tilojen lämpöolosuhteisiin. Asunnossa tulee olla yleinen ilmanvaihtojärjestelmä, joka voi olla hybridi tai mekaaninen.</a:t>
            </a:r>
          </a:p>
          <a:p>
            <a:pPr algn="just">
              <a:lnSpc>
                <a:spcPts val="3359"/>
              </a:lnSpc>
              <a:spcAft>
                <a:spcPts val="600"/>
              </a:spcAft>
            </a:pPr>
            <a:endParaRPr lang="en-GB" sz="2400" b="1" spc="120" dirty="0">
              <a:solidFill>
                <a:srgbClr val="456A2C"/>
              </a:solidFill>
              <a:latin typeface="Glacial Indifference"/>
            </a:endParaRPr>
          </a:p>
          <a:p>
            <a:pPr algn="just">
              <a:lnSpc>
                <a:spcPts val="3359"/>
              </a:lnSpc>
              <a:spcAft>
                <a:spcPts val="600"/>
              </a:spcAft>
            </a:pPr>
            <a:r>
              <a:rPr lang="en-GB" sz="2400" b="1" spc="120" dirty="0" err="1">
                <a:solidFill>
                  <a:srgbClr val="456A2C"/>
                </a:solidFill>
                <a:latin typeface="Glacial Indifference"/>
              </a:rPr>
              <a:t>Ilmastointi</a:t>
            </a:r>
            <a:endParaRPr lang="en-GB" sz="2400" b="1" spc="120" dirty="0">
              <a:solidFill>
                <a:srgbClr val="456A2C"/>
              </a:solidFill>
              <a:latin typeface="Glacial Indifference"/>
            </a:endParaRPr>
          </a:p>
          <a:p>
            <a:pPr algn="just">
              <a:lnSpc>
                <a:spcPts val="3359"/>
              </a:lnSpc>
              <a:spcAft>
                <a:spcPts val="600"/>
              </a:spcAft>
            </a:pPr>
            <a:r>
              <a:rPr lang="fi-FI" sz="2400" spc="120" dirty="0">
                <a:solidFill>
                  <a:srgbClr val="456A2C"/>
                </a:solidFill>
                <a:latin typeface="Glacial Indifference"/>
              </a:rPr>
              <a:t>Ilmastoinnin tulee pystyä ylläpitämään käyttäjän vaatimaa mukavuutta ja sen olosuhteet ovat erilaiset kesällä tai talvella. Kylmän nesteen jatkuvan virtauksen tuottamiseksi on kaksi mahdollista menetelmää: puristus ja absorptio. Eniten käytettyjä ovat käänteiseen </a:t>
            </a:r>
            <a:r>
              <a:rPr lang="fi-FI" sz="2400" spc="120" dirty="0" err="1">
                <a:solidFill>
                  <a:srgbClr val="456A2C"/>
                </a:solidFill>
                <a:latin typeface="Glacial Indifference"/>
              </a:rPr>
              <a:t>Carnot</a:t>
            </a:r>
            <a:r>
              <a:rPr lang="fi-FI" sz="2400" spc="120" dirty="0">
                <a:solidFill>
                  <a:srgbClr val="456A2C"/>
                </a:solidFill>
                <a:latin typeface="Glacial Indifference"/>
              </a:rPr>
              <a:t>-sykliin perustuvat painemekanismit.</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7" name="Picture 10" descr="Ventilation Icons - Download Free Vector Icons | Noun Project">
            <a:extLst>
              <a:ext uri="{FF2B5EF4-FFF2-40B4-BE49-F238E27FC236}">
                <a16:creationId xmlns:a16="http://schemas.microsoft.com/office/drawing/2014/main" id="{51170042-0A57-4B10-8160-0B390B56D37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809" y="4695923"/>
            <a:ext cx="4045788" cy="40457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
            <a:extLst>
              <a:ext uri="{FF2B5EF4-FFF2-40B4-BE49-F238E27FC236}">
                <a16:creationId xmlns:a16="http://schemas.microsoft.com/office/drawing/2014/main" id="{A60966F1-6276-42DD-9FE7-576690E56928}"/>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Arial Black" panose="020B0A04020102020204" pitchFamily="34" charset="0"/>
                </a:rPr>
                <a:t>Asentamisen</a:t>
              </a:r>
              <a:r>
                <a:rPr lang="en-US" sz="6200" spc="310" dirty="0">
                  <a:solidFill>
                    <a:srgbClr val="FEFFF8"/>
                  </a:solidFill>
                  <a:latin typeface="Arial Black" panose="020B0A04020102020204" pitchFamily="34" charset="0"/>
                </a:rPr>
                <a:t> </a:t>
              </a:r>
              <a:r>
                <a:rPr lang="en-US" sz="6200" spc="310" dirty="0" err="1">
                  <a:solidFill>
                    <a:srgbClr val="FEFFF8"/>
                  </a:solidFill>
                  <a:latin typeface="Arial Black" panose="020B0A04020102020204" pitchFamily="34" charset="0"/>
                </a:rPr>
                <a:t>tyypit</a:t>
              </a:r>
              <a:endParaRPr lang="en-US" sz="6200" spc="310" dirty="0">
                <a:solidFill>
                  <a:srgbClr val="FEFFF8"/>
                </a:solidFill>
                <a:latin typeface="Arial Black" panose="020B0A04020102020204" pitchFamily="34" charset="0"/>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880505" y="368001"/>
            <a:ext cx="7607740" cy="8617744"/>
          </a:xfrm>
          <a:prstGeom prst="rect">
            <a:avLst/>
          </a:prstGeom>
        </p:spPr>
        <p:txBody>
          <a:bodyPr lIns="0" tIns="0" rIns="0" bIns="0" rtlCol="0" anchor="t">
            <a:spAutoFit/>
          </a:bodyPr>
          <a:lstStyle/>
          <a:p>
            <a:r>
              <a:rPr lang="en-GB" sz="2000" b="1" dirty="0">
                <a:latin typeface="Calibri" panose="020F0502020204030204" pitchFamily="34" charset="0"/>
                <a:cs typeface="Calibri" panose="020F0502020204030204" pitchFamily="34" charset="0"/>
              </a:rPr>
              <a:t> </a:t>
            </a:r>
            <a:r>
              <a:rPr lang="en-GB" sz="2000" spc="120" dirty="0">
                <a:solidFill>
                  <a:srgbClr val="456A2C"/>
                </a:solidFill>
                <a:latin typeface="Glacial Indifference"/>
              </a:rPr>
              <a:t>1. </a:t>
            </a:r>
            <a:r>
              <a:rPr lang="en-GB" sz="2000" spc="120" dirty="0" err="1">
                <a:solidFill>
                  <a:srgbClr val="456A2C"/>
                </a:solidFill>
                <a:latin typeface="Glacial Indifference"/>
              </a:rPr>
              <a:t>Tarkoitus</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Teolliset</a:t>
            </a:r>
            <a:r>
              <a:rPr lang="en-GB" sz="2000" spc="120" dirty="0">
                <a:solidFill>
                  <a:srgbClr val="456A2C"/>
                </a:solidFill>
                <a:latin typeface="Glacial Indifference"/>
              </a:rPr>
              <a:t> </a:t>
            </a:r>
            <a:r>
              <a:rPr lang="en-GB" sz="2000" spc="120" dirty="0" err="1">
                <a:solidFill>
                  <a:srgbClr val="456A2C"/>
                </a:solidFill>
                <a:latin typeface="Glacial Indifference"/>
              </a:rPr>
              <a:t>prosessit</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Mukavuus</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2. </a:t>
            </a:r>
            <a:r>
              <a:rPr lang="en-GB" sz="2000" spc="120" dirty="0" err="1">
                <a:solidFill>
                  <a:srgbClr val="456A2C"/>
                </a:solidFill>
                <a:latin typeface="Glacial Indifference"/>
              </a:rPr>
              <a:t>Vuodenaika</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Vain </a:t>
            </a:r>
            <a:r>
              <a:rPr lang="en-GB" sz="2000" spc="120" dirty="0" err="1">
                <a:solidFill>
                  <a:srgbClr val="456A2C"/>
                </a:solidFill>
                <a:latin typeface="Glacial Indifference"/>
              </a:rPr>
              <a:t>talvi</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Vain </a:t>
            </a:r>
            <a:r>
              <a:rPr lang="en-GB" sz="2000" spc="120" dirty="0" err="1">
                <a:solidFill>
                  <a:srgbClr val="456A2C"/>
                </a:solidFill>
                <a:latin typeface="Glacial Indifference"/>
              </a:rPr>
              <a:t>kesä</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Ympärivuotinen</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3. </a:t>
            </a:r>
            <a:r>
              <a:rPr lang="en-GB" sz="2000" spc="120" dirty="0" err="1">
                <a:solidFill>
                  <a:srgbClr val="456A2C"/>
                </a:solidFill>
                <a:latin typeface="Glacial Indifference"/>
              </a:rPr>
              <a:t>Jäähdytysneste</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Ilma</a:t>
            </a:r>
            <a:r>
              <a:rPr lang="en-GB" sz="2000" spc="120" dirty="0">
                <a:solidFill>
                  <a:srgbClr val="456A2C"/>
                </a:solidFill>
                <a:latin typeface="Glacial Indifference"/>
              </a:rPr>
              <a:t> </a:t>
            </a: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Veso</a:t>
            </a:r>
            <a:r>
              <a:rPr lang="en-GB" sz="2000" spc="120" dirty="0">
                <a:solidFill>
                  <a:srgbClr val="456A2C"/>
                </a:solidFill>
                <a:latin typeface="Glacial Indifference"/>
              </a:rPr>
              <a:t> </a:t>
            </a: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Kylmäaineet</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4. </a:t>
            </a:r>
            <a:r>
              <a:rPr lang="en-GB" sz="2000" spc="120" dirty="0" err="1">
                <a:solidFill>
                  <a:srgbClr val="456A2C"/>
                </a:solidFill>
                <a:latin typeface="Glacial Indifference"/>
              </a:rPr>
              <a:t>Asennus</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4.1 </a:t>
            </a:r>
            <a:r>
              <a:rPr lang="en-GB" sz="2000" spc="120" dirty="0" err="1">
                <a:solidFill>
                  <a:srgbClr val="456A2C"/>
                </a:solidFill>
                <a:latin typeface="Glacial Indifference"/>
              </a:rPr>
              <a:t>Yksikkö</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Ikkunat</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Tiivistää</a:t>
            </a:r>
            <a:r>
              <a:rPr lang="en-GB" sz="2000" spc="120" dirty="0">
                <a:solidFill>
                  <a:srgbClr val="456A2C"/>
                </a:solidFill>
                <a:latin typeface="Glacial Indifference"/>
              </a:rPr>
              <a:t> </a:t>
            </a:r>
            <a:r>
              <a:rPr lang="en-GB" sz="2000" spc="120" dirty="0" err="1">
                <a:solidFill>
                  <a:srgbClr val="456A2C"/>
                </a:solidFill>
                <a:latin typeface="Glacial Indifference"/>
              </a:rPr>
              <a:t>automaattisen</a:t>
            </a:r>
            <a:r>
              <a:rPr lang="en-GB" sz="2000" spc="120" dirty="0">
                <a:solidFill>
                  <a:srgbClr val="456A2C"/>
                </a:solidFill>
                <a:latin typeface="Glacial Indifference"/>
              </a:rPr>
              <a:t> </a:t>
            </a:r>
            <a:r>
              <a:rPr lang="en-GB" sz="2000" spc="120" dirty="0" err="1">
                <a:solidFill>
                  <a:srgbClr val="456A2C"/>
                </a:solidFill>
                <a:latin typeface="Glacial Indifference"/>
              </a:rPr>
              <a:t>yksikön</a:t>
            </a:r>
            <a:r>
              <a:rPr lang="en-GB" sz="2000" spc="120" dirty="0">
                <a:solidFill>
                  <a:srgbClr val="456A2C"/>
                </a:solidFill>
                <a:latin typeface="Glacial Indifference"/>
              </a:rPr>
              <a:t> </a:t>
            </a:r>
            <a:r>
              <a:rPr lang="en-GB" sz="2000" spc="120" dirty="0" err="1">
                <a:solidFill>
                  <a:srgbClr val="456A2C"/>
                </a:solidFill>
                <a:latin typeface="Glacial Indifference"/>
              </a:rPr>
              <a:t>kondenssivettä</a:t>
            </a:r>
            <a:r>
              <a:rPr lang="en-GB" sz="2000" spc="120" dirty="0">
                <a:solidFill>
                  <a:srgbClr val="456A2C"/>
                </a:solidFill>
                <a:latin typeface="Glacial Indifference"/>
              </a:rPr>
              <a:t> </a:t>
            </a:r>
            <a:r>
              <a:rPr lang="en-GB" sz="2000" spc="120" dirty="0" err="1">
                <a:solidFill>
                  <a:srgbClr val="456A2C"/>
                </a:solidFill>
                <a:latin typeface="Glacial Indifference"/>
              </a:rPr>
              <a:t>ilmalla</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Tiivistää</a:t>
            </a:r>
            <a:r>
              <a:rPr lang="en-GB" sz="2000" spc="120" dirty="0">
                <a:solidFill>
                  <a:srgbClr val="456A2C"/>
                </a:solidFill>
                <a:latin typeface="Glacial Indifference"/>
              </a:rPr>
              <a:t> </a:t>
            </a:r>
            <a:r>
              <a:rPr lang="en-GB" sz="2000" spc="120" dirty="0" err="1">
                <a:solidFill>
                  <a:srgbClr val="456A2C"/>
                </a:solidFill>
                <a:latin typeface="Glacial Indifference"/>
              </a:rPr>
              <a:t>automaattisen</a:t>
            </a:r>
            <a:r>
              <a:rPr lang="en-GB" sz="2000" spc="120" dirty="0">
                <a:solidFill>
                  <a:srgbClr val="456A2C"/>
                </a:solidFill>
                <a:latin typeface="Glacial Indifference"/>
              </a:rPr>
              <a:t> </a:t>
            </a:r>
            <a:r>
              <a:rPr lang="en-GB" sz="2000" spc="120" dirty="0" err="1">
                <a:solidFill>
                  <a:srgbClr val="456A2C"/>
                </a:solidFill>
                <a:latin typeface="Glacial Indifference"/>
              </a:rPr>
              <a:t>yksikön</a:t>
            </a:r>
            <a:r>
              <a:rPr lang="en-GB" sz="2000" spc="120" dirty="0">
                <a:solidFill>
                  <a:srgbClr val="456A2C"/>
                </a:solidFill>
                <a:latin typeface="Glacial Indifference"/>
              </a:rPr>
              <a:t> </a:t>
            </a:r>
            <a:r>
              <a:rPr lang="en-GB" sz="2000" spc="120" dirty="0" err="1">
                <a:solidFill>
                  <a:srgbClr val="456A2C"/>
                </a:solidFill>
                <a:latin typeface="Glacial Indifference"/>
              </a:rPr>
              <a:t>kondenssivettä</a:t>
            </a:r>
            <a:r>
              <a:rPr lang="en-GB" sz="2000" spc="120" dirty="0">
                <a:solidFill>
                  <a:srgbClr val="456A2C"/>
                </a:solidFill>
                <a:latin typeface="Glacial Indifference"/>
              </a:rPr>
              <a:t> </a:t>
            </a:r>
            <a:r>
              <a:rPr lang="en-GB" sz="2000" spc="120" dirty="0" err="1">
                <a:solidFill>
                  <a:srgbClr val="456A2C"/>
                </a:solidFill>
                <a:latin typeface="Glacial Indifference"/>
              </a:rPr>
              <a:t>vedellä</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4.2 </a:t>
            </a:r>
            <a:r>
              <a:rPr lang="en-GB" sz="2000" spc="120" dirty="0" err="1">
                <a:solidFill>
                  <a:srgbClr val="456A2C"/>
                </a:solidFill>
                <a:latin typeface="Glacial Indifference"/>
              </a:rPr>
              <a:t>Jaettu</a:t>
            </a:r>
            <a:r>
              <a:rPr lang="en-GB" sz="2000" spc="120" dirty="0">
                <a:solidFill>
                  <a:srgbClr val="456A2C"/>
                </a:solidFill>
                <a:latin typeface="Glacial Indifference"/>
              </a:rPr>
              <a:t> </a:t>
            </a:r>
            <a:r>
              <a:rPr lang="en-GB" sz="2000" spc="120" dirty="0" err="1">
                <a:solidFill>
                  <a:srgbClr val="456A2C"/>
                </a:solidFill>
                <a:latin typeface="Glacial Indifference"/>
              </a:rPr>
              <a:t>järjestelmä</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Jaettu</a:t>
            </a:r>
            <a:r>
              <a:rPr lang="en-GB" sz="2000" spc="120" dirty="0">
                <a:solidFill>
                  <a:srgbClr val="456A2C"/>
                </a:solidFill>
                <a:latin typeface="Glacial Indifference"/>
              </a:rPr>
              <a:t> </a:t>
            </a:r>
            <a:r>
              <a:rPr lang="en-GB" sz="2000" spc="120" dirty="0" err="1">
                <a:solidFill>
                  <a:srgbClr val="456A2C"/>
                </a:solidFill>
                <a:latin typeface="Glacial Indifference"/>
              </a:rPr>
              <a:t>tyyppi</a:t>
            </a:r>
            <a:r>
              <a:rPr lang="en-GB" sz="2000" spc="120" dirty="0">
                <a:solidFill>
                  <a:srgbClr val="456A2C"/>
                </a:solidFill>
                <a:latin typeface="Glacial Indifference"/>
              </a:rPr>
              <a:t> (</a:t>
            </a:r>
            <a:r>
              <a:rPr lang="en-GB" sz="2000" spc="120" dirty="0" err="1">
                <a:solidFill>
                  <a:srgbClr val="456A2C"/>
                </a:solidFill>
                <a:latin typeface="Glacial Indifference"/>
              </a:rPr>
              <a:t>purkaus</a:t>
            </a:r>
            <a:r>
              <a:rPr lang="en-GB" sz="2000" spc="120" dirty="0">
                <a:solidFill>
                  <a:srgbClr val="456A2C"/>
                </a:solidFill>
                <a:latin typeface="Glacial Indifference"/>
              </a:rPr>
              <a:t> </a:t>
            </a:r>
            <a:r>
              <a:rPr lang="en-GB" sz="2000" spc="120" dirty="0" err="1">
                <a:solidFill>
                  <a:srgbClr val="456A2C"/>
                </a:solidFill>
                <a:latin typeface="Glacial Indifference"/>
              </a:rPr>
              <a:t>johtamalla</a:t>
            </a:r>
            <a:r>
              <a:rPr lang="en-GB" sz="2000" spc="120" dirty="0">
                <a:solidFill>
                  <a:srgbClr val="456A2C"/>
                </a:solidFill>
                <a:latin typeface="Glacial Indifference"/>
              </a:rPr>
              <a:t> tai </a:t>
            </a:r>
            <a:r>
              <a:rPr lang="en-GB" sz="2000" spc="120" dirty="0" err="1">
                <a:solidFill>
                  <a:srgbClr val="456A2C"/>
                </a:solidFill>
                <a:latin typeface="Glacial Indifference"/>
              </a:rPr>
              <a:t>suoraan</a:t>
            </a:r>
            <a:r>
              <a:rPr lang="en-GB" sz="2000" spc="120" dirty="0">
                <a:solidFill>
                  <a:srgbClr val="456A2C"/>
                </a:solidFill>
                <a:latin typeface="Glacial Indifference"/>
              </a:rPr>
              <a:t>)</a:t>
            </a:r>
          </a:p>
          <a:p>
            <a:pPr algn="just">
              <a:spcAft>
                <a:spcPts val="600"/>
              </a:spcAft>
            </a:pPr>
            <a:r>
              <a:rPr lang="en-GB" sz="2000" spc="120" dirty="0">
                <a:solidFill>
                  <a:srgbClr val="456A2C"/>
                </a:solidFill>
                <a:latin typeface="Glacial Indifference"/>
              </a:rPr>
              <a:t>    - Multi-Split (</a:t>
            </a:r>
            <a:r>
              <a:rPr lang="en-GB" sz="2000" spc="120" dirty="0" err="1">
                <a:solidFill>
                  <a:srgbClr val="456A2C"/>
                </a:solidFill>
                <a:latin typeface="Glacial Indifference"/>
              </a:rPr>
              <a:t>monijakoinen</a:t>
            </a:r>
            <a:r>
              <a:rPr lang="en-GB" sz="2000" spc="120" dirty="0">
                <a:solidFill>
                  <a:srgbClr val="456A2C"/>
                </a:solidFill>
                <a:latin typeface="Glacial Indifference"/>
              </a:rPr>
              <a:t>)</a:t>
            </a:r>
          </a:p>
          <a:p>
            <a:pPr algn="just">
              <a:spcAft>
                <a:spcPts val="600"/>
              </a:spcAft>
            </a:pPr>
            <a:r>
              <a:rPr lang="en-GB" sz="2000" spc="120" dirty="0">
                <a:solidFill>
                  <a:srgbClr val="456A2C"/>
                </a:solidFill>
                <a:latin typeface="Glacial Indifference"/>
              </a:rPr>
              <a:t>4.3 </a:t>
            </a:r>
            <a:r>
              <a:rPr lang="en-GB" sz="2000" spc="120" dirty="0" err="1">
                <a:solidFill>
                  <a:srgbClr val="456A2C"/>
                </a:solidFill>
                <a:latin typeface="Glacial Indifference"/>
              </a:rPr>
              <a:t>Keskitetyt</a:t>
            </a:r>
            <a:r>
              <a:rPr lang="en-GB" sz="2000" spc="120" dirty="0">
                <a:solidFill>
                  <a:srgbClr val="456A2C"/>
                </a:solidFill>
                <a:latin typeface="Glacial Indifference"/>
              </a:rPr>
              <a:t> </a:t>
            </a:r>
            <a:r>
              <a:rPr lang="en-GB" sz="2000" spc="120" dirty="0" err="1">
                <a:solidFill>
                  <a:srgbClr val="456A2C"/>
                </a:solidFill>
                <a:latin typeface="Glacial Indifference"/>
              </a:rPr>
              <a:t>järjestelmät</a:t>
            </a:r>
            <a:endParaRPr lang="en-GB" sz="2000" spc="120" dirty="0">
              <a:solidFill>
                <a:srgbClr val="456A2C"/>
              </a:solidFill>
              <a:latin typeface="Glacial Indifference"/>
            </a:endParaRP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Sekoitettu</a:t>
            </a:r>
            <a:r>
              <a:rPr lang="en-GB" sz="2000" spc="120" dirty="0">
                <a:solidFill>
                  <a:srgbClr val="456A2C"/>
                </a:solidFill>
                <a:latin typeface="Glacial Indifference"/>
              </a:rPr>
              <a:t> (</a:t>
            </a:r>
            <a:r>
              <a:rPr lang="en-GB" sz="2000" spc="120" dirty="0" err="1">
                <a:solidFill>
                  <a:srgbClr val="456A2C"/>
                </a:solidFill>
                <a:latin typeface="Glacial Indifference"/>
              </a:rPr>
              <a:t>induktio</a:t>
            </a:r>
            <a:r>
              <a:rPr lang="en-GB" sz="2000" spc="120" dirty="0">
                <a:solidFill>
                  <a:srgbClr val="456A2C"/>
                </a:solidFill>
                <a:latin typeface="Glacial Indifference"/>
              </a:rPr>
              <a:t> tai </a:t>
            </a:r>
            <a:r>
              <a:rPr lang="en-GB" sz="2000" spc="120" dirty="0" err="1">
                <a:solidFill>
                  <a:srgbClr val="456A2C"/>
                </a:solidFill>
                <a:latin typeface="Glacial Indifference"/>
              </a:rPr>
              <a:t>tuulettimen</a:t>
            </a:r>
            <a:r>
              <a:rPr lang="en-GB" sz="2000" spc="120" dirty="0">
                <a:solidFill>
                  <a:srgbClr val="456A2C"/>
                </a:solidFill>
                <a:latin typeface="Glacial Indifference"/>
              </a:rPr>
              <a:t> vastus)</a:t>
            </a:r>
          </a:p>
          <a:p>
            <a:pPr algn="just">
              <a:spcAft>
                <a:spcPts val="600"/>
              </a:spcAft>
            </a:pPr>
            <a:r>
              <a:rPr lang="en-GB" sz="2000" spc="120" dirty="0">
                <a:solidFill>
                  <a:srgbClr val="456A2C"/>
                </a:solidFill>
                <a:latin typeface="Glacial Indifference"/>
              </a:rPr>
              <a:t>    - </a:t>
            </a:r>
            <a:r>
              <a:rPr lang="en-GB" sz="2000" spc="120" dirty="0" err="1">
                <a:solidFill>
                  <a:srgbClr val="456A2C"/>
                </a:solidFill>
                <a:latin typeface="Glacial Indifference"/>
              </a:rPr>
              <a:t>Kaikki</a:t>
            </a:r>
            <a:r>
              <a:rPr lang="en-GB" sz="2000" spc="120" dirty="0">
                <a:solidFill>
                  <a:srgbClr val="456A2C"/>
                </a:solidFill>
                <a:latin typeface="Glacial Indifference"/>
              </a:rPr>
              <a:t> </a:t>
            </a:r>
            <a:r>
              <a:rPr lang="en-GB" sz="2000" spc="120" dirty="0" err="1">
                <a:solidFill>
                  <a:srgbClr val="456A2C"/>
                </a:solidFill>
                <a:latin typeface="Glacial Indifference"/>
              </a:rPr>
              <a:t>ilma</a:t>
            </a:r>
            <a:r>
              <a:rPr lang="en-GB" sz="2000" spc="120" dirty="0">
                <a:solidFill>
                  <a:srgbClr val="456A2C"/>
                </a:solidFill>
                <a:latin typeface="Glacial Indifference"/>
              </a:rPr>
              <a:t> (</a:t>
            </a:r>
            <a:r>
              <a:rPr lang="en-GB" sz="2000" spc="120" dirty="0" err="1">
                <a:solidFill>
                  <a:srgbClr val="456A2C"/>
                </a:solidFill>
                <a:latin typeface="Glacial Indifference"/>
              </a:rPr>
              <a:t>tasainen</a:t>
            </a:r>
            <a:r>
              <a:rPr lang="en-GB" sz="2000" spc="120" dirty="0">
                <a:solidFill>
                  <a:srgbClr val="456A2C"/>
                </a:solidFill>
                <a:latin typeface="Glacial Indifference"/>
              </a:rPr>
              <a:t> </a:t>
            </a:r>
            <a:r>
              <a:rPr lang="en-GB" sz="2000" spc="120" dirty="0" err="1">
                <a:solidFill>
                  <a:srgbClr val="456A2C"/>
                </a:solidFill>
                <a:latin typeface="Glacial Indifference"/>
              </a:rPr>
              <a:t>virtaus</a:t>
            </a:r>
            <a:r>
              <a:rPr lang="en-GB" sz="2000" spc="120" dirty="0">
                <a:solidFill>
                  <a:srgbClr val="456A2C"/>
                </a:solidFill>
                <a:latin typeface="Glacial Indifference"/>
              </a:rPr>
              <a:t>, </a:t>
            </a:r>
            <a:r>
              <a:rPr lang="en-GB" sz="2000" spc="120" dirty="0" err="1">
                <a:solidFill>
                  <a:srgbClr val="456A2C"/>
                </a:solidFill>
                <a:latin typeface="Glacial Indifference"/>
              </a:rPr>
              <a:t>vaihteleva</a:t>
            </a:r>
            <a:r>
              <a:rPr lang="en-GB" sz="2000" spc="120" dirty="0">
                <a:solidFill>
                  <a:srgbClr val="456A2C"/>
                </a:solidFill>
                <a:latin typeface="Glacial Indifference"/>
              </a:rPr>
              <a:t> </a:t>
            </a:r>
            <a:r>
              <a:rPr lang="en-GB" sz="2000" spc="120" dirty="0" err="1">
                <a:solidFill>
                  <a:srgbClr val="456A2C"/>
                </a:solidFill>
                <a:latin typeface="Glacial Indifference"/>
              </a:rPr>
              <a:t>tilavuus</a:t>
            </a:r>
            <a:r>
              <a:rPr lang="en-GB" sz="2000" spc="120" dirty="0">
                <a:solidFill>
                  <a:srgbClr val="456A2C"/>
                </a:solidFill>
                <a:latin typeface="Glacial Indifference"/>
              </a:rPr>
              <a:t> </a:t>
            </a:r>
            <a:r>
              <a:rPr lang="en-GB" sz="2000" spc="120" dirty="0" err="1">
                <a:solidFill>
                  <a:srgbClr val="456A2C"/>
                </a:solidFill>
                <a:latin typeface="Glacial Indifference"/>
              </a:rPr>
              <a:t>ja</a:t>
            </a:r>
            <a:r>
              <a:rPr lang="en-GB" sz="2000" spc="120" dirty="0">
                <a:solidFill>
                  <a:srgbClr val="456A2C"/>
                </a:solidFill>
                <a:latin typeface="Glacial Indifference"/>
              </a:rPr>
              <a:t> </a:t>
            </a:r>
            <a:r>
              <a:rPr lang="en-GB" sz="2000" spc="120" dirty="0" err="1">
                <a:solidFill>
                  <a:srgbClr val="456A2C"/>
                </a:solidFill>
                <a:latin typeface="Glacial Indifference"/>
              </a:rPr>
              <a:t>kaksi</a:t>
            </a:r>
            <a:r>
              <a:rPr lang="en-GB" sz="2000" spc="120" dirty="0">
                <a:solidFill>
                  <a:srgbClr val="456A2C"/>
                </a:solidFill>
                <a:latin typeface="Glacial Indifference"/>
              </a:rPr>
              <a:t> </a:t>
            </a:r>
            <a:r>
              <a:rPr lang="en-GB" sz="2000" spc="120" dirty="0" err="1">
                <a:solidFill>
                  <a:srgbClr val="456A2C"/>
                </a:solidFill>
                <a:latin typeface="Glacial Indifference"/>
              </a:rPr>
              <a:t>johdinta</a:t>
            </a:r>
            <a:r>
              <a:rPr lang="en-GB" sz="2000" spc="120" dirty="0">
                <a:solidFill>
                  <a:srgbClr val="456A2C"/>
                </a:solidFill>
                <a:latin typeface="Glacial Indifference"/>
              </a:rPr>
              <a:t>)</a:t>
            </a:r>
          </a:p>
        </p:txBody>
      </p:sp>
      <p:pic>
        <p:nvPicPr>
          <p:cNvPr id="12" name="Imagen 11">
            <a:extLst>
              <a:ext uri="{FF2B5EF4-FFF2-40B4-BE49-F238E27FC236}">
                <a16:creationId xmlns:a16="http://schemas.microsoft.com/office/drawing/2014/main" id="{33204134-B5D3-4D95-B5D1-13744B085D54}"/>
              </a:ext>
            </a:extLst>
          </p:cNvPr>
          <p:cNvPicPr/>
          <p:nvPr/>
        </p:nvPicPr>
        <p:blipFill rotWithShape="1">
          <a:blip r:embed="rId2" cstate="print">
            <a:alphaModFix amt="83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981" t="12732" r="-2159" b="23935"/>
          <a:stretch/>
        </p:blipFill>
        <p:spPr bwMode="auto">
          <a:xfrm>
            <a:off x="1082040" y="3089700"/>
            <a:ext cx="5212715" cy="27152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F3B55D9-9220-4E20-BD5A-C030AA385C77}"/>
              </a:ext>
            </a:extLst>
          </p:cNvPr>
          <p:cNvPicPr/>
          <p:nvPr/>
        </p:nvPicPr>
        <p:blipFill rotWithShape="1">
          <a:blip r:embed="rId4" cstate="print">
            <a:alphaModFix/>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5954" t="14606" r="5001" b="12379"/>
          <a:stretch/>
        </p:blipFill>
        <p:spPr bwMode="auto">
          <a:xfrm>
            <a:off x="4201408" y="6028910"/>
            <a:ext cx="5212715" cy="3205351"/>
          </a:xfrm>
          <a:prstGeom prst="rect">
            <a:avLst/>
          </a:prstGeom>
          <a:noFill/>
          <a:ln>
            <a:noFill/>
          </a:ln>
          <a:effectLst>
            <a:outerShdw dir="4800000" algn="ctr" rotWithShape="0">
              <a:schemeClr val="tx1"/>
            </a:outerShdw>
          </a:effectLst>
          <a:extLst>
            <a:ext uri="{53640926-AAD7-44D8-BBD7-CCE9431645EC}">
              <a14:shadowObscured xmlns:a14="http://schemas.microsoft.com/office/drawing/2010/main"/>
            </a:ext>
          </a:extLst>
        </p:spPr>
      </p:pic>
      <p:sp>
        <p:nvSpPr>
          <p:cNvPr id="15" name="TextBox 5">
            <a:extLst>
              <a:ext uri="{FF2B5EF4-FFF2-40B4-BE49-F238E27FC236}">
                <a16:creationId xmlns:a16="http://schemas.microsoft.com/office/drawing/2014/main" id="{A387614D-734B-4AC8-9976-D5C34F4D22A5}"/>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7017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pPr marL="0" marR="17780" indent="-457200" algn="just">
              <a:lnSpc>
                <a:spcPct val="130000"/>
              </a:lnSpc>
              <a:spcAft>
                <a:spcPts val="600"/>
              </a:spcAft>
              <a:buClr>
                <a:srgbClr val="385623"/>
              </a:buClr>
            </a:pPr>
            <a:endParaRPr lang="en-GB" sz="1800"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Arial Black" panose="020B0A04020102020204" pitchFamily="34" charset="0"/>
                </a:rPr>
                <a:t>TIETOTEKNIIKAN KÄSITTEET</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072175"/>
          </a:xfrm>
          <a:prstGeom prst="rect">
            <a:avLst/>
          </a:prstGeom>
        </p:spPr>
        <p:txBody>
          <a:bodyPr lIns="0" tIns="0" rIns="0" bIns="0" rtlCol="0" anchor="t">
            <a:spAutoFit/>
          </a:bodyPr>
          <a:lstStyle/>
          <a:p>
            <a:pPr marR="17780" indent="-457200" algn="just">
              <a:lnSpc>
                <a:spcPts val="3359"/>
              </a:lnSpc>
              <a:spcAft>
                <a:spcPts val="600"/>
              </a:spcAft>
              <a:buClr>
                <a:srgbClr val="385623"/>
              </a:buClr>
            </a:pPr>
            <a:r>
              <a:rPr lang="fi-FI" sz="2400" spc="120" dirty="0">
                <a:solidFill>
                  <a:srgbClr val="456A2C"/>
                </a:solidFill>
                <a:latin typeface="Glacial Indifference"/>
              </a:rPr>
              <a:t>Tämäntyyppiset asennukset sieppaavat, mukauttavat ja jakavat taloihin ja laitoksiin kaikenlaista dataa. Koko laitteiston tulee olla riittävä kaikille kiinteistön käyttäjille sisältäen kaikki palvelut, kuten television, puhelimen ja tietoliikenteen. Rakennuksen suunnittelussa tulee ottaa huomioon tällaiset toiminnallisuudet ja niiden asentaminen. Rakennustöiden aloittaminen ei ole sallittua ilman tietotekniikan asennusten asianmukaista validointia. Rakentamisen alkuvaiheessa pienet muutokset hankkeeseen ovat sallittuja, mutta merkittävien muutosten yhteydessä tulee esittää uusi suunnitelma viranomaisille ja hyväksyntä.</a:t>
            </a:r>
            <a:endParaRPr lang="en-GB" sz="2400" spc="120" dirty="0">
              <a:solidFill>
                <a:srgbClr val="456A2C"/>
              </a:solidFill>
              <a:latin typeface="Glacial Indifference"/>
            </a:endParaRPr>
          </a:p>
        </p:txBody>
      </p:sp>
      <p:pic>
        <p:nvPicPr>
          <p:cNvPr id="14" name="Imagen 13" descr="With this floor divided into 6 wiring zones, each zone can be fed with a large composite cable, which contains multiple fibers and copper conductors. The composite cables provide data and power to the electronics in each zone.">
            <a:extLst>
              <a:ext uri="{FF2B5EF4-FFF2-40B4-BE49-F238E27FC236}">
                <a16:creationId xmlns:a16="http://schemas.microsoft.com/office/drawing/2014/main" id="{4BF09F3E-6B2A-4A51-BEC2-EEB0A7543F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5205" y="5435073"/>
            <a:ext cx="6332247" cy="3746193"/>
          </a:xfrm>
          <a:prstGeom prst="rect">
            <a:avLst/>
          </a:prstGeom>
          <a:noFill/>
          <a:ln>
            <a:noFill/>
          </a:ln>
        </p:spPr>
      </p:pic>
      <p:sp>
        <p:nvSpPr>
          <p:cNvPr id="15" name="TextBox 5">
            <a:extLst>
              <a:ext uri="{FF2B5EF4-FFF2-40B4-BE49-F238E27FC236}">
                <a16:creationId xmlns:a16="http://schemas.microsoft.com/office/drawing/2014/main" id="{10383929-2E8E-475F-A05A-C188F6C61758}"/>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06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17394"/>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Arial Black" panose="020B0A04020102020204" pitchFamily="34" charset="0"/>
              </a:rPr>
              <a:t>Asennukset</a:t>
            </a:r>
            <a:endParaRPr lang="en-US" sz="6200" spc="310" dirty="0">
              <a:solidFill>
                <a:srgbClr val="456A2C"/>
              </a:solidFill>
              <a:latin typeface="Arial Black" panose="020B0A04020102020204" pitchFamily="34" charset="0"/>
            </a:endParaRPr>
          </a:p>
        </p:txBody>
      </p:sp>
      <p:sp>
        <p:nvSpPr>
          <p:cNvPr id="10" name="AutoShape 10"/>
          <p:cNvSpPr/>
          <p:nvPr/>
        </p:nvSpPr>
        <p:spPr>
          <a:xfrm>
            <a:off x="2057400" y="9258300"/>
            <a:ext cx="16230600"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
        <p:nvSpPr>
          <p:cNvPr id="11" name="Rectángulo 10">
            <a:extLst>
              <a:ext uri="{FF2B5EF4-FFF2-40B4-BE49-F238E27FC236}">
                <a16:creationId xmlns:a16="http://schemas.microsoft.com/office/drawing/2014/main" id="{8323D29E-49F7-4BE7-9537-CD459825D837}"/>
              </a:ext>
            </a:extLst>
          </p:cNvPr>
          <p:cNvSpPr/>
          <p:nvPr/>
        </p:nvSpPr>
        <p:spPr>
          <a:xfrm>
            <a:off x="381000" y="2958432"/>
            <a:ext cx="6498801" cy="4377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hat is the Difference Between IT And Telecommunications? | by Irene  Rufferty | BSG SMS | Medium">
            <a:extLst>
              <a:ext uri="{FF2B5EF4-FFF2-40B4-BE49-F238E27FC236}">
                <a16:creationId xmlns:a16="http://schemas.microsoft.com/office/drawing/2014/main" id="{6628766A-71B2-4C75-89EA-B3D88D769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1" y="3073394"/>
            <a:ext cx="6563113" cy="426937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AE65516-0165-47E0-A4D9-0138B1403FC2}"/>
              </a:ext>
            </a:extLst>
          </p:cNvPr>
          <p:cNvSpPr txBox="1"/>
          <p:nvPr/>
        </p:nvSpPr>
        <p:spPr>
          <a:xfrm>
            <a:off x="7289360" y="3612394"/>
            <a:ext cx="4724400" cy="2679708"/>
          </a:xfrm>
          <a:prstGeom prst="rect">
            <a:avLst/>
          </a:prstGeom>
          <a:noFill/>
        </p:spPr>
        <p:txBody>
          <a:bodyPr wrap="square" rtlCol="0">
            <a:spAutoFit/>
          </a:bodyPr>
          <a:lstStyle/>
          <a:p>
            <a:pPr algn="just">
              <a:lnSpc>
                <a:spcPts val="3359"/>
              </a:lnSpc>
              <a:spcAft>
                <a:spcPts val="600"/>
              </a:spcAft>
            </a:pPr>
            <a:r>
              <a:rPr lang="fi-FI" sz="2400" spc="120" dirty="0">
                <a:solidFill>
                  <a:srgbClr val="456A2C"/>
                </a:solidFill>
                <a:latin typeface="Glacial Indifference"/>
              </a:rPr>
              <a:t>Lopullisissa suunnitelmissa valitut asennukset on järjestetty pystysuoraan optiseen siirtoverkkoon, joka ulottuu kellarista kattoon ja näkyy jokaisessa laitekaapissa.</a:t>
            </a:r>
            <a:endParaRPr lang="en-GB" dirty="0"/>
          </a:p>
        </p:txBody>
      </p:sp>
      <p:pic>
        <p:nvPicPr>
          <p:cNvPr id="45" name="Imagen 44" descr="A common vertical optical transport network extends from the basement to the roof and appears in every telecom room. The physical cabling and active electronics for the vertical transport need to be segregated and identified separate from tenant networks.">
            <a:extLst>
              <a:ext uri="{FF2B5EF4-FFF2-40B4-BE49-F238E27FC236}">
                <a16:creationId xmlns:a16="http://schemas.microsoft.com/office/drawing/2014/main" id="{27AEBCE8-03B1-44D2-B72B-504AA211C7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569" y="2101629"/>
            <a:ext cx="4784875" cy="6519924"/>
          </a:xfrm>
          <a:prstGeom prst="rect">
            <a:avLst/>
          </a:prstGeom>
          <a:noFill/>
          <a:ln>
            <a:noFill/>
          </a:ln>
        </p:spPr>
      </p:pic>
      <p:sp>
        <p:nvSpPr>
          <p:cNvPr id="46" name="TextBox 5">
            <a:extLst>
              <a:ext uri="{FF2B5EF4-FFF2-40B4-BE49-F238E27FC236}">
                <a16:creationId xmlns:a16="http://schemas.microsoft.com/office/drawing/2014/main" id="{C64A6BDB-3F75-4232-AAC1-2F43FB2E302D}"/>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LUENTO 4: </a:t>
            </a:r>
            <a:r>
              <a:rPr lang="fi-FI" sz="1600" spc="80" dirty="0">
                <a:solidFill>
                  <a:srgbClr val="52584D"/>
                </a:solidFill>
                <a:latin typeface="Glacial Indifference"/>
              </a:rPr>
              <a:t>Lämmitys-, ilmanvaihto-, ilmastointi-, valaistus- sekä tietotekniikan järjestelmät nykyaikaisissa rakennuksissa</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486</Words>
  <Application>Microsoft Office PowerPoint</Application>
  <PresentationFormat>Mukautettu</PresentationFormat>
  <Paragraphs>79</Paragraphs>
  <Slides>8</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8</vt:i4>
      </vt:variant>
    </vt:vector>
  </HeadingPairs>
  <TitlesOfParts>
    <vt:vector size="17" baseType="lpstr">
      <vt:lpstr>Arial Black</vt:lpstr>
      <vt:lpstr>Glacial Indifference Bold</vt:lpstr>
      <vt:lpstr>Glacial Indifference</vt:lpstr>
      <vt:lpstr>Calibri</vt:lpstr>
      <vt:lpstr>Wingdings</vt:lpstr>
      <vt:lpstr>Arial</vt:lpstr>
      <vt:lpstr>League Spartan</vt:lpstr>
      <vt:lpstr>Verdana</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74</cp:revision>
  <dcterms:created xsi:type="dcterms:W3CDTF">2006-08-16T00:00:00Z</dcterms:created>
  <dcterms:modified xsi:type="dcterms:W3CDTF">2022-04-19T20:02:18Z</dcterms:modified>
  <dc:identifier>DAD7Xzioke4</dc:identifier>
</cp:coreProperties>
</file>