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1" r:id="rId5"/>
    <p:sldId id="260" r:id="rId6"/>
    <p:sldId id="265" r:id="rId7"/>
    <p:sldId id="266" r:id="rId8"/>
  </p:sldIdLst>
  <p:sldSz cx="18288000" cy="10287000"/>
  <p:notesSz cx="6858000" cy="9144000"/>
  <p:embeddedFontLst>
    <p:embeddedFont>
      <p:font typeface="Glacial Indifference" panose="020B0604020202020204" charset="0"/>
      <p:regular r:id="rId10"/>
    </p:embeddedFont>
    <p:embeddedFont>
      <p:font typeface="League Spartan" panose="020B0604020202020204" charset="-7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D82"/>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PERFORMANCE AND DURABILITY </a:t>
            </a:r>
            <a:r>
              <a:rPr lang="en-US" sz="1600" spc="80">
                <a:solidFill>
                  <a:srgbClr val="52584D"/>
                </a:solidFill>
                <a:latin typeface="Glacial Indifference"/>
              </a:rPr>
              <a:t>OF WOODEN </a:t>
            </a:r>
            <a:r>
              <a:rPr lang="en-US" sz="1600" spc="80" dirty="0">
                <a:solidFill>
                  <a:srgbClr val="52584D"/>
                </a:solidFill>
                <a:latin typeface="Glacial Indifference"/>
              </a:rPr>
              <a:t>STRUCTURES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ulko, rakennus, tie, katu&#10;&#10;Kuvaus luotu automaattisesti">
            <a:extLst>
              <a:ext uri="{FF2B5EF4-FFF2-40B4-BE49-F238E27FC236}">
                <a16:creationId xmlns:a16="http://schemas.microsoft.com/office/drawing/2014/main" id="{39B66B76-F41D-46E6-9EB8-BE1E01B8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8" y="-114300"/>
            <a:ext cx="14592000" cy="109440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l">
                <a:lnSpc>
                  <a:spcPts val="10580"/>
                </a:lnSpc>
              </a:pPr>
              <a:r>
                <a:rPr lang="lv-LV" sz="5400" b="1" dirty="0">
                  <a:solidFill>
                    <a:srgbClr val="FEFFF8"/>
                  </a:solidFill>
                  <a:latin typeface="Glossial indifference"/>
                </a:rPr>
                <a:t>KOKA KONSTRUKCIJU VEIKTSPĒJA UN IZTURĪBA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lv-LV" sz="2400" b="1" dirty="0">
                  <a:solidFill>
                    <a:srgbClr val="FEFFF8"/>
                  </a:solidFill>
                  <a:latin typeface="Glacial Indifference" panose="020B0604020202020204" charset="0"/>
                </a:rPr>
                <a:t>03-1/ LU2: KOKA KONSTRUKCIJA, ATJAUNOŠANA UN NOJAUKŠANA</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
        <p:nvSpPr>
          <p:cNvPr id="2" name="Suorakulmio 1">
            <a:extLst>
              <a:ext uri="{FF2B5EF4-FFF2-40B4-BE49-F238E27FC236}">
                <a16:creationId xmlns:a16="http://schemas.microsoft.com/office/drawing/2014/main" id="{27E6D473-E6AF-4B8F-8124-FBB796220E40}"/>
              </a:ext>
            </a:extLst>
          </p:cNvPr>
          <p:cNvSpPr/>
          <p:nvPr/>
        </p:nvSpPr>
        <p:spPr>
          <a:xfrm rot="243973">
            <a:off x="15621103" y="9587197"/>
            <a:ext cx="684841" cy="146805"/>
          </a:xfrm>
          <a:prstGeom prst="rect">
            <a:avLst/>
          </a:prstGeom>
          <a:solidFill>
            <a:srgbClr val="7A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8" y="1694973"/>
              <a:ext cx="10198556" cy="2831544"/>
            </a:xfrm>
            <a:prstGeom prst="rect">
              <a:avLst/>
            </a:prstGeom>
            <a:grpFill/>
          </p:spPr>
          <p:txBody>
            <a:bodyPr wrap="square" lIns="0" tIns="0" rIns="0" bIns="0" rtlCol="0" anchor="t">
              <a:spAutoFit/>
            </a:bodyPr>
            <a:lstStyle/>
            <a:p>
              <a:pPr algn="l">
                <a:lnSpc>
                  <a:spcPts val="8370"/>
                </a:lnSpc>
              </a:pPr>
              <a:r>
                <a:rPr lang="lv-LV" sz="6200" b="1" dirty="0">
                  <a:solidFill>
                    <a:srgbClr val="456A2C"/>
                  </a:solidFill>
                  <a:latin typeface="Glacial Indifference" panose="020B0604020202020204" charset="0"/>
                </a:rPr>
                <a:t>PREZENTĀCIJAS PĀRSKATS </a:t>
              </a:r>
            </a:p>
          </p:txBody>
        </p:sp>
        <p:sp>
          <p:nvSpPr>
            <p:cNvPr id="6" name="TextBox 6"/>
            <p:cNvSpPr txBox="1"/>
            <p:nvPr/>
          </p:nvSpPr>
          <p:spPr>
            <a:xfrm>
              <a:off x="979528" y="7276623"/>
              <a:ext cx="9214823" cy="3445388"/>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lv-LV" sz="2400" dirty="0">
                  <a:solidFill>
                    <a:srgbClr val="456A2C"/>
                  </a:solidFill>
                  <a:latin typeface="Glacial Indifference"/>
                </a:rPr>
                <a:t>Ievads</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Vides aspekti</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Ieguvumi</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Koka konstrukciju izturība</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EN un Eurocode standarti</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Bieži uzdotie jautājumi</a:t>
              </a:r>
            </a:p>
          </p:txBody>
        </p:sp>
        <p:sp>
          <p:nvSpPr>
            <p:cNvPr id="7" name="TextBox 7"/>
            <p:cNvSpPr txBox="1"/>
            <p:nvPr/>
          </p:nvSpPr>
          <p:spPr>
            <a:xfrm>
              <a:off x="1027100" y="6249407"/>
              <a:ext cx="9215776" cy="780641"/>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acial Indifference" panose="020B0604020202020204" charset="0"/>
                </a:rPr>
                <a:t>Apskatītās tēmas </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pic>
        <p:nvPicPr>
          <p:cNvPr id="11" name="Kuva 10" descr="Kuva, joka sisältää kohteen rakennus, sisä, pöytä, puinen&#10;&#10;Kuvaus luotu automaattisesti">
            <a:extLst>
              <a:ext uri="{FF2B5EF4-FFF2-40B4-BE49-F238E27FC236}">
                <a16:creationId xmlns:a16="http://schemas.microsoft.com/office/drawing/2014/main" id="{FF7CCC37-A0DF-4A36-8DD7-150B5F593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08762" y="1137938"/>
            <a:ext cx="9103500" cy="68276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8769" y="1083579"/>
            <a:ext cx="7533372" cy="69442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a:solidFill>
                  <a:srgbClr val="456A2C"/>
                </a:solidFill>
                <a:latin typeface="Glacial Indifference"/>
              </a:rPr>
              <a:t>Nesošo koka konstrukciju pamatfunkcija ir nodot pašsvaru, lietderīgo slodzi, sniega slodzi un vēja slodzi uz ēkas pamatiem.</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a:solidFill>
                  <a:srgbClr val="456A2C"/>
                </a:solidFill>
                <a:latin typeface="Glacial Indifference"/>
              </a:rPr>
              <a:t>Koka konstrukcijās izmantotās savienošanas metodes ir jānosaka saskaņā ar iepriekš minētajām slodzēm, un savienošanas metodēm ir liela nozīme no tehniskā un arhitektoniskā viedokļa.</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a:solidFill>
                  <a:srgbClr val="456A2C"/>
                </a:solidFill>
                <a:latin typeface="Glacial Indifference"/>
              </a:rPr>
              <a:t>Koka salaidumos divas vai vairākas konstrukcijas daļas ir savienotas viena ar otru tā, lai ārēja spēka ietekmē salaidums nepieļautu detaļu izjukšanu vai uzslīdēšanu vienai uz otras.</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3346" y="957263"/>
            <a:ext cx="6914273" cy="3816429"/>
            <a:chOff x="-2479" y="-95249"/>
            <a:chExt cx="9219030" cy="5088574"/>
          </a:xfrm>
        </p:grpSpPr>
        <p:sp>
          <p:nvSpPr>
            <p:cNvPr id="8" name="TextBox 8"/>
            <p:cNvSpPr txBox="1"/>
            <p:nvPr/>
          </p:nvSpPr>
          <p:spPr>
            <a:xfrm>
              <a:off x="0" y="-95249"/>
              <a:ext cx="9216551" cy="1395254"/>
            </a:xfrm>
            <a:prstGeom prst="rect">
              <a:avLst/>
            </a:prstGeom>
          </p:spPr>
          <p:txBody>
            <a:bodyPr lIns="0" tIns="0" rIns="0" bIns="0" rtlCol="0" anchor="t">
              <a:spAutoFit/>
            </a:bodyPr>
            <a:lstStyle/>
            <a:p>
              <a:pPr algn="l">
                <a:lnSpc>
                  <a:spcPts val="8370"/>
                </a:lnSpc>
              </a:pPr>
              <a:r>
                <a:rPr lang="lv-LV" sz="6200">
                  <a:solidFill>
                    <a:schemeClr val="bg1"/>
                  </a:solidFill>
                  <a:latin typeface="League Spartan"/>
                </a:rPr>
                <a:t>Ievads</a:t>
              </a:r>
            </a:p>
          </p:txBody>
        </p:sp>
        <p:sp>
          <p:nvSpPr>
            <p:cNvPr id="9" name="TextBox 9"/>
            <p:cNvSpPr txBox="1"/>
            <p:nvPr/>
          </p:nvSpPr>
          <p:spPr>
            <a:xfrm>
              <a:off x="-2479" y="4172587"/>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6363319" y="419100"/>
            <a:ext cx="11696081" cy="8421971"/>
            <a:chOff x="-134181" y="-3114570"/>
            <a:chExt cx="13634511" cy="4547969"/>
          </a:xfrm>
        </p:grpSpPr>
        <p:sp>
          <p:nvSpPr>
            <p:cNvPr id="5" name="TextBox 5"/>
            <p:cNvSpPr txBox="1"/>
            <p:nvPr/>
          </p:nvSpPr>
          <p:spPr>
            <a:xfrm>
              <a:off x="0" y="-3114570"/>
              <a:ext cx="13500330" cy="565091"/>
            </a:xfrm>
            <a:prstGeom prst="rect">
              <a:avLst/>
            </a:prstGeom>
          </p:spPr>
          <p:txBody>
            <a:bodyPr wrap="square" lIns="0" tIns="0" rIns="0" bIns="0" rtlCol="0" anchor="t">
              <a:spAutoFit/>
            </a:bodyPr>
            <a:lstStyle/>
            <a:p>
              <a:pPr algn="l">
                <a:lnSpc>
                  <a:spcPts val="8370"/>
                </a:lnSpc>
              </a:pPr>
              <a:r>
                <a:rPr lang="lv-LV" sz="6200">
                  <a:solidFill>
                    <a:srgbClr val="456A2C"/>
                  </a:solidFill>
                  <a:latin typeface="League Spartan"/>
                </a:rPr>
                <a:t>Vides aspekti</a:t>
              </a:r>
            </a:p>
          </p:txBody>
        </p:sp>
        <p:sp>
          <p:nvSpPr>
            <p:cNvPr id="6" name="TextBox 6"/>
            <p:cNvSpPr txBox="1"/>
            <p:nvPr/>
          </p:nvSpPr>
          <p:spPr>
            <a:xfrm>
              <a:off x="-134181" y="-2318361"/>
              <a:ext cx="13634511" cy="3751760"/>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lv-LV" sz="2400" dirty="0">
                  <a:solidFill>
                    <a:srgbClr val="456A2C"/>
                  </a:solidFill>
                  <a:latin typeface="Glacial Indifference"/>
                </a:rPr>
                <a:t>Koka kā dabiska materiāla stiprība ir atkarīga no mitruma un stresa laika, tāpēc koka stiprība ir vislielākā, kad tas ir sauss un pakļauts īstermiņa slodzei.</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Koksnei ir labas konstrukcijas tehniskās īpašības, un uz koka kā būvmateriāla daudzpusību norāda tas, ka to var izmantot gan kā nesošo, gan virsmas veidojošo materiālu, bet koksnes materiāls darbojas arī kā termiskais izolators.</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Koka virsma pēc sajūtām ir patīkama un silta. Koks kā būvmateriāls ir viegls un ar to ir viegli strādāt.</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Daudzas koka konstrukcijas ir ekonomiskākas nekā masīvas konstrukcijas, kas izgatavotas no citiem materiāliem, un no koka neizgaro neviena viela, kas ir bīstama veselībai.</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Koksne ir tīrs, atjaunojams dabas produkts, kura blakusprodukti ražošanas laikā, kā arī celtniecības atkritumi tā kalpošanas cikla beigās atgriežas vidē, nepiesārņojot dabu.</a:t>
              </a: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4</a:t>
            </a:fld>
            <a:endParaRPr lang="en-US" sz="2400" spc="120">
              <a:solidFill>
                <a:srgbClr val="1E4D65"/>
              </a:solidFill>
              <a:latin typeface="Glacial Indifference"/>
            </a:endParaRPr>
          </a:p>
        </p:txBody>
      </p:sp>
      <p:pic>
        <p:nvPicPr>
          <p:cNvPr id="7" name="Kuva 6" descr="Kuva, joka sisältää kohteen sisä, lattia, rakennus, sisäkatto&#10;&#10;Kuvaus luotu automaattisesti">
            <a:extLst>
              <a:ext uri="{FF2B5EF4-FFF2-40B4-BE49-F238E27FC236}">
                <a16:creationId xmlns:a16="http://schemas.microsoft.com/office/drawing/2014/main" id="{46AA6495-7E43-4577-8B5D-960D8E48B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89499"/>
            <a:ext cx="5525119" cy="370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lv-LV" sz="5000">
                <a:solidFill>
                  <a:srgbClr val="456A2C"/>
                </a:solidFill>
                <a:latin typeface="League Spartan"/>
              </a:rPr>
              <a:t>Ieguvumi</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APKĀRTĒJĀ VIDE</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a:solidFill>
                    <a:srgbClr val="456A2C"/>
                  </a:solidFill>
                  <a:latin typeface="Glacial Indifference"/>
                </a:rPr>
                <a:t>Koksne ir viegli apstrādājams materiāls, kura atkritumus un blakusproduktus var tālāk apstrādāt.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PRODUKTIVITĀTE</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a:solidFill>
                    <a:srgbClr val="456A2C"/>
                  </a:solidFill>
                  <a:latin typeface="Glacial Indifference"/>
                </a:rPr>
                <a:t>Koksnes materiāla iestrādāšana, izmantojot dažādas metodes, paātrina ražošanas procesu.</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EFEKTIVITĀTE</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lv-LV" sz="2400">
                  <a:solidFill>
                    <a:srgbClr val="456A2C"/>
                  </a:solidFill>
                  <a:latin typeface="Glacial Indifference"/>
                </a:rPr>
                <a:t>Neapstrādāta kokmateriāla apstrādei ir sena vēsture. Balstoties uz pieredzi, var izveidot efektīvākus jauno tehnoloģiju apstrādes risinājumus.</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IZMAKSAS</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lv-LV" sz="2400">
                  <a:solidFill>
                    <a:srgbClr val="456A2C"/>
                  </a:solidFill>
                  <a:latin typeface="Glacial Indifference"/>
                </a:rPr>
                <a:t>Koksnes konkurētspēja, salīdzinot izmaksas, ir saglabājusies diezgan laba. Koksnes konstrukcijās tiek izmantota netālu ražota koksne, kas samazina transporta izmaksas.</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354300" cy="811761"/>
          </a:xfrm>
          <a:prstGeom prst="rect">
            <a:avLst/>
          </a:prstGeom>
        </p:spPr>
        <p:txBody>
          <a:bodyPr wrap="square" lIns="0" tIns="0" rIns="0" bIns="0" rtlCol="0" anchor="t">
            <a:spAutoFit/>
          </a:bodyPr>
          <a:lstStyle/>
          <a:p>
            <a:pPr algn="l">
              <a:lnSpc>
                <a:spcPts val="6682"/>
              </a:lnSpc>
            </a:pPr>
            <a:r>
              <a:rPr lang="lv-LV" sz="5000" b="1" dirty="0">
                <a:solidFill>
                  <a:srgbClr val="456A2C"/>
                </a:solidFill>
                <a:latin typeface="Glacial Indifference" panose="020B0604020202020204" charset="0"/>
              </a:rPr>
              <a:t>Koka konstrukciju izturība</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943100"/>
            <a:ext cx="16268700" cy="76200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524000" y="2208579"/>
            <a:ext cx="15735300" cy="5262979"/>
          </a:xfrm>
          <a:prstGeom prst="rect">
            <a:avLst/>
          </a:prstGeom>
          <a:noFill/>
        </p:spPr>
        <p:txBody>
          <a:bodyPr wrap="square" rtlCol="0">
            <a:spAutoFit/>
          </a:bodyPr>
          <a:lstStyle/>
          <a:p>
            <a:pPr marL="457200" indent="-457200">
              <a:buFont typeface="Arial" panose="020B0604020202020204" pitchFamily="34" charset="0"/>
              <a:buChar char="•"/>
            </a:pPr>
            <a:r>
              <a:rPr lang="lv-LV" sz="2800" dirty="0">
                <a:solidFill>
                  <a:srgbClr val="456A2C"/>
                </a:solidFill>
                <a:latin typeface="Glacial Indifference"/>
              </a:rPr>
              <a:t>Ja koka konstrukcija tiek  aizsargāta un pareizi uzstādīta, tai būs laba izturība un </a:t>
            </a:r>
            <a:r>
              <a:rPr lang="lv-LV" sz="2800" dirty="0" err="1">
                <a:solidFill>
                  <a:srgbClr val="456A2C"/>
                </a:solidFill>
                <a:latin typeface="Glacial Indifference"/>
              </a:rPr>
              <a:t>garšs</a:t>
            </a:r>
            <a:r>
              <a:rPr lang="lv-LV" sz="2800" dirty="0">
                <a:solidFill>
                  <a:srgbClr val="456A2C"/>
                </a:solidFill>
                <a:latin typeface="Glacial Indifference"/>
              </a:rPr>
              <a:t> ekspluatācijas laiks.</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lv-LV" sz="2800" dirty="0">
                <a:solidFill>
                  <a:srgbClr val="456A2C"/>
                </a:solidFill>
                <a:latin typeface="Glacial Indifference"/>
              </a:rPr>
              <a:t>Aizsardzību pret ūdeni var nodrošināt, aizsargājot koka konstrukciju, piemēram, ar ūdensnecaurlaidīgu jumtu, lai kokmateriāls nevarētu samirkt, vienlaikus tas samazina bioloģisko faktoru kaitīgo ietekmi, jo sausa koksne ir izturīgāka pret bioloģisko faktoru iedarbību.</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lv-LV" sz="2800" dirty="0">
                <a:solidFill>
                  <a:srgbClr val="456A2C"/>
                </a:solidFill>
                <a:latin typeface="Glacial Indifference"/>
              </a:rPr>
              <a:t>Koka konstrukcija jāaizsargā arī pret laikapstākļu iedarbību, piemēram, sauli, vēju vai lietu.</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lv-LV" sz="2800" dirty="0">
                <a:solidFill>
                  <a:srgbClr val="456A2C"/>
                </a:solidFill>
                <a:latin typeface="Glacial Indifference"/>
              </a:rPr>
              <a:t>Koka konstrukcijas izturību var būtiski ietekmēt, izvēloties konkrētajam mērķim pareizo koka sugu. Piemēram, egle ir piemērota ārējam apšuvumam, lapegle - nedaudz mitrām vietām, piemēram, iekšpagalmam vai ārējām kāpnēm, bet tā slikti kalpos telpās, jo tai ir daudz sveķu kabatu.</a:t>
            </a: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a:solidFill>
                <a:srgbClr val="1E4D65"/>
              </a:solidFill>
              <a:latin typeface="Glacial Indifference"/>
            </a:endParaRPr>
          </a:p>
        </p:txBody>
      </p:sp>
    </p:spTree>
    <p:extLst>
      <p:ext uri="{BB962C8B-B14F-4D97-AF65-F5344CB8AC3E}">
        <p14:creationId xmlns:p14="http://schemas.microsoft.com/office/powerpoint/2010/main" val="111792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6268700" cy="859210"/>
          </a:xfrm>
          <a:prstGeom prst="rect">
            <a:avLst/>
          </a:prstGeom>
        </p:spPr>
        <p:txBody>
          <a:bodyPr wrap="square" lIns="0" tIns="0" rIns="0" bIns="0" rtlCol="0" anchor="t">
            <a:spAutoFit/>
          </a:bodyPr>
          <a:lstStyle/>
          <a:p>
            <a:pPr algn="l">
              <a:lnSpc>
                <a:spcPts val="6682"/>
              </a:lnSpc>
            </a:pPr>
            <a:r>
              <a:rPr lang="lv-LV" sz="5000">
                <a:solidFill>
                  <a:srgbClr val="456A2C"/>
                </a:solidFill>
                <a:latin typeface="League Spartan"/>
              </a:rPr>
              <a:t>EN un Eurocode standarti</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002009"/>
            <a:ext cx="16268700" cy="7027691"/>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028700" y="2267540"/>
            <a:ext cx="16040100" cy="3853171"/>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lv-LV" sz="2400" dirty="0">
                <a:solidFill>
                  <a:srgbClr val="456A2C"/>
                </a:solidFill>
                <a:latin typeface="Glacial Indifference" panose="020B0604020202020204" charset="0"/>
              </a:rPr>
              <a:t>Koka konstrukcijas tiek projektētas saskaņā ar standartu EN 1990: 2002, lai tiktu ievērotas arī attiecīgās valsts pamatprasības.</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lv-LV" sz="2400" dirty="0">
                <a:solidFill>
                  <a:srgbClr val="456A2C"/>
                </a:solidFill>
                <a:latin typeface="Glacial Indifference" panose="020B0604020202020204" charset="0"/>
              </a:rPr>
              <a:t>Pamatprasības tiek uzskatītas par izpildītām, ja tiek izmantota </a:t>
            </a:r>
            <a:r>
              <a:rPr lang="lv-LV" sz="2400" dirty="0" err="1">
                <a:solidFill>
                  <a:srgbClr val="456A2C"/>
                </a:solidFill>
                <a:latin typeface="Glacial Indifference" panose="020B0604020202020204" charset="0"/>
              </a:rPr>
              <a:t>robežstāvokļa</a:t>
            </a:r>
            <a:r>
              <a:rPr lang="lv-LV" sz="2400" dirty="0">
                <a:solidFill>
                  <a:srgbClr val="456A2C"/>
                </a:solidFill>
                <a:latin typeface="Glacial Indifference" panose="020B0604020202020204" charset="0"/>
              </a:rPr>
              <a:t> </a:t>
            </a:r>
            <a:r>
              <a:rPr lang="lv-LV" sz="2400" dirty="0" err="1">
                <a:solidFill>
                  <a:srgbClr val="456A2C"/>
                </a:solidFill>
                <a:latin typeface="Glacial Indifference" panose="020B0604020202020204" charset="0"/>
              </a:rPr>
              <a:t>dimensionēšanas</a:t>
            </a:r>
            <a:r>
              <a:rPr lang="lv-LV" sz="2400" dirty="0">
                <a:solidFill>
                  <a:srgbClr val="456A2C"/>
                </a:solidFill>
                <a:latin typeface="Glacial Indifference" panose="020B0604020202020204" charset="0"/>
              </a:rPr>
              <a:t> un daļējas drošības koeficienta metode saskaņā ar </a:t>
            </a:r>
            <a:r>
              <a:rPr lang="lv-LV" sz="2400" dirty="0" err="1">
                <a:solidFill>
                  <a:srgbClr val="456A2C"/>
                </a:solidFill>
                <a:latin typeface="Glacial Indifference" panose="020B0604020202020204" charset="0"/>
              </a:rPr>
              <a:t>Eurocode</a:t>
            </a:r>
            <a:r>
              <a:rPr lang="lv-LV" sz="2400" dirty="0">
                <a:solidFill>
                  <a:srgbClr val="456A2C"/>
                </a:solidFill>
                <a:latin typeface="Glacial Indifference" panose="020B0604020202020204" charset="0"/>
              </a:rPr>
              <a:t> 0 valsts pielikumu.</a:t>
            </a:r>
          </a:p>
          <a:p>
            <a:pPr marL="342900" indent="-342900" algn="just">
              <a:lnSpc>
                <a:spcPct val="114000"/>
              </a:lnSpc>
              <a:buFont typeface="Arial" panose="020B0604020202020204" pitchFamily="34" charset="0"/>
              <a:buChar char="•"/>
            </a:pPr>
            <a:endParaRPr lang="fi-FI" sz="240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lv-LV" sz="2400" dirty="0">
                <a:solidFill>
                  <a:srgbClr val="456A2C"/>
                </a:solidFill>
                <a:latin typeface="Glacial Indifference" panose="020B0604020202020204" charset="0"/>
              </a:rPr>
              <a:t>Slodzes un to kombinācijas tiek noteiktas saskaņā ar </a:t>
            </a:r>
            <a:r>
              <a:rPr lang="lv-LV" sz="2400" dirty="0" err="1">
                <a:solidFill>
                  <a:srgbClr val="456A2C"/>
                </a:solidFill>
                <a:latin typeface="Glacial Indifference" panose="020B0604020202020204" charset="0"/>
              </a:rPr>
              <a:t>Eurocode</a:t>
            </a:r>
            <a:r>
              <a:rPr lang="lv-LV" sz="2400" dirty="0">
                <a:solidFill>
                  <a:srgbClr val="456A2C"/>
                </a:solidFill>
                <a:latin typeface="Glacial Indifference" panose="020B0604020202020204" charset="0"/>
              </a:rPr>
              <a:t> 1 un tā valsts pielikumu.</a:t>
            </a:r>
          </a:p>
          <a:p>
            <a:pPr marL="342900" indent="-342900" algn="just">
              <a:lnSpc>
                <a:spcPct val="114000"/>
              </a:lnSpc>
              <a:buFont typeface="Arial" panose="020B0604020202020204" pitchFamily="34" charset="0"/>
              <a:buChar char="•"/>
            </a:pPr>
            <a:endParaRPr lang="fi-FI" sz="240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lv-LV" sz="2400" dirty="0">
                <a:solidFill>
                  <a:srgbClr val="456A2C"/>
                </a:solidFill>
                <a:latin typeface="Glacial Indifference" panose="020B0604020202020204" charset="0"/>
              </a:rPr>
              <a:t>Ilgizturībai, ekspluatējamībai un glabāšanas laikam jāievēro </a:t>
            </a:r>
            <a:r>
              <a:rPr lang="lv-LV" sz="2400" dirty="0" err="1">
                <a:solidFill>
                  <a:srgbClr val="456A2C"/>
                </a:solidFill>
                <a:latin typeface="Glacial Indifference" panose="020B0604020202020204" charset="0"/>
              </a:rPr>
              <a:t>Eurocode</a:t>
            </a:r>
            <a:r>
              <a:rPr lang="lv-LV" sz="2400" dirty="0">
                <a:solidFill>
                  <a:srgbClr val="456A2C"/>
                </a:solidFill>
                <a:latin typeface="Glacial Indifference" panose="020B0604020202020204" charset="0"/>
              </a:rPr>
              <a:t> 5 un tā valsts pielikums.</a:t>
            </a: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7</a:t>
            </a:fld>
            <a:endParaRPr lang="en-US" sz="2400" spc="120">
              <a:solidFill>
                <a:srgbClr val="1E4D65"/>
              </a:solidFill>
              <a:latin typeface="Glacial Indifference"/>
            </a:endParaRPr>
          </a:p>
        </p:txBody>
      </p:sp>
    </p:spTree>
    <p:extLst>
      <p:ext uri="{BB962C8B-B14F-4D97-AF65-F5344CB8AC3E}">
        <p14:creationId xmlns:p14="http://schemas.microsoft.com/office/powerpoint/2010/main" val="113745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2171</TotalTime>
  <Words>531</Words>
  <Application>Microsoft Office PowerPoint</Application>
  <PresentationFormat>Custom</PresentationFormat>
  <Paragraphs>57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Glacial Indifference</vt:lpstr>
      <vt:lpstr>League Spartan</vt:lpstr>
      <vt:lpstr>Glossial indifference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41</cp:revision>
  <dcterms:created xsi:type="dcterms:W3CDTF">2006-08-16T00:00:00Z</dcterms:created>
  <dcterms:modified xsi:type="dcterms:W3CDTF">2021-11-17T18:03:26Z</dcterms:modified>
  <dc:identifier>DAD7Xzioke4</dc:identifier>
</cp:coreProperties>
</file>