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72" r:id="rId6"/>
    <p:sldId id="276" r:id="rId7"/>
    <p:sldId id="277" r:id="rId8"/>
    <p:sldId id="261"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77" y="6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1/31/2022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1866901"/>
            <a:ext cx="14956263" cy="5613302"/>
            <a:chOff x="0" y="-1253195"/>
            <a:chExt cx="19941685" cy="7484403"/>
          </a:xfrm>
          <a:solidFill>
            <a:srgbClr val="456A2C"/>
          </a:solidFill>
        </p:grpSpPr>
        <p:sp>
          <p:nvSpPr>
            <p:cNvPr id="4" name="AutoShape 4"/>
            <p:cNvSpPr/>
            <p:nvPr/>
          </p:nvSpPr>
          <p:spPr>
            <a:xfrm>
              <a:off x="0" y="-1253195"/>
              <a:ext cx="19941685" cy="7484403"/>
            </a:xfrm>
            <a:prstGeom prst="rect">
              <a:avLst/>
            </a:prstGeom>
            <a:grpFill/>
          </p:spPr>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err="1">
                  <a:solidFill>
                    <a:srgbClr val="FEFFF8"/>
                  </a:solidFill>
                  <a:latin typeface="Glacial Indifference"/>
                </a:rPr>
                <a:t>Presentación</a:t>
              </a:r>
              <a:endParaRPr lang="en-US" sz="2700" spc="135" dirty="0">
                <a:solidFill>
                  <a:srgbClr val="FEFFF8"/>
                </a:solidFill>
                <a:latin typeface="Glacial Indifference"/>
              </a:endParaRP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1964147" y="-643596"/>
              <a:ext cx="11111249" cy="1513235"/>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UNIDAD DE APRENDIZAJE 4: Funcionalidad y eficiencia de los edificios de madera / Unidad de aprendizaje 4 (LU4)</a:t>
              </a:r>
              <a:endParaRPr lang="en-US" sz="2400" spc="150" dirty="0">
                <a:solidFill>
                  <a:srgbClr val="FEFFF8"/>
                </a:solidFill>
                <a:latin typeface="Glacial Indifference Bold"/>
              </a:endParaRPr>
            </a:p>
          </p:txBody>
        </p:sp>
        <p:sp>
          <p:nvSpPr>
            <p:cNvPr id="5" name="TextBox 5"/>
            <p:cNvSpPr txBox="1"/>
            <p:nvPr/>
          </p:nvSpPr>
          <p:spPr>
            <a:xfrm>
              <a:off x="1941567" y="1083604"/>
              <a:ext cx="17294581" cy="4185762"/>
            </a:xfrm>
            <a:prstGeom prst="rect">
              <a:avLst/>
            </a:prstGeom>
            <a:grpFill/>
          </p:spPr>
          <p:txBody>
            <a:bodyPr lIns="0" tIns="0" rIns="0" bIns="0" rtlCol="0" anchor="t">
              <a:spAutoFit/>
            </a:bodyPr>
            <a:lstStyle/>
            <a:p>
              <a:pPr algn="just"/>
              <a:r>
                <a:rPr lang="en-US" sz="6600" spc="92" dirty="0" err="1">
                  <a:solidFill>
                    <a:srgbClr val="FEFFF8"/>
                  </a:solidFill>
                  <a:latin typeface="League Spartan"/>
                </a:rPr>
                <a:t>Lecci</a:t>
              </a:r>
              <a:r>
                <a:rPr lang="en-US" sz="6600" b="1" spc="92" dirty="0" err="1">
                  <a:solidFill>
                    <a:srgbClr val="FEFFF8"/>
                  </a:solidFill>
                  <a:latin typeface="League Spartan"/>
                </a:rPr>
                <a:t>ó</a:t>
              </a:r>
              <a:r>
                <a:rPr lang="en-US" sz="6600" spc="92" dirty="0" err="1">
                  <a:solidFill>
                    <a:srgbClr val="FEFFF8"/>
                  </a:solidFill>
                  <a:latin typeface="League Spartan"/>
                </a:rPr>
                <a:t>n</a:t>
              </a:r>
              <a:r>
                <a:rPr lang="en-US" sz="6600" spc="92" dirty="0">
                  <a:solidFill>
                    <a:srgbClr val="FEFFF8"/>
                  </a:solidFill>
                  <a:latin typeface="League Spartan"/>
                </a:rPr>
                <a:t> 4:</a:t>
              </a:r>
            </a:p>
            <a:p>
              <a:pPr algn="just"/>
              <a:endParaRPr lang="en-US" sz="6600" spc="92" dirty="0">
                <a:solidFill>
                  <a:srgbClr val="FEFFF8"/>
                </a:solidFill>
                <a:latin typeface="League Spartan"/>
              </a:endParaRPr>
            </a:p>
            <a:p>
              <a:pPr algn="just"/>
              <a:r>
                <a:rPr lang="es-ES" sz="2400" spc="150" dirty="0">
                  <a:solidFill>
                    <a:srgbClr val="FEFFF8"/>
                  </a:solidFill>
                  <a:latin typeface="Glacial Indifference Bold"/>
                </a:rPr>
                <a:t>Conocimiento de los sistemas de tecnologías de la información y las comunicaciones de calefacción, ventilación, aire acondicionado, iluminación, y sus aplicaciones en edificios modernos.</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s-ES" sz="6200" spc="310" dirty="0">
                  <a:solidFill>
                    <a:srgbClr val="456A2C"/>
                  </a:solidFill>
                  <a:latin typeface="League Spartan"/>
                </a:rPr>
                <a:t>Resumen</a:t>
              </a:r>
              <a:r>
                <a:rPr lang="en-US" sz="6200" spc="310" dirty="0">
                  <a:solidFill>
                    <a:srgbClr val="456A2C"/>
                  </a:solidFill>
                  <a:latin typeface="League Spartan"/>
                </a:rPr>
                <a:t> de la </a:t>
              </a:r>
              <a:r>
                <a:rPr lang="es-ES" sz="6200" spc="310" dirty="0">
                  <a:solidFill>
                    <a:srgbClr val="456A2C"/>
                  </a:solidFill>
                  <a:latin typeface="League Spartan"/>
                </a:rPr>
                <a:t>presentaci</a:t>
              </a:r>
              <a:r>
                <a:rPr lang="es-ES" sz="6200" b="1" spc="310" dirty="0">
                  <a:solidFill>
                    <a:srgbClr val="456A2C"/>
                  </a:solidFill>
                  <a:latin typeface="League Spartan"/>
                </a:rPr>
                <a:t>ó</a:t>
              </a:r>
              <a:r>
                <a:rPr lang="es-ES" sz="6200" spc="310" dirty="0">
                  <a:solidFill>
                    <a:srgbClr val="456A2C"/>
                  </a:solidFill>
                  <a:latin typeface="League Spartan"/>
                </a:rPr>
                <a:t>n</a:t>
              </a:r>
            </a:p>
          </p:txBody>
        </p:sp>
        <p:sp>
          <p:nvSpPr>
            <p:cNvPr id="6" name="TextBox 6"/>
            <p:cNvSpPr txBox="1"/>
            <p:nvPr/>
          </p:nvSpPr>
          <p:spPr>
            <a:xfrm>
              <a:off x="982007" y="6492487"/>
              <a:ext cx="9214823" cy="2282676"/>
            </a:xfrm>
            <a:prstGeom prst="rect">
              <a:avLst/>
            </a:prstGeom>
            <a:grpFill/>
          </p:spPr>
          <p:txBody>
            <a:bodyPr lIns="0" tIns="0" rIns="0" bIns="0" rtlCol="0" anchor="t">
              <a:spAutoFit/>
            </a:bodyPr>
            <a:lstStyle/>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Nociones eléctricas</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Nociones de ventilación</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Nociones de aire acondicionado</a:t>
              </a:r>
            </a:p>
            <a:p>
              <a:pPr marL="342900" indent="-342900" algn="l">
                <a:lnSpc>
                  <a:spcPts val="3359"/>
                </a:lnSpc>
                <a:buFont typeface="Arial" panose="020B0604020202020204" pitchFamily="34" charset="0"/>
                <a:buChar char="•"/>
              </a:pPr>
              <a:r>
                <a:rPr lang="es-ES" sz="2400" spc="120" dirty="0">
                  <a:solidFill>
                    <a:srgbClr val="456A2C"/>
                  </a:solidFill>
                  <a:latin typeface="Glacial Indifference"/>
                </a:rPr>
                <a:t>Nociones de telecomunicaciones.</a:t>
              </a: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TEMAS TRATADOS</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414123" y="9574054"/>
            <a:ext cx="8492877" cy="738664"/>
          </a:xfrm>
          <a:prstGeom prst="rect">
            <a:avLst/>
          </a:prstGeom>
        </p:spPr>
        <p:txBody>
          <a:bodyPr wrap="square" lIns="0" tIns="0" rIns="0" bIns="0" rtlCol="0" anchor="t">
            <a:spAutoFit/>
          </a:bodyPr>
          <a:lstStyle/>
          <a:p>
            <a:pPr marR="17780" algn="r"/>
            <a:r>
              <a:rPr lang="es-ES" sz="1600" spc="80" dirty="0">
                <a:solidFill>
                  <a:srgbClr val="52584D"/>
                </a:solidFill>
                <a:latin typeface="Glacial Indifference"/>
              </a:rPr>
              <a:t>LECCIÓN 4: Conocimiento de los sistemas de tecnologías de calefacción, ventilación, aire acondicionado, iluminación, información y comunicaciones y sus aplicaciones en edificios modernos.</a:t>
            </a: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gn="ctr">
                <a:lnSpc>
                  <a:spcPts val="8370"/>
                </a:lnSpc>
                <a:spcAft>
                  <a:spcPts val="600"/>
                </a:spcAft>
                <a:tabLst>
                  <a:tab pos="228600" algn="l"/>
                </a:tabLst>
              </a:pPr>
              <a:r>
                <a:rPr lang="es-ES" sz="5400" spc="150" dirty="0">
                  <a:solidFill>
                    <a:srgbClr val="FEFFF8"/>
                  </a:solidFill>
                  <a:latin typeface="Glacial Indifference Bold"/>
                </a:rPr>
                <a:t>NOCIONES ELÉCTRICAS</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723900"/>
            <a:ext cx="7114272" cy="4761496"/>
          </a:xfrm>
          <a:prstGeom prst="rect">
            <a:avLst/>
          </a:prstGeom>
        </p:spPr>
        <p:txBody>
          <a:bodyPr lIns="0" tIns="0" rIns="0" bIns="0" rtlCol="0" anchor="t">
            <a:spAutoFit/>
          </a:bodyPr>
          <a:lstStyle/>
          <a:p>
            <a:pPr marR="17780" indent="0" algn="just">
              <a:lnSpc>
                <a:spcPts val="3359"/>
              </a:lnSpc>
              <a:spcBef>
                <a:spcPts val="0"/>
              </a:spcBef>
              <a:spcAft>
                <a:spcPts val="600"/>
              </a:spcAft>
              <a:buClr>
                <a:srgbClr val="385623"/>
              </a:buClr>
              <a:buSzPts val="2400"/>
              <a:buNone/>
            </a:pPr>
            <a:r>
              <a:rPr lang="es-ES" sz="2400" spc="120" dirty="0">
                <a:solidFill>
                  <a:srgbClr val="456A2C"/>
                </a:solidFill>
                <a:latin typeface="Glacial Indifference"/>
              </a:rPr>
              <a:t>El origen de la energía eléctrica está en las estaciones generadoras, donde podemos encontrar los alternadores. La energía de tensión se eleva en los transformadores elevadores para ser transportada a través de las líneas de transmisión. Cuando la energía está cerca de los lugares de consumo, la tensión energética se reduce llegando a la red de distribución primaria. Cuando se llega al punto de uso se debe ajustar la tensión a la doméstica en el transformador reductor.</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6" name="Imagen 15">
            <a:extLst>
              <a:ext uri="{FF2B5EF4-FFF2-40B4-BE49-F238E27FC236}">
                <a16:creationId xmlns:a16="http://schemas.microsoft.com/office/drawing/2014/main" id="{C2E765E1-4B87-4AF8-A150-50C7A9239D24}"/>
              </a:ext>
            </a:extLst>
          </p:cNvPr>
          <p:cNvPicPr/>
          <p:nvPr/>
        </p:nvPicPr>
        <p:blipFill>
          <a:blip r:embed="rId2"/>
          <a:stretch>
            <a:fillRect/>
          </a:stretch>
        </p:blipFill>
        <p:spPr>
          <a:xfrm>
            <a:off x="10145028" y="5629417"/>
            <a:ext cx="7114272" cy="2705954"/>
          </a:xfrm>
          <a:prstGeom prst="rect">
            <a:avLst/>
          </a:prstGeom>
        </p:spPr>
      </p:pic>
      <p:sp>
        <p:nvSpPr>
          <p:cNvPr id="14" name="TextBox 5">
            <a:extLst>
              <a:ext uri="{FF2B5EF4-FFF2-40B4-BE49-F238E27FC236}">
                <a16:creationId xmlns:a16="http://schemas.microsoft.com/office/drawing/2014/main" id="{89A54507-2D8D-4F37-8A7A-49BB8741488C}"/>
              </a:ext>
            </a:extLst>
          </p:cNvPr>
          <p:cNvSpPr txBox="1"/>
          <p:nvPr/>
        </p:nvSpPr>
        <p:spPr>
          <a:xfrm>
            <a:off x="9414123" y="9574054"/>
            <a:ext cx="8492877" cy="738664"/>
          </a:xfrm>
          <a:prstGeom prst="rect">
            <a:avLst/>
          </a:prstGeom>
        </p:spPr>
        <p:txBody>
          <a:bodyPr wrap="square" lIns="0" tIns="0" rIns="0" bIns="0" rtlCol="0" anchor="t">
            <a:spAutoFit/>
          </a:bodyPr>
          <a:lstStyle/>
          <a:p>
            <a:pPr marR="17780" algn="r"/>
            <a:r>
              <a:rPr lang="es-ES" sz="1600" spc="80" dirty="0">
                <a:solidFill>
                  <a:srgbClr val="52584D"/>
                </a:solidFill>
                <a:latin typeface="Glacial Indifference"/>
              </a:rPr>
              <a:t>LECCIÓN 4: Conocimiento de los sistemas de tecnologías de calefacción, ventilación, aire acondicionado, iluminación, información y comunicaciones y sus aplicaciones en edificios modernos.</a:t>
            </a: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5402" y="-313966"/>
            <a:ext cx="8388721" cy="3263400"/>
            <a:chOff x="-4397" y="0"/>
            <a:chExt cx="11184961"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4397" y="1063808"/>
              <a:ext cx="11184961" cy="3427339"/>
            </a:xfrm>
            <a:prstGeom prst="rect">
              <a:avLst/>
            </a:prstGeom>
            <a:grpFill/>
          </p:spPr>
          <p:txBody>
            <a:bodyPr wrap="square" lIns="0" tIns="0" rIns="0" bIns="0" rtlCol="0" anchor="t">
              <a:spAutoFit/>
            </a:bodyPr>
            <a:lstStyle/>
            <a:p>
              <a:pPr algn="ctr">
                <a:lnSpc>
                  <a:spcPts val="8370"/>
                </a:lnSpc>
              </a:pPr>
              <a:r>
                <a:rPr lang="en-US" sz="4800" spc="310" dirty="0" err="1">
                  <a:solidFill>
                    <a:srgbClr val="FEFFF8"/>
                  </a:solidFill>
                  <a:latin typeface="League Spartan"/>
                </a:rPr>
                <a:t>Partes</a:t>
              </a:r>
              <a:r>
                <a:rPr lang="en-US" sz="4800" spc="310" dirty="0">
                  <a:solidFill>
                    <a:srgbClr val="FEFFF8"/>
                  </a:solidFill>
                  <a:latin typeface="League Spartan"/>
                </a:rPr>
                <a:t> de la  </a:t>
              </a:r>
              <a:r>
                <a:rPr lang="en-US" sz="4800" spc="310" dirty="0" err="1">
                  <a:solidFill>
                    <a:srgbClr val="FEFFF8"/>
                  </a:solidFill>
                  <a:latin typeface="League Spartan"/>
                </a:rPr>
                <a:t>instalaci</a:t>
              </a:r>
              <a:r>
                <a:rPr lang="en-US" sz="4800" b="1" spc="310" dirty="0" err="1">
                  <a:solidFill>
                    <a:srgbClr val="FEFFF8"/>
                  </a:solidFill>
                  <a:latin typeface="League Spartan"/>
                </a:rPr>
                <a:t>ó</a:t>
              </a:r>
              <a:r>
                <a:rPr lang="en-US" sz="4800" spc="310" dirty="0" err="1">
                  <a:solidFill>
                    <a:srgbClr val="FEFFF8"/>
                  </a:solidFill>
                  <a:latin typeface="League Spartan"/>
                </a:rPr>
                <a:t>n</a:t>
              </a:r>
              <a:r>
                <a:rPr lang="en-US" sz="4800" spc="310" dirty="0">
                  <a:solidFill>
                    <a:srgbClr val="FEFFF8"/>
                  </a:solidFill>
                  <a:latin typeface="League Spartan"/>
                </a:rPr>
                <a:t> </a:t>
              </a:r>
              <a:r>
                <a:rPr lang="en-US" sz="4800" spc="310" dirty="0" err="1">
                  <a:solidFill>
                    <a:srgbClr val="FEFFF8"/>
                  </a:solidFill>
                  <a:latin typeface="League Spartan"/>
                </a:rPr>
                <a:t>el</a:t>
              </a:r>
              <a:r>
                <a:rPr lang="en-US" sz="4800" b="1" spc="310" dirty="0" err="1">
                  <a:solidFill>
                    <a:srgbClr val="FEFFF8"/>
                  </a:solidFill>
                  <a:latin typeface="League Spartan"/>
                </a:rPr>
                <a:t>é</a:t>
              </a:r>
              <a:r>
                <a:rPr lang="en-US" sz="4800" spc="310" dirty="0" err="1">
                  <a:solidFill>
                    <a:srgbClr val="FEFFF8"/>
                  </a:solidFill>
                  <a:latin typeface="League Spartan"/>
                </a:rPr>
                <a:t>ctrica</a:t>
              </a:r>
              <a:endParaRPr lang="en-US" sz="48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794336"/>
            <a:ext cx="7607740" cy="6072175"/>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es-ES" sz="2400" b="1" spc="120" dirty="0">
                <a:solidFill>
                  <a:srgbClr val="456A2C"/>
                </a:solidFill>
                <a:latin typeface="Glacial Indifference"/>
              </a:rPr>
              <a:t>Línea de suministro</a:t>
            </a:r>
          </a:p>
          <a:p>
            <a:pPr marL="342900" indent="-342900" algn="l">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b="1" spc="120" dirty="0">
                <a:solidFill>
                  <a:srgbClr val="456A2C"/>
                </a:solidFill>
                <a:latin typeface="Glacial Indifference"/>
              </a:rPr>
              <a:t>Instalaciones de enlaces:</a:t>
            </a:r>
          </a:p>
          <a:p>
            <a:pPr marL="800100" lvl="1" indent="-342900">
              <a:lnSpc>
                <a:spcPts val="3359"/>
              </a:lnSpc>
              <a:buFont typeface="Arial" panose="020B0604020202020204" pitchFamily="34" charset="0"/>
              <a:buChar char="•"/>
            </a:pPr>
            <a:r>
              <a:rPr lang="es-ES" sz="2400" b="1" spc="120" dirty="0">
                <a:solidFill>
                  <a:srgbClr val="456A2C"/>
                </a:solidFill>
                <a:latin typeface="Glacial Indifference"/>
              </a:rPr>
              <a:t>Caja de protección general.</a:t>
            </a:r>
          </a:p>
          <a:p>
            <a:pPr marL="800100" lvl="1" indent="-342900">
              <a:lnSpc>
                <a:spcPts val="3359"/>
              </a:lnSpc>
              <a:buFont typeface="Arial" panose="020B0604020202020204" pitchFamily="34" charset="0"/>
              <a:buChar char="•"/>
            </a:pPr>
            <a:r>
              <a:rPr lang="es-ES" sz="2400" b="1" spc="120" dirty="0">
                <a:solidFill>
                  <a:srgbClr val="456A2C"/>
                </a:solidFill>
                <a:latin typeface="Glacial Indifference"/>
              </a:rPr>
              <a:t>Fuente de alimentación general.</a:t>
            </a:r>
          </a:p>
          <a:p>
            <a:pPr lvl="1">
              <a:lnSpc>
                <a:spcPts val="3359"/>
              </a:lnSpc>
            </a:pPr>
            <a:r>
              <a:rPr lang="es-ES" sz="2400" b="1" spc="120" dirty="0">
                <a:solidFill>
                  <a:srgbClr val="456A2C"/>
                </a:solidFill>
                <a:latin typeface="Glacial Indifference"/>
              </a:rPr>
              <a:t>- Disyuntor de derivación general--</a:t>
            </a:r>
          </a:p>
          <a:p>
            <a:pPr marL="800100" lvl="1" indent="-342900">
              <a:lnSpc>
                <a:spcPts val="3359"/>
              </a:lnSpc>
              <a:buFont typeface="Arial" panose="020B0604020202020204" pitchFamily="34" charset="0"/>
              <a:buChar char="•"/>
            </a:pPr>
            <a:r>
              <a:rPr lang="es-ES" sz="2400" b="1" spc="120" dirty="0">
                <a:solidFill>
                  <a:srgbClr val="456A2C"/>
                </a:solidFill>
                <a:latin typeface="Glacial Indifference"/>
              </a:rPr>
              <a:t>Contadores</a:t>
            </a:r>
          </a:p>
          <a:p>
            <a:pPr marL="800100" lvl="1" indent="-342900">
              <a:lnSpc>
                <a:spcPts val="3359"/>
              </a:lnSpc>
              <a:buFont typeface="Arial" panose="020B0604020202020204" pitchFamily="34" charset="0"/>
              <a:buChar char="•"/>
            </a:pPr>
            <a:r>
              <a:rPr lang="es-ES" sz="2400" b="1" spc="120" dirty="0">
                <a:solidFill>
                  <a:srgbClr val="456A2C"/>
                </a:solidFill>
                <a:latin typeface="Glacial Indifference"/>
              </a:rPr>
              <a:t>Derivación individual</a:t>
            </a:r>
          </a:p>
          <a:p>
            <a:pPr marL="800100" lvl="1" indent="-342900">
              <a:lnSpc>
                <a:spcPts val="3359"/>
              </a:lnSpc>
              <a:buFont typeface="Arial" panose="020B0604020202020204" pitchFamily="34" charset="0"/>
              <a:buChar char="•"/>
            </a:pPr>
            <a:r>
              <a:rPr lang="es-ES" sz="2400" b="1" spc="120" dirty="0">
                <a:solidFill>
                  <a:srgbClr val="456A2C"/>
                </a:solidFill>
                <a:latin typeface="Glacial Indifference"/>
              </a:rPr>
              <a:t>Caja para disyuntor de control de potencia</a:t>
            </a:r>
          </a:p>
          <a:p>
            <a:pPr marL="800100" lvl="1" indent="-342900">
              <a:lnSpc>
                <a:spcPts val="3359"/>
              </a:lnSpc>
              <a:buFont typeface="Arial" panose="020B0604020202020204" pitchFamily="34" charset="0"/>
              <a:buChar char="•"/>
            </a:pPr>
            <a:r>
              <a:rPr lang="es-ES" sz="2400" b="1" spc="120" dirty="0">
                <a:solidFill>
                  <a:srgbClr val="456A2C"/>
                </a:solidFill>
                <a:latin typeface="Glacial Indifference"/>
              </a:rPr>
              <a:t>Dispositivos generales de control y protección</a:t>
            </a:r>
          </a:p>
          <a:p>
            <a:pPr marL="342900" indent="-342900" algn="l">
              <a:lnSpc>
                <a:spcPts val="3359"/>
              </a:lnSpc>
              <a:buFont typeface="Arial" panose="020B0604020202020204" pitchFamily="34" charset="0"/>
              <a:buChar char="•"/>
            </a:pPr>
            <a:endParaRPr lang="es-ES"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s-ES" sz="2400" b="1" spc="120" dirty="0">
                <a:solidFill>
                  <a:srgbClr val="456A2C"/>
                </a:solidFill>
                <a:latin typeface="Glacial Indifference"/>
              </a:rPr>
              <a:t>Instalación interior</a:t>
            </a:r>
          </a:p>
          <a:p>
            <a:pPr marL="800100" lvl="1" indent="-342900">
              <a:lnSpc>
                <a:spcPts val="3359"/>
              </a:lnSpc>
              <a:buFont typeface="Arial" panose="020B0604020202020204" pitchFamily="34" charset="0"/>
              <a:buChar char="•"/>
            </a:pPr>
            <a:r>
              <a:rPr lang="es-ES" sz="2400" b="1" spc="120" dirty="0">
                <a:solidFill>
                  <a:srgbClr val="456A2C"/>
                </a:solidFill>
                <a:latin typeface="Glacial Indifference"/>
              </a:rPr>
              <a:t>Instalación interior.</a:t>
            </a:r>
            <a:endParaRPr lang="en-GB" sz="2400" b="1" spc="120" dirty="0">
              <a:solidFill>
                <a:srgbClr val="456A2C"/>
              </a:solidFill>
              <a:latin typeface="Glacial Indifference"/>
            </a:endParaRPr>
          </a:p>
        </p:txBody>
      </p:sp>
      <p:sp>
        <p:nvSpPr>
          <p:cNvPr id="12" name="TextBox 5">
            <a:extLst>
              <a:ext uri="{FF2B5EF4-FFF2-40B4-BE49-F238E27FC236}">
                <a16:creationId xmlns:a16="http://schemas.microsoft.com/office/drawing/2014/main" id="{98409639-8E3A-4B6E-A2C3-966C2BD33D3E}"/>
              </a:ext>
            </a:extLst>
          </p:cNvPr>
          <p:cNvSpPr txBox="1"/>
          <p:nvPr/>
        </p:nvSpPr>
        <p:spPr>
          <a:xfrm>
            <a:off x="9414123" y="9574054"/>
            <a:ext cx="8492877" cy="738664"/>
          </a:xfrm>
          <a:prstGeom prst="rect">
            <a:avLst/>
          </a:prstGeom>
        </p:spPr>
        <p:txBody>
          <a:bodyPr wrap="square" lIns="0" tIns="0" rIns="0" bIns="0" rtlCol="0" anchor="t">
            <a:spAutoFit/>
          </a:bodyPr>
          <a:lstStyle/>
          <a:p>
            <a:pPr marR="17780" algn="r"/>
            <a:r>
              <a:rPr lang="es-ES" sz="1600" spc="80" dirty="0">
                <a:solidFill>
                  <a:srgbClr val="52584D"/>
                </a:solidFill>
                <a:latin typeface="Glacial Indifference"/>
              </a:rPr>
              <a:t>LECCIÓN 4: Conocimiento de los sistemas de tecnologías de calefacción, ventilación, aire acondicionado, iluminación, información y comunicaciones y sus aplicaciones en edificios modernos.</a:t>
            </a:r>
            <a:endParaRPr lang="en-US" sz="1600" spc="80" dirty="0">
              <a:solidFill>
                <a:srgbClr val="52584D"/>
              </a:solidFill>
              <a:latin typeface="Glacial Indifference"/>
            </a:endParaRPr>
          </a:p>
        </p:txBody>
      </p:sp>
      <p:pic>
        <p:nvPicPr>
          <p:cNvPr id="3" name="Imagen 2">
            <a:extLst>
              <a:ext uri="{FF2B5EF4-FFF2-40B4-BE49-F238E27FC236}">
                <a16:creationId xmlns:a16="http://schemas.microsoft.com/office/drawing/2014/main" id="{028D2268-9B85-4DC0-BE48-E8286E9F3C7A}"/>
              </a:ext>
            </a:extLst>
          </p:cNvPr>
          <p:cNvPicPr>
            <a:picLocks noChangeAspect="1"/>
          </p:cNvPicPr>
          <p:nvPr/>
        </p:nvPicPr>
        <p:blipFill>
          <a:blip r:embed="rId2"/>
          <a:stretch>
            <a:fillRect/>
          </a:stretch>
        </p:blipFill>
        <p:spPr>
          <a:xfrm>
            <a:off x="798877" y="3434733"/>
            <a:ext cx="8615246" cy="52202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2790509"/>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VENTILACION Y AIRE ACONDICIONADO</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685374"/>
          </a:xfrm>
          <a:prstGeom prst="rect">
            <a:avLst/>
          </a:prstGeom>
        </p:spPr>
        <p:txBody>
          <a:bodyPr lIns="0" tIns="0" rIns="0" bIns="0" rtlCol="0" anchor="t">
            <a:spAutoFit/>
          </a:bodyPr>
          <a:lstStyle/>
          <a:p>
            <a:pPr algn="just">
              <a:lnSpc>
                <a:spcPts val="3359"/>
              </a:lnSpc>
              <a:spcAft>
                <a:spcPts val="600"/>
              </a:spcAft>
            </a:pPr>
            <a:r>
              <a:rPr lang="es-ES" sz="2400" b="1" spc="120" dirty="0">
                <a:solidFill>
                  <a:srgbClr val="456A2C"/>
                </a:solidFill>
                <a:latin typeface="Glacial Indifference"/>
              </a:rPr>
              <a:t>Ventilación</a:t>
            </a:r>
          </a:p>
          <a:p>
            <a:pPr algn="just">
              <a:lnSpc>
                <a:spcPts val="3359"/>
              </a:lnSpc>
              <a:spcAft>
                <a:spcPts val="600"/>
              </a:spcAft>
            </a:pPr>
            <a:r>
              <a:rPr lang="es-ES" sz="2400" spc="120" dirty="0">
                <a:solidFill>
                  <a:srgbClr val="456A2C"/>
                </a:solidFill>
                <a:latin typeface="Glacial Indifference"/>
              </a:rPr>
              <a:t>La ventilación es un mecanismo necesario para la renovación del aire interior, pero también tiene efectos positivos sobre las condiciones térmicas del local. La vivienda debe tener un sistema de ventilación general que puede ser híbrido o mecánico.</a:t>
            </a:r>
          </a:p>
          <a:p>
            <a:pPr algn="just">
              <a:lnSpc>
                <a:spcPts val="3359"/>
              </a:lnSpc>
              <a:spcAft>
                <a:spcPts val="600"/>
              </a:spcAft>
            </a:pPr>
            <a:endParaRPr lang="es-ES" sz="2400" b="1" spc="120" dirty="0">
              <a:solidFill>
                <a:srgbClr val="456A2C"/>
              </a:solidFill>
              <a:latin typeface="Glacial Indifference"/>
            </a:endParaRPr>
          </a:p>
          <a:p>
            <a:pPr algn="just">
              <a:lnSpc>
                <a:spcPts val="3359"/>
              </a:lnSpc>
              <a:spcAft>
                <a:spcPts val="600"/>
              </a:spcAft>
            </a:pPr>
            <a:r>
              <a:rPr lang="es-ES" sz="2400" b="1" spc="120" dirty="0">
                <a:solidFill>
                  <a:srgbClr val="456A2C"/>
                </a:solidFill>
                <a:latin typeface="Glacial Indifference"/>
              </a:rPr>
              <a:t>Aire acondicionado</a:t>
            </a:r>
          </a:p>
          <a:p>
            <a:pPr algn="just">
              <a:lnSpc>
                <a:spcPts val="3359"/>
              </a:lnSpc>
              <a:spcAft>
                <a:spcPts val="600"/>
              </a:spcAft>
            </a:pPr>
            <a:r>
              <a:rPr lang="es-ES" sz="2400" spc="120" dirty="0">
                <a:solidFill>
                  <a:srgbClr val="456A2C"/>
                </a:solidFill>
                <a:latin typeface="Glacial Indifference"/>
              </a:rPr>
              <a:t>La climatización debe ser capaz de mantener los niveles de confort requeridos por el usuario y sus condiciones van a ser diferentes en verano o en invierno. Para producir el flujo constante de fluido frío existen dos métodos posibles: compresión y absorción. Los más utilizados son los mecanismos de compresión basados en el ciclo de Carnot invertido.</a:t>
            </a: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7" name="Picture 10" descr="Ventilation Icons - Download Free Vector Icons | Noun Project">
            <a:extLst>
              <a:ext uri="{FF2B5EF4-FFF2-40B4-BE49-F238E27FC236}">
                <a16:creationId xmlns:a16="http://schemas.microsoft.com/office/drawing/2014/main" id="{51170042-0A57-4B10-8160-0B390B56D37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3809" y="4695923"/>
            <a:ext cx="4045788" cy="404578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a:extLst>
              <a:ext uri="{FF2B5EF4-FFF2-40B4-BE49-F238E27FC236}">
                <a16:creationId xmlns:a16="http://schemas.microsoft.com/office/drawing/2014/main" id="{CCB0C564-68D7-4917-A7DF-ADC738B8E165}"/>
              </a:ext>
            </a:extLst>
          </p:cNvPr>
          <p:cNvSpPr txBox="1"/>
          <p:nvPr/>
        </p:nvSpPr>
        <p:spPr>
          <a:xfrm>
            <a:off x="9414123" y="9574054"/>
            <a:ext cx="8492877" cy="738664"/>
          </a:xfrm>
          <a:prstGeom prst="rect">
            <a:avLst/>
          </a:prstGeom>
        </p:spPr>
        <p:txBody>
          <a:bodyPr wrap="square" lIns="0" tIns="0" rIns="0" bIns="0" rtlCol="0" anchor="t">
            <a:spAutoFit/>
          </a:bodyPr>
          <a:lstStyle/>
          <a:p>
            <a:pPr marR="17780" algn="r"/>
            <a:r>
              <a:rPr lang="es-ES" sz="1600" spc="80" dirty="0">
                <a:solidFill>
                  <a:srgbClr val="52584D"/>
                </a:solidFill>
                <a:latin typeface="Glacial Indifference"/>
              </a:rPr>
              <a:t>LECCIÓN 4: Conocimiento de los sistemas de tecnologías de calefacción, ventilación, aire acondicionado, iluminación, información y comunicaciones y sus aplicaciones en edificios modernos.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en-US" sz="6200" spc="310" dirty="0" err="1">
                  <a:solidFill>
                    <a:srgbClr val="FEFFF8"/>
                  </a:solidFill>
                  <a:latin typeface="League Spartan"/>
                </a:rPr>
                <a:t>Tipos</a:t>
              </a:r>
              <a:r>
                <a:rPr lang="en-US" sz="6200" spc="310" dirty="0">
                  <a:solidFill>
                    <a:srgbClr val="FEFFF8"/>
                  </a:solidFill>
                  <a:latin typeface="League Spartan"/>
                </a:rPr>
                <a:t> de </a:t>
              </a:r>
              <a:r>
                <a:rPr lang="en-US" sz="6200" spc="310" dirty="0" err="1">
                  <a:solidFill>
                    <a:srgbClr val="FEFFF8"/>
                  </a:solidFill>
                  <a:latin typeface="League Spartan"/>
                </a:rPr>
                <a:t>instalaci</a:t>
              </a:r>
              <a:r>
                <a:rPr lang="en-US" sz="6200" b="1" spc="310" dirty="0" err="1">
                  <a:solidFill>
                    <a:srgbClr val="FEFFF8"/>
                  </a:solidFill>
                  <a:latin typeface="League Spartan"/>
                </a:rPr>
                <a:t>ó</a:t>
              </a:r>
              <a:r>
                <a:rPr lang="en-US" sz="6200" spc="310" dirty="0" err="1">
                  <a:solidFill>
                    <a:srgbClr val="FEFFF8"/>
                  </a:solidFill>
                  <a:latin typeface="League Spartan"/>
                </a:rPr>
                <a:t>n</a:t>
              </a:r>
              <a:endParaRPr lang="en-US" sz="6200" spc="310" dirty="0">
                <a:solidFill>
                  <a:srgbClr val="FEFFF8"/>
                </a:solidFill>
                <a:latin typeface="League Spartan"/>
              </a:endParaRP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057110" y="1112639"/>
            <a:ext cx="7607740" cy="7078861"/>
          </a:xfrm>
          <a:prstGeom prst="rect">
            <a:avLst/>
          </a:prstGeom>
        </p:spPr>
        <p:txBody>
          <a:bodyPr lIns="0" tIns="0" rIns="0" bIns="0" rtlCol="0" anchor="t">
            <a:spAutoFit/>
          </a:bodyPr>
          <a:lstStyle/>
          <a:p>
            <a:r>
              <a:rPr lang="es-ES" sz="2000" b="1" dirty="0">
                <a:solidFill>
                  <a:srgbClr val="456A2C"/>
                </a:solidFill>
                <a:latin typeface="Glacial Indifference" panose="020B0604020202020204" charset="0"/>
                <a:cs typeface="Calibri" panose="020F0502020204030204" pitchFamily="34" charset="0"/>
              </a:rPr>
              <a:t>1. Propósito</a:t>
            </a:r>
          </a:p>
          <a:p>
            <a:r>
              <a:rPr lang="es-ES" sz="2000" b="1" dirty="0">
                <a:solidFill>
                  <a:srgbClr val="456A2C"/>
                </a:solidFill>
                <a:latin typeface="Glacial Indifference" panose="020B0604020202020204" charset="0"/>
                <a:cs typeface="Calibri" panose="020F0502020204030204" pitchFamily="34" charset="0"/>
              </a:rPr>
              <a:t>     - Procesos industriales</a:t>
            </a:r>
          </a:p>
          <a:p>
            <a:r>
              <a:rPr lang="es-ES" sz="2000" b="1" dirty="0">
                <a:solidFill>
                  <a:srgbClr val="456A2C"/>
                </a:solidFill>
                <a:latin typeface="Glacial Indifference" panose="020B0604020202020204" charset="0"/>
                <a:cs typeface="Calibri" panose="020F0502020204030204" pitchFamily="34" charset="0"/>
              </a:rPr>
              <a:t>     - Instalación de confort</a:t>
            </a:r>
          </a:p>
          <a:p>
            <a:r>
              <a:rPr lang="es-ES" sz="2000" b="1" dirty="0">
                <a:solidFill>
                  <a:srgbClr val="456A2C"/>
                </a:solidFill>
                <a:latin typeface="Glacial Indifference" panose="020B0604020202020204" charset="0"/>
                <a:cs typeface="Calibri" panose="020F0502020204030204" pitchFamily="34" charset="0"/>
              </a:rPr>
              <a:t>2. Temporada</a:t>
            </a:r>
          </a:p>
          <a:p>
            <a:r>
              <a:rPr lang="es-ES" sz="2000" b="1" dirty="0">
                <a:solidFill>
                  <a:srgbClr val="456A2C"/>
                </a:solidFill>
                <a:latin typeface="Glacial Indifference" panose="020B0604020202020204" charset="0"/>
                <a:cs typeface="Calibri" panose="020F0502020204030204" pitchFamily="34" charset="0"/>
              </a:rPr>
              <a:t>     - Solo invierno</a:t>
            </a:r>
          </a:p>
          <a:p>
            <a:r>
              <a:rPr lang="es-ES" sz="2000" b="1" dirty="0">
                <a:solidFill>
                  <a:srgbClr val="456A2C"/>
                </a:solidFill>
                <a:latin typeface="Glacial Indifference" panose="020B0604020202020204" charset="0"/>
                <a:cs typeface="Calibri" panose="020F0502020204030204" pitchFamily="34" charset="0"/>
              </a:rPr>
              <a:t>     - Solo verano</a:t>
            </a:r>
          </a:p>
          <a:p>
            <a:r>
              <a:rPr lang="es-ES" sz="2000" b="1" dirty="0">
                <a:solidFill>
                  <a:srgbClr val="456A2C"/>
                </a:solidFill>
                <a:latin typeface="Glacial Indifference" panose="020B0604020202020204" charset="0"/>
                <a:cs typeface="Calibri" panose="020F0502020204030204" pitchFamily="34" charset="0"/>
              </a:rPr>
              <a:t>     - Todo el año</a:t>
            </a:r>
          </a:p>
          <a:p>
            <a:r>
              <a:rPr lang="es-ES" sz="2000" b="1" dirty="0">
                <a:solidFill>
                  <a:srgbClr val="456A2C"/>
                </a:solidFill>
                <a:latin typeface="Glacial Indifference" panose="020B0604020202020204" charset="0"/>
                <a:cs typeface="Calibri" panose="020F0502020204030204" pitchFamily="34" charset="0"/>
              </a:rPr>
              <a:t>3. Fluido de refrigeración</a:t>
            </a:r>
          </a:p>
          <a:p>
            <a:r>
              <a:rPr lang="es-ES" sz="2000" b="1" dirty="0">
                <a:solidFill>
                  <a:srgbClr val="456A2C"/>
                </a:solidFill>
                <a:latin typeface="Glacial Indifference" panose="020B0604020202020204" charset="0"/>
                <a:cs typeface="Calibri" panose="020F0502020204030204" pitchFamily="34" charset="0"/>
              </a:rPr>
              <a:t>     - Aire</a:t>
            </a:r>
          </a:p>
          <a:p>
            <a:r>
              <a:rPr lang="es-ES" sz="2000" b="1" dirty="0">
                <a:solidFill>
                  <a:srgbClr val="456A2C"/>
                </a:solidFill>
                <a:latin typeface="Glacial Indifference" panose="020B0604020202020204" charset="0"/>
                <a:cs typeface="Calibri" panose="020F0502020204030204" pitchFamily="34" charset="0"/>
              </a:rPr>
              <a:t>     - Agua</a:t>
            </a:r>
          </a:p>
          <a:p>
            <a:r>
              <a:rPr lang="es-ES" sz="2000" b="1" dirty="0">
                <a:solidFill>
                  <a:srgbClr val="456A2C"/>
                </a:solidFill>
                <a:latin typeface="Glacial Indifference" panose="020B0604020202020204" charset="0"/>
                <a:cs typeface="Calibri" panose="020F0502020204030204" pitchFamily="34" charset="0"/>
              </a:rPr>
              <a:t>     - Refrigerantes</a:t>
            </a:r>
          </a:p>
          <a:p>
            <a:r>
              <a:rPr lang="es-ES" sz="2000" b="1" dirty="0">
                <a:solidFill>
                  <a:srgbClr val="456A2C"/>
                </a:solidFill>
                <a:latin typeface="Glacial Indifference" panose="020B0604020202020204" charset="0"/>
                <a:cs typeface="Calibri" panose="020F0502020204030204" pitchFamily="34" charset="0"/>
              </a:rPr>
              <a:t>4. Instalación</a:t>
            </a:r>
          </a:p>
          <a:p>
            <a:r>
              <a:rPr lang="es-ES" sz="2000" b="1" dirty="0">
                <a:solidFill>
                  <a:srgbClr val="456A2C"/>
                </a:solidFill>
                <a:latin typeface="Glacial Indifference" panose="020B0604020202020204" charset="0"/>
                <a:cs typeface="Calibri" panose="020F0502020204030204" pitchFamily="34" charset="0"/>
              </a:rPr>
              <a:t>4.1 Unidad</a:t>
            </a:r>
          </a:p>
          <a:p>
            <a:r>
              <a:rPr lang="es-ES" sz="2000" b="1" dirty="0">
                <a:solidFill>
                  <a:srgbClr val="456A2C"/>
                </a:solidFill>
                <a:latin typeface="Glacial Indifference" panose="020B0604020202020204" charset="0"/>
                <a:cs typeface="Calibri" panose="020F0502020204030204" pitchFamily="34" charset="0"/>
              </a:rPr>
              <a:t>     -Para ventanas y portátiles</a:t>
            </a:r>
          </a:p>
          <a:p>
            <a:r>
              <a:rPr lang="es-ES" sz="2000" b="1" dirty="0">
                <a:solidFill>
                  <a:srgbClr val="456A2C"/>
                </a:solidFill>
                <a:latin typeface="Glacial Indifference" panose="020B0604020202020204" charset="0"/>
                <a:cs typeface="Calibri" panose="020F0502020204030204" pitchFamily="34" charset="0"/>
              </a:rPr>
              <a:t>     - Condensado por aire de compactos y unidades autónomas</a:t>
            </a:r>
          </a:p>
          <a:p>
            <a:r>
              <a:rPr lang="es-ES" sz="2000" b="1" dirty="0">
                <a:solidFill>
                  <a:srgbClr val="456A2C"/>
                </a:solidFill>
                <a:latin typeface="Glacial Indifference" panose="020B0604020202020204" charset="0"/>
                <a:cs typeface="Calibri" panose="020F0502020204030204" pitchFamily="34" charset="0"/>
              </a:rPr>
              <a:t>     - Condensado por agua de compactos y unidades autónomas</a:t>
            </a:r>
          </a:p>
          <a:p>
            <a:r>
              <a:rPr lang="es-ES" sz="2000" b="1" dirty="0">
                <a:solidFill>
                  <a:srgbClr val="456A2C"/>
                </a:solidFill>
                <a:latin typeface="Glacial Indifference" panose="020B0604020202020204" charset="0"/>
                <a:cs typeface="Calibri" panose="020F0502020204030204" pitchFamily="34" charset="0"/>
              </a:rPr>
              <a:t>4.2 Sistema dividido</a:t>
            </a:r>
          </a:p>
          <a:p>
            <a:r>
              <a:rPr lang="es-ES" sz="2000" b="1" dirty="0">
                <a:solidFill>
                  <a:srgbClr val="456A2C"/>
                </a:solidFill>
                <a:latin typeface="Glacial Indifference" panose="020B0604020202020204" charset="0"/>
                <a:cs typeface="Calibri" panose="020F0502020204030204" pitchFamily="34" charset="0"/>
              </a:rPr>
              <a:t>     - Tipo </a:t>
            </a:r>
            <a:r>
              <a:rPr lang="es-ES" sz="2000" b="1" dirty="0" err="1">
                <a:solidFill>
                  <a:srgbClr val="456A2C"/>
                </a:solidFill>
                <a:latin typeface="Glacial Indifference" panose="020B0604020202020204" charset="0"/>
                <a:cs typeface="Calibri" panose="020F0502020204030204" pitchFamily="34" charset="0"/>
              </a:rPr>
              <a:t>split</a:t>
            </a:r>
            <a:r>
              <a:rPr lang="es-ES" sz="2000" b="1" dirty="0">
                <a:solidFill>
                  <a:srgbClr val="456A2C"/>
                </a:solidFill>
                <a:latin typeface="Glacial Indifference" panose="020B0604020202020204" charset="0"/>
                <a:cs typeface="Calibri" panose="020F0502020204030204" pitchFamily="34" charset="0"/>
              </a:rPr>
              <a:t> (descarga por conductos o directa)</a:t>
            </a:r>
          </a:p>
          <a:p>
            <a:r>
              <a:rPr lang="es-ES" sz="2000" b="1" dirty="0">
                <a:solidFill>
                  <a:srgbClr val="456A2C"/>
                </a:solidFill>
                <a:latin typeface="Glacial Indifference" panose="020B0604020202020204" charset="0"/>
                <a:cs typeface="Calibri" panose="020F0502020204030204" pitchFamily="34" charset="0"/>
              </a:rPr>
              <a:t>     - </a:t>
            </a:r>
            <a:r>
              <a:rPr lang="es-ES" sz="2000" b="1" dirty="0" err="1">
                <a:solidFill>
                  <a:srgbClr val="456A2C"/>
                </a:solidFill>
                <a:latin typeface="Glacial Indifference" panose="020B0604020202020204" charset="0"/>
                <a:cs typeface="Calibri" panose="020F0502020204030204" pitchFamily="34" charset="0"/>
              </a:rPr>
              <a:t>multi-split</a:t>
            </a:r>
            <a:endParaRPr lang="es-ES" sz="2000" b="1" dirty="0">
              <a:solidFill>
                <a:srgbClr val="456A2C"/>
              </a:solidFill>
              <a:latin typeface="Glacial Indifference" panose="020B0604020202020204" charset="0"/>
              <a:cs typeface="Calibri" panose="020F0502020204030204" pitchFamily="34" charset="0"/>
            </a:endParaRPr>
          </a:p>
          <a:p>
            <a:r>
              <a:rPr lang="es-ES" sz="2000" b="1" dirty="0">
                <a:solidFill>
                  <a:srgbClr val="456A2C"/>
                </a:solidFill>
                <a:latin typeface="Glacial Indifference" panose="020B0604020202020204" charset="0"/>
                <a:cs typeface="Calibri" panose="020F0502020204030204" pitchFamily="34" charset="0"/>
              </a:rPr>
              <a:t>4.3 Sistemas centralizados</a:t>
            </a:r>
          </a:p>
          <a:p>
            <a:r>
              <a:rPr lang="es-ES" sz="2000" b="1" dirty="0">
                <a:solidFill>
                  <a:srgbClr val="456A2C"/>
                </a:solidFill>
                <a:latin typeface="Glacial Indifference" panose="020B0604020202020204" charset="0"/>
                <a:cs typeface="Calibri" panose="020F0502020204030204" pitchFamily="34" charset="0"/>
              </a:rPr>
              <a:t>     - Mixta (inducción o fan </a:t>
            </a:r>
            <a:r>
              <a:rPr lang="es-ES" sz="2000" b="1" dirty="0" err="1">
                <a:solidFill>
                  <a:srgbClr val="456A2C"/>
                </a:solidFill>
                <a:latin typeface="Glacial Indifference" panose="020B0604020202020204" charset="0"/>
                <a:cs typeface="Calibri" panose="020F0502020204030204" pitchFamily="34" charset="0"/>
              </a:rPr>
              <a:t>coil</a:t>
            </a:r>
            <a:r>
              <a:rPr lang="es-ES" sz="2000" b="1" dirty="0">
                <a:solidFill>
                  <a:srgbClr val="456A2C"/>
                </a:solidFill>
                <a:latin typeface="Glacial Indifference" panose="020B0604020202020204" charset="0"/>
                <a:cs typeface="Calibri" panose="020F0502020204030204" pitchFamily="34" charset="0"/>
              </a:rPr>
              <a:t>)</a:t>
            </a:r>
          </a:p>
          <a:p>
            <a:r>
              <a:rPr lang="es-ES" sz="2000" b="1" dirty="0">
                <a:solidFill>
                  <a:srgbClr val="456A2C"/>
                </a:solidFill>
                <a:latin typeface="Glacial Indifference" panose="020B0604020202020204" charset="0"/>
                <a:cs typeface="Calibri" panose="020F0502020204030204" pitchFamily="34" charset="0"/>
              </a:rPr>
              <a:t>     - Todo el aire (flujo constante, volumen variable, dos conductos)</a:t>
            </a:r>
            <a:endParaRPr lang="en-GB" sz="2000" spc="120" dirty="0">
              <a:solidFill>
                <a:srgbClr val="456A2C"/>
              </a:solidFill>
              <a:latin typeface="Glacial Indifference" panose="020B0604020202020204" charset="0"/>
            </a:endParaRPr>
          </a:p>
        </p:txBody>
      </p:sp>
      <p:pic>
        <p:nvPicPr>
          <p:cNvPr id="12" name="Imagen 11">
            <a:extLst>
              <a:ext uri="{FF2B5EF4-FFF2-40B4-BE49-F238E27FC236}">
                <a16:creationId xmlns:a16="http://schemas.microsoft.com/office/drawing/2014/main" id="{33204134-B5D3-4D95-B5D1-13744B085D54}"/>
              </a:ext>
            </a:extLst>
          </p:cNvPr>
          <p:cNvPicPr/>
          <p:nvPr/>
        </p:nvPicPr>
        <p:blipFill rotWithShape="1">
          <a:blip r:embed="rId2" cstate="print">
            <a:alphaModFix amt="83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981" t="12732" r="-2159" b="23935"/>
          <a:stretch/>
        </p:blipFill>
        <p:spPr bwMode="auto">
          <a:xfrm>
            <a:off x="1082040" y="3089700"/>
            <a:ext cx="5212715" cy="271526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EF3B55D9-9220-4E20-BD5A-C030AA385C77}"/>
              </a:ext>
            </a:extLst>
          </p:cNvPr>
          <p:cNvPicPr/>
          <p:nvPr/>
        </p:nvPicPr>
        <p:blipFill rotWithShape="1">
          <a:blip r:embed="rId4" cstate="print">
            <a:alphaModFix/>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5954" t="14606" r="5001" b="12379"/>
          <a:stretch/>
        </p:blipFill>
        <p:spPr bwMode="auto">
          <a:xfrm>
            <a:off x="4201408" y="6028910"/>
            <a:ext cx="5212715" cy="3205351"/>
          </a:xfrm>
          <a:prstGeom prst="rect">
            <a:avLst/>
          </a:prstGeom>
          <a:noFill/>
          <a:ln>
            <a:noFill/>
          </a:ln>
          <a:effectLst>
            <a:outerShdw dir="4800000" algn="ctr" rotWithShape="0">
              <a:schemeClr val="tx1"/>
            </a:outerShdw>
          </a:effectLst>
          <a:extLst>
            <a:ext uri="{53640926-AAD7-44D8-BBD7-CCE9431645EC}">
              <a14:shadowObscured xmlns:a14="http://schemas.microsoft.com/office/drawing/2010/main"/>
            </a:ext>
          </a:extLst>
        </p:spPr>
      </p:pic>
      <p:sp>
        <p:nvSpPr>
          <p:cNvPr id="16" name="TextBox 5">
            <a:extLst>
              <a:ext uri="{FF2B5EF4-FFF2-40B4-BE49-F238E27FC236}">
                <a16:creationId xmlns:a16="http://schemas.microsoft.com/office/drawing/2014/main" id="{658AC451-F851-4567-996A-9240EF54E53C}"/>
              </a:ext>
            </a:extLst>
          </p:cNvPr>
          <p:cNvSpPr txBox="1"/>
          <p:nvPr/>
        </p:nvSpPr>
        <p:spPr>
          <a:xfrm>
            <a:off x="9414123" y="9574054"/>
            <a:ext cx="8492877" cy="738664"/>
          </a:xfrm>
          <a:prstGeom prst="rect">
            <a:avLst/>
          </a:prstGeom>
        </p:spPr>
        <p:txBody>
          <a:bodyPr wrap="square" lIns="0" tIns="0" rIns="0" bIns="0" rtlCol="0" anchor="t">
            <a:spAutoFit/>
          </a:bodyPr>
          <a:lstStyle/>
          <a:p>
            <a:pPr marR="17780" algn="r"/>
            <a:r>
              <a:rPr lang="es-ES" sz="1600" spc="80" dirty="0">
                <a:solidFill>
                  <a:srgbClr val="52584D"/>
                </a:solidFill>
                <a:latin typeface="Glacial Indifference"/>
              </a:rPr>
              <a:t>LECCIÓN 4: Conocimiento de los sistemas de tecnologías de calefacción, ventilación, aire acondicionado, iluminación, información y comunicaciones y sus aplicaciones en edificios modernos.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7017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838200" y="-335920"/>
            <a:ext cx="8575923" cy="10958840"/>
          </a:xfrm>
          <a:prstGeom prst="rect">
            <a:avLst/>
          </a:prstGeom>
          <a:solidFill>
            <a:srgbClr val="456A2C"/>
          </a:solidFill>
        </p:spPr>
        <p:txBody>
          <a:bodyPr/>
          <a:lstStyle/>
          <a:p>
            <a:pPr marL="0" marR="17780" indent="-457200" algn="just">
              <a:lnSpc>
                <a:spcPct val="130000"/>
              </a:lnSpc>
              <a:spcAft>
                <a:spcPts val="600"/>
              </a:spcAft>
              <a:buClr>
                <a:srgbClr val="385623"/>
              </a:buClr>
            </a:pPr>
            <a:endParaRPr lang="en-GB" sz="1800"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219200" y="957263"/>
            <a:ext cx="7966323" cy="4419778"/>
            <a:chOff x="-728007" y="-95249"/>
            <a:chExt cx="10621763" cy="5893039"/>
          </a:xfrm>
        </p:grpSpPr>
        <p:sp>
          <p:nvSpPr>
            <p:cNvPr id="8" name="TextBox 8"/>
            <p:cNvSpPr txBox="1"/>
            <p:nvPr/>
          </p:nvSpPr>
          <p:spPr>
            <a:xfrm>
              <a:off x="-728007" y="-95249"/>
              <a:ext cx="10621763" cy="2790509"/>
            </a:xfrm>
            <a:prstGeom prst="rect">
              <a:avLst/>
            </a:prstGeom>
          </p:spPr>
          <p:txBody>
            <a:bodyPr wrap="square"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NOCIONES DE TELECOMUNICACIONES</a:t>
              </a: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8252259"/>
          </a:xfrm>
          <a:prstGeom prst="rect">
            <a:avLst/>
          </a:prstGeom>
        </p:spPr>
        <p:txBody>
          <a:bodyPr lIns="0" tIns="0" rIns="0" bIns="0" rtlCol="0" anchor="t">
            <a:spAutoFit/>
          </a:bodyPr>
          <a:lstStyle/>
          <a:p>
            <a:pPr marR="17780" indent="-457200" algn="just">
              <a:lnSpc>
                <a:spcPts val="3359"/>
              </a:lnSpc>
              <a:spcAft>
                <a:spcPts val="600"/>
              </a:spcAft>
              <a:buClr>
                <a:srgbClr val="385623"/>
              </a:buClr>
            </a:pPr>
            <a:r>
              <a:rPr lang="es-ES" sz="2400" b="1" spc="120" dirty="0">
                <a:solidFill>
                  <a:srgbClr val="456A2C"/>
                </a:solidFill>
                <a:latin typeface="Glacial Indifference"/>
              </a:rPr>
              <a:t>Este tipo de instalaciones captan, adaptan y distribuyen a las viviendas y establecimientos todo tipo de dispositivos de telecomunicaciones. Todo el equipamiento debe ser suficiente para todos los usuarios del edificio, conteniendo todos los servicios como televisión, teléfono y telecomunicaciones por línea. El diseño del edificio debe tener en cuenta este tipo de comodidades y ayudar a la adaptación a futuras instalaciones. No se permite el inicio de las obras de construcción sin la debida validación de un proyecto de instalación de telecomunicaciones. Durante las primeras etapas de las obras de construcción, se permiten pequeños cambios en el proyecto, pero en caso de cambios importantes, se debe presentar un nuevo proyecto a las autoridades y finalmente aprobarlo.</a:t>
            </a:r>
            <a:endParaRPr lang="en-GB" sz="2400" b="1" spc="120" dirty="0">
              <a:solidFill>
                <a:srgbClr val="456A2C"/>
              </a:solidFill>
              <a:latin typeface="Glacial Indifference"/>
            </a:endParaRPr>
          </a:p>
        </p:txBody>
      </p:sp>
      <p:pic>
        <p:nvPicPr>
          <p:cNvPr id="14" name="Imagen 13" descr="With this floor divided into 6 wiring zones, each zone can be fed with a large composite cable, which contains multiple fibers and copper conductors. The composite cables provide data and power to the electronics in each zone.">
            <a:extLst>
              <a:ext uri="{FF2B5EF4-FFF2-40B4-BE49-F238E27FC236}">
                <a16:creationId xmlns:a16="http://schemas.microsoft.com/office/drawing/2014/main" id="{4BF09F3E-6B2A-4A51-BEC2-EEB0A7543F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5205" y="5435073"/>
            <a:ext cx="6332247" cy="3746193"/>
          </a:xfrm>
          <a:prstGeom prst="rect">
            <a:avLst/>
          </a:prstGeom>
          <a:noFill/>
          <a:ln>
            <a:noFill/>
          </a:ln>
        </p:spPr>
      </p:pic>
      <p:sp>
        <p:nvSpPr>
          <p:cNvPr id="16" name="TextBox 5">
            <a:extLst>
              <a:ext uri="{FF2B5EF4-FFF2-40B4-BE49-F238E27FC236}">
                <a16:creationId xmlns:a16="http://schemas.microsoft.com/office/drawing/2014/main" id="{D84AD90E-35F1-4C41-B814-14CF40803FA6}"/>
              </a:ext>
            </a:extLst>
          </p:cNvPr>
          <p:cNvSpPr txBox="1"/>
          <p:nvPr/>
        </p:nvSpPr>
        <p:spPr>
          <a:xfrm>
            <a:off x="9414123" y="9574054"/>
            <a:ext cx="8492877" cy="738664"/>
          </a:xfrm>
          <a:prstGeom prst="rect">
            <a:avLst/>
          </a:prstGeom>
        </p:spPr>
        <p:txBody>
          <a:bodyPr wrap="square" lIns="0" tIns="0" rIns="0" bIns="0" rtlCol="0" anchor="t">
            <a:spAutoFit/>
          </a:bodyPr>
          <a:lstStyle/>
          <a:p>
            <a:pPr marR="17780" algn="r"/>
            <a:r>
              <a:rPr lang="es-ES" sz="1600" spc="80" dirty="0">
                <a:solidFill>
                  <a:srgbClr val="52584D"/>
                </a:solidFill>
                <a:latin typeface="Glacial Indifference"/>
              </a:rPr>
              <a:t>LECCIÓN 4: Conocimiento de los sistemas de tecnologías de calefacción, ventilación, aire acondicionado, iluminación, información y comunicaciones y sus aplicaciones en edificios modernos.</a:t>
            </a:r>
            <a:endParaRPr lang="en-US" sz="1600" spc="80" dirty="0">
              <a:solidFill>
                <a:srgbClr val="52584D"/>
              </a:solidFill>
              <a:latin typeface="Glacial Indifference"/>
            </a:endParaRPr>
          </a:p>
        </p:txBody>
      </p:sp>
    </p:spTree>
    <p:extLst>
      <p:ext uri="{BB962C8B-B14F-4D97-AF65-F5344CB8AC3E}">
        <p14:creationId xmlns:p14="http://schemas.microsoft.com/office/powerpoint/2010/main" val="106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77219"/>
          </a:xfrm>
          <a:prstGeom prst="rect">
            <a:avLst/>
          </a:prstGeom>
        </p:spPr>
        <p:txBody>
          <a:bodyPr wrap="square" lIns="0" tIns="0" rIns="0" bIns="0" rtlCol="0" anchor="t">
            <a:spAutoFit/>
          </a:bodyPr>
          <a:lstStyle/>
          <a:p>
            <a:pPr algn="l">
              <a:lnSpc>
                <a:spcPts val="8370"/>
              </a:lnSpc>
            </a:pPr>
            <a:r>
              <a:rPr lang="es-ES" sz="6200" spc="310" dirty="0">
                <a:solidFill>
                  <a:srgbClr val="456A2C"/>
                </a:solidFill>
                <a:latin typeface="League Spartan"/>
              </a:rPr>
              <a:t>Instalaciones</a:t>
            </a:r>
          </a:p>
        </p:txBody>
      </p:sp>
      <p:sp>
        <p:nvSpPr>
          <p:cNvPr id="10" name="AutoShape 10"/>
          <p:cNvSpPr/>
          <p:nvPr/>
        </p:nvSpPr>
        <p:spPr>
          <a:xfrm>
            <a:off x="2057400" y="9258300"/>
            <a:ext cx="16230600" cy="38100"/>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
        <p:nvSpPr>
          <p:cNvPr id="11" name="Rectángulo 10">
            <a:extLst>
              <a:ext uri="{FF2B5EF4-FFF2-40B4-BE49-F238E27FC236}">
                <a16:creationId xmlns:a16="http://schemas.microsoft.com/office/drawing/2014/main" id="{8323D29E-49F7-4BE7-9537-CD459825D837}"/>
              </a:ext>
            </a:extLst>
          </p:cNvPr>
          <p:cNvSpPr/>
          <p:nvPr/>
        </p:nvSpPr>
        <p:spPr>
          <a:xfrm>
            <a:off x="381000" y="2958432"/>
            <a:ext cx="6498801" cy="4377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What is the Difference Between IT And Telecommunications? | by Irene  Rufferty | BSG SMS | Medium">
            <a:extLst>
              <a:ext uri="{FF2B5EF4-FFF2-40B4-BE49-F238E27FC236}">
                <a16:creationId xmlns:a16="http://schemas.microsoft.com/office/drawing/2014/main" id="{6628766A-71B2-4C75-89EA-B3D88D769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1" y="3073394"/>
            <a:ext cx="6563113" cy="426937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EAE65516-0165-47E0-A4D9-0138B1403FC2}"/>
              </a:ext>
            </a:extLst>
          </p:cNvPr>
          <p:cNvSpPr txBox="1"/>
          <p:nvPr/>
        </p:nvSpPr>
        <p:spPr>
          <a:xfrm>
            <a:off x="7289360" y="3612394"/>
            <a:ext cx="4724400" cy="3551742"/>
          </a:xfrm>
          <a:prstGeom prst="rect">
            <a:avLst/>
          </a:prstGeom>
          <a:noFill/>
        </p:spPr>
        <p:txBody>
          <a:bodyPr wrap="square" rtlCol="0">
            <a:spAutoFit/>
          </a:bodyPr>
          <a:lstStyle/>
          <a:p>
            <a:pPr algn="just">
              <a:lnSpc>
                <a:spcPts val="3359"/>
              </a:lnSpc>
              <a:spcAft>
                <a:spcPts val="600"/>
              </a:spcAft>
            </a:pPr>
            <a:r>
              <a:rPr lang="es-ES" sz="2400" b="1" spc="120" dirty="0">
                <a:solidFill>
                  <a:srgbClr val="456A2C"/>
                </a:solidFill>
                <a:latin typeface="Glacial Indifference"/>
              </a:rPr>
              <a:t>Las instalaciones elegidas en los últimos proyectos están dispuestas en una red de transporte óptico vertical que se extiende desde el sótano hasta el techo y aparece en cada armario de telecomunicaciones.</a:t>
            </a:r>
            <a:endParaRPr lang="en-GB" dirty="0"/>
          </a:p>
        </p:txBody>
      </p:sp>
      <p:pic>
        <p:nvPicPr>
          <p:cNvPr id="45" name="Imagen 44" descr="A common vertical optical transport network extends from the basement to the roof and appears in every telecom room. The physical cabling and active electronics for the vertical transport need to be segregated and identified separate from tenant networks.">
            <a:extLst>
              <a:ext uri="{FF2B5EF4-FFF2-40B4-BE49-F238E27FC236}">
                <a16:creationId xmlns:a16="http://schemas.microsoft.com/office/drawing/2014/main" id="{27AEBCE8-03B1-44D2-B72B-504AA211C7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569" y="2101629"/>
            <a:ext cx="4784875" cy="6519924"/>
          </a:xfrm>
          <a:prstGeom prst="rect">
            <a:avLst/>
          </a:prstGeom>
          <a:noFill/>
          <a:ln>
            <a:noFill/>
          </a:ln>
        </p:spPr>
      </p:pic>
      <p:sp>
        <p:nvSpPr>
          <p:cNvPr id="13" name="TextBox 5">
            <a:extLst>
              <a:ext uri="{FF2B5EF4-FFF2-40B4-BE49-F238E27FC236}">
                <a16:creationId xmlns:a16="http://schemas.microsoft.com/office/drawing/2014/main" id="{8334EA89-359C-411B-B7C0-6DAF1E8126FB}"/>
              </a:ext>
            </a:extLst>
          </p:cNvPr>
          <p:cNvSpPr txBox="1"/>
          <p:nvPr/>
        </p:nvSpPr>
        <p:spPr>
          <a:xfrm>
            <a:off x="9414123" y="9574054"/>
            <a:ext cx="8492877" cy="738664"/>
          </a:xfrm>
          <a:prstGeom prst="rect">
            <a:avLst/>
          </a:prstGeom>
        </p:spPr>
        <p:txBody>
          <a:bodyPr wrap="square" lIns="0" tIns="0" rIns="0" bIns="0" rtlCol="0" anchor="t">
            <a:spAutoFit/>
          </a:bodyPr>
          <a:lstStyle/>
          <a:p>
            <a:pPr marR="17780" algn="r"/>
            <a:r>
              <a:rPr lang="es-ES" sz="1600" spc="80" dirty="0">
                <a:solidFill>
                  <a:srgbClr val="52584D"/>
                </a:solidFill>
                <a:latin typeface="Glacial Indifference"/>
              </a:rPr>
              <a:t>LECCIÓN 4: Conocimiento de los sistemas de tecnologías de calefacción, ventilación, aire acondicionado, iluminación, información y comunicaciones y sus aplicaciones en edificios modernos.</a:t>
            </a: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811</Words>
  <Application>Microsoft Office PowerPoint</Application>
  <PresentationFormat>Personalizado</PresentationFormat>
  <Paragraphs>80</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Verdana</vt:lpstr>
      <vt:lpstr>Glacial Indifference Bold</vt:lpstr>
      <vt:lpstr>Glacial Indifference</vt:lpstr>
      <vt:lpstr>Arial</vt:lpstr>
      <vt:lpstr>League Spartan</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ALEJANDRA CIANCI RAMIREZ</cp:lastModifiedBy>
  <cp:revision>68</cp:revision>
  <dcterms:created xsi:type="dcterms:W3CDTF">2006-08-16T00:00:00Z</dcterms:created>
  <dcterms:modified xsi:type="dcterms:W3CDTF">2022-01-31T19:01:11Z</dcterms:modified>
  <dc:identifier>DAD7Xzioke4</dc:identifier>
</cp:coreProperties>
</file>