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79" r:id="rId6"/>
    <p:sldId id="280" r:id="rId7"/>
  </p:sldIdLst>
  <p:sldSz cx="18288000" cy="10287000"/>
  <p:notesSz cx="6858000" cy="9144000"/>
  <p:embeddedFontLst>
    <p:embeddedFont>
      <p:font typeface="Glacial Indifference" panose="020B0604020202020204" charset="0"/>
      <p:regular r:id="rId9"/>
    </p:embeddedFont>
    <p:embeddedFont>
      <p:font typeface="Calibri" panose="020F0502020204030204" pitchFamily="34" charset="0"/>
      <p:regular r:id="rId10"/>
      <p:bold r:id="rId11"/>
      <p:italic r:id="rId12"/>
      <p:boldItalic r:id="rId13"/>
    </p:embeddedFont>
    <p:embeddedFont>
      <p:font typeface="League Spartan" panose="020B0604020202020204" charset="-70"/>
      <p:regular r:id="rId14"/>
    </p:embeddedFont>
    <p:embeddedFont>
      <p:font typeface="Verdana" panose="020B060403050404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5318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56275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lv-LV" sz="6600" b="1" dirty="0">
                  <a:solidFill>
                    <a:srgbClr val="FEFFF8"/>
                  </a:solidFill>
                  <a:latin typeface="GloS"/>
                </a:rPr>
                <a:t>5. nodarbība: </a:t>
              </a:r>
            </a:p>
            <a:p>
              <a:pPr marR="17780">
                <a:lnSpc>
                  <a:spcPts val="3000"/>
                </a:lnSpc>
                <a:spcAft>
                  <a:spcPts val="800"/>
                </a:spcAft>
              </a:pPr>
              <a:r>
                <a:rPr lang="lv-LV" sz="2400" b="1" dirty="0">
                  <a:solidFill>
                    <a:srgbClr val="FEFFF8"/>
                  </a:solidFill>
                  <a:latin typeface="GloS"/>
                </a:rPr>
                <a:t>Ūdens tvaika barjera</a:t>
              </a: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lv-LV" sz="2700" dirty="0">
                  <a:solidFill>
                    <a:srgbClr val="FEFFF8"/>
                  </a:solidFill>
                  <a:latin typeface="Glacial Indifference"/>
                </a:rPr>
                <a:t>Prezentācija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lv-LV" sz="2400" dirty="0">
                  <a:solidFill>
                    <a:srgbClr val="FEFFF8"/>
                  </a:solidFill>
                  <a:latin typeface="GloS"/>
                </a:rPr>
                <a:t>3. MĀCĪBU NODAĻA: Koka konstrukciju montāžas vadība objektā.</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b="1" dirty="0">
                  <a:solidFill>
                    <a:srgbClr val="456A2C"/>
                  </a:solidFill>
                  <a:latin typeface="GloS"/>
                </a:rPr>
                <a:t>Prezentācijas pārskats </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algn="l">
                <a:lnSpc>
                  <a:spcPts val="3359"/>
                </a:lnSpc>
              </a:pPr>
              <a:r>
                <a:rPr lang="lv-LV" sz="2400" dirty="0">
                  <a:solidFill>
                    <a:srgbClr val="456A2C"/>
                  </a:solidFill>
                  <a:latin typeface="Glacial Indifference"/>
                </a:rPr>
                <a:t>- Ūdens tvaika barjera </a:t>
              </a:r>
            </a:p>
            <a:p>
              <a:pPr marL="342900" indent="-342900" algn="l">
                <a:lnSpc>
                  <a:spcPts val="3359"/>
                </a:lnSpc>
                <a:buFontTx/>
                <a:buChar char="-"/>
              </a:pPr>
              <a:r>
                <a:rPr lang="lv-LV" sz="2400" dirty="0">
                  <a:solidFill>
                    <a:srgbClr val="456A2C"/>
                  </a:solidFill>
                  <a:latin typeface="Glacial Indifference"/>
                </a:rPr>
                <a:t>Materiāli</a:t>
              </a:r>
            </a:p>
            <a:p>
              <a:pPr marL="342900" indent="-342900" algn="l">
                <a:lnSpc>
                  <a:spcPts val="3359"/>
                </a:lnSpc>
                <a:buFontTx/>
                <a:buChar char="-"/>
              </a:pPr>
              <a:r>
                <a:rPr lang="lv-LV" sz="2400" dirty="0">
                  <a:solidFill>
                    <a:srgbClr val="456A2C"/>
                  </a:solidFill>
                  <a:latin typeface="Glacial Indifference"/>
                </a:rPr>
                <a:t>Izvietojums</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59524"/>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oS"/>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5. NODARBĪBA: Īsa tvaika barjera</a:t>
            </a: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lv-LV" sz="5400" b="1" dirty="0">
                  <a:solidFill>
                    <a:srgbClr val="FEFFF8"/>
                  </a:solidFill>
                  <a:latin typeface="GloS"/>
                </a:rPr>
                <a:t>ĪSA TVAIKA BARJERA</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9351663"/>
          </a:xfrm>
          <a:prstGeom prst="rect">
            <a:avLst/>
          </a:prstGeom>
        </p:spPr>
        <p:txBody>
          <a:bodyPr lIns="0" tIns="0" rIns="0" bIns="0" rtlCol="0" anchor="t">
            <a:spAutoFit/>
          </a:bodyPr>
          <a:lstStyle/>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Koks ļauj gaisam plūst cauri, vienlaikus absorbējot lielu daudzumu ūdens. Šie aspekti jāņem vērā, uzstādot īso tvaika barjeru. </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Sekas, ja netiek ņemtas vērā koka īpašības, var būt: </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 sienu piebriešana,</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 ēkas sabrukšana, palielinoties </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koksnes blīvumam</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 problēmas ar apdares kārtu un sienu apšuvumu </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 pelējums ēkas stūros </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 sienu deformācija, ko izraisa plaisāšana un ūdens sasalšana</a:t>
            </a:r>
          </a:p>
          <a:p>
            <a:pPr marR="17780" indent="-457200" algn="just">
              <a:lnSpc>
                <a:spcPts val="3359"/>
              </a:lnSpc>
              <a:spcAft>
                <a:spcPts val="600"/>
              </a:spcAft>
              <a:buClr>
                <a:srgbClr val="385623"/>
              </a:buClr>
              <a:buSzPts val="2400"/>
              <a:buFont typeface="Arial"/>
              <a:buNone/>
            </a:pPr>
            <a:r>
              <a:rPr lang="lv-LV" sz="2400">
                <a:solidFill>
                  <a:srgbClr val="456A2C"/>
                </a:solidFill>
                <a:latin typeface="Glacial Indifference"/>
              </a:rPr>
              <a:t>- izolācijas materiāls absorbē mitrumu un rezultātā tas tiek sabojāts.</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20" name="Imagen 19">
            <a:extLst>
              <a:ext uri="{FF2B5EF4-FFF2-40B4-BE49-F238E27FC236}">
                <a16:creationId xmlns:a16="http://schemas.microsoft.com/office/drawing/2014/main" id="{3AE32BDF-E826-4BA4-A38F-6F10BA455121}"/>
              </a:ext>
            </a:extLst>
          </p:cNvPr>
          <p:cNvPicPr>
            <a:picLocks noChangeAspect="1"/>
          </p:cNvPicPr>
          <p:nvPr/>
        </p:nvPicPr>
        <p:blipFill>
          <a:blip r:embed="rId2"/>
          <a:stretch>
            <a:fillRect/>
          </a:stretch>
        </p:blipFill>
        <p:spPr>
          <a:xfrm>
            <a:off x="2850807" y="3961412"/>
            <a:ext cx="4142892" cy="5646623"/>
          </a:xfrm>
          <a:prstGeom prst="rect">
            <a:avLst/>
          </a:prstGeom>
        </p:spPr>
      </p:pic>
      <p:sp>
        <p:nvSpPr>
          <p:cNvPr id="21" name="TextBox 5">
            <a:extLst>
              <a:ext uri="{FF2B5EF4-FFF2-40B4-BE49-F238E27FC236}">
                <a16:creationId xmlns:a16="http://schemas.microsoft.com/office/drawing/2014/main" id="{2B50F5A0-BC25-4B88-A063-EA7A5DDDFDFF}"/>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5. NODARBĪBA: Īsa tvaika barjera</a:t>
            </a: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619481"/>
            </a:xfrm>
            <a:prstGeom prst="rect">
              <a:avLst/>
            </a:prstGeom>
            <a:grpFill/>
          </p:spPr>
          <p:txBody>
            <a:bodyPr wrap="square" lIns="0" tIns="0" rIns="0" bIns="0" rtlCol="0" anchor="t">
              <a:spAutoFit/>
            </a:bodyPr>
            <a:lstStyle/>
            <a:p>
              <a:pPr algn="l">
                <a:lnSpc>
                  <a:spcPts val="8370"/>
                </a:lnSpc>
              </a:pPr>
              <a:r>
                <a:rPr lang="lv-LV" sz="6200" b="1" dirty="0">
                  <a:solidFill>
                    <a:srgbClr val="FEFFF8"/>
                  </a:solidFill>
                  <a:latin typeface="GloS"/>
                </a:rPr>
                <a:t>Materiāli</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4782719"/>
            <a:ext cx="7607740" cy="3738203"/>
          </a:xfrm>
          <a:prstGeom prst="rect">
            <a:avLst/>
          </a:prstGeom>
        </p:spPr>
        <p:txBody>
          <a:bodyPr lIns="0" tIns="0" rIns="0" bIns="0" rtlCol="0" anchor="t">
            <a:spAutoFit/>
          </a:bodyPr>
          <a:lstStyle/>
          <a:p>
            <a:pPr marR="17780" indent="-457200" algn="just">
              <a:lnSpc>
                <a:spcPts val="3359"/>
              </a:lnSpc>
              <a:spcBef>
                <a:spcPts val="1000"/>
              </a:spcBef>
              <a:spcAft>
                <a:spcPts val="600"/>
              </a:spcAft>
              <a:buClr>
                <a:srgbClr val="385623"/>
              </a:buClr>
              <a:buSzPts val="2400"/>
            </a:pPr>
            <a:r>
              <a:rPr lang="lv-LV" sz="2400" b="1">
                <a:solidFill>
                  <a:srgbClr val="456A2C"/>
                </a:solidFill>
                <a:latin typeface="Glacial Indifference"/>
              </a:rPr>
              <a:t>Polietilēna plēve    </a:t>
            </a:r>
          </a:p>
          <a:p>
            <a:pPr marR="17780" indent="-457200" algn="just">
              <a:lnSpc>
                <a:spcPts val="3359"/>
              </a:lnSpc>
              <a:spcBef>
                <a:spcPts val="1000"/>
              </a:spcBef>
              <a:spcAft>
                <a:spcPts val="600"/>
              </a:spcAft>
              <a:buClr>
                <a:srgbClr val="385623"/>
              </a:buClr>
              <a:buSzPts val="2400"/>
            </a:pPr>
            <a:r>
              <a:rPr lang="lv-LV" sz="2400">
                <a:solidFill>
                  <a:srgbClr val="456A2C"/>
                </a:solidFill>
                <a:latin typeface="Glacial Indifference"/>
              </a:rPr>
              <a:t>Parasti tiek izmantota 1 mm bieza un tā ir visvienkāršākā un lētākā opcija. Vājā vieta ir tāda, ka tiek pilnībā bloķēta gaisa cirkulācija, un sienas neelpo pareizi. Šie materiāli jāizmanto uzmanīgi un uzstādīšanas laikā tā nav jāstiepj. </a:t>
            </a:r>
          </a:p>
          <a:p>
            <a:pPr algn="l">
              <a:lnSpc>
                <a:spcPts val="3359"/>
              </a:lnSpc>
            </a:pPr>
            <a:endParaRPr lang="en-GB" sz="2400" b="1" spc="120" dirty="0">
              <a:solidFill>
                <a:srgbClr val="456A2C"/>
              </a:solidFill>
              <a:latin typeface="Glacial Indifference"/>
            </a:endParaRPr>
          </a:p>
        </p:txBody>
      </p:sp>
      <p:pic>
        <p:nvPicPr>
          <p:cNvPr id="29" name="Imagen 28">
            <a:extLst>
              <a:ext uri="{FF2B5EF4-FFF2-40B4-BE49-F238E27FC236}">
                <a16:creationId xmlns:a16="http://schemas.microsoft.com/office/drawing/2014/main" id="{C9CBC7E2-697E-437A-A049-A813D1B6371F}"/>
              </a:ext>
            </a:extLst>
          </p:cNvPr>
          <p:cNvPicPr>
            <a:picLocks noChangeAspect="1"/>
          </p:cNvPicPr>
          <p:nvPr/>
        </p:nvPicPr>
        <p:blipFill>
          <a:blip r:embed="rId3"/>
          <a:stretch>
            <a:fillRect/>
          </a:stretch>
        </p:blipFill>
        <p:spPr>
          <a:xfrm>
            <a:off x="1491442" y="4048517"/>
            <a:ext cx="6619158" cy="4472405"/>
          </a:xfrm>
          <a:prstGeom prst="rect">
            <a:avLst/>
          </a:prstGeom>
        </p:spPr>
      </p:pic>
      <p:sp>
        <p:nvSpPr>
          <p:cNvPr id="31" name="TextBox 5">
            <a:extLst>
              <a:ext uri="{FF2B5EF4-FFF2-40B4-BE49-F238E27FC236}">
                <a16:creationId xmlns:a16="http://schemas.microsoft.com/office/drawing/2014/main" id="{2FC0E166-2624-4BB6-B2A9-A11964AF1E13}"/>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5. NODARBĪBA: Īsa tvaika barjera</a:t>
            </a: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619481"/>
            </a:xfrm>
            <a:prstGeom prst="rect">
              <a:avLst/>
            </a:prstGeom>
            <a:grpFill/>
          </p:spPr>
          <p:txBody>
            <a:bodyPr wrap="square" lIns="0" tIns="0" rIns="0" bIns="0" rtlCol="0" anchor="t">
              <a:spAutoFit/>
            </a:bodyPr>
            <a:lstStyle/>
            <a:p>
              <a:pPr algn="l">
                <a:lnSpc>
                  <a:spcPts val="8370"/>
                </a:lnSpc>
              </a:pPr>
              <a:r>
                <a:rPr lang="lv-LV" sz="6200" b="1" dirty="0">
                  <a:solidFill>
                    <a:srgbClr val="FEFFF8"/>
                  </a:solidFill>
                  <a:latin typeface="GloS"/>
                </a:rPr>
                <a:t>Materiāli</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2642050"/>
            <a:ext cx="7081898" cy="5046253"/>
          </a:xfrm>
          <a:prstGeom prst="rect">
            <a:avLst/>
          </a:prstGeom>
        </p:spPr>
        <p:txBody>
          <a:bodyPr wrap="square" lIns="0" tIns="0" rIns="0" bIns="0" rtlCol="0" anchor="t">
            <a:spAutoFit/>
          </a:bodyPr>
          <a:lstStyle/>
          <a:p>
            <a:pPr marR="17780" indent="-457200" algn="just">
              <a:lnSpc>
                <a:spcPts val="3359"/>
              </a:lnSpc>
              <a:spcBef>
                <a:spcPts val="1000"/>
              </a:spcBef>
              <a:spcAft>
                <a:spcPts val="600"/>
              </a:spcAft>
              <a:buClr>
                <a:srgbClr val="385623"/>
              </a:buClr>
              <a:buSzPts val="2400"/>
            </a:pPr>
            <a:r>
              <a:rPr lang="lv-LV" sz="2400" dirty="0">
                <a:solidFill>
                  <a:srgbClr val="456A2C"/>
                </a:solidFill>
                <a:latin typeface="Glacial Indifference"/>
              </a:rPr>
              <a:t>Membrāna </a:t>
            </a:r>
          </a:p>
          <a:p>
            <a:pPr marR="17780" indent="-457200" algn="just">
              <a:lnSpc>
                <a:spcPts val="3359"/>
              </a:lnSpc>
              <a:spcBef>
                <a:spcPts val="1000"/>
              </a:spcBef>
              <a:spcAft>
                <a:spcPts val="600"/>
              </a:spcAft>
              <a:buClr>
                <a:srgbClr val="385623"/>
              </a:buClr>
              <a:buSzPts val="2400"/>
            </a:pPr>
            <a:r>
              <a:rPr lang="lv-LV" sz="2400" dirty="0">
                <a:solidFill>
                  <a:srgbClr val="456A2C"/>
                </a:solidFill>
                <a:latin typeface="Glacial Indifference"/>
              </a:rPr>
              <a:t>Ūdens tvaika membrānu tipa materiāli </a:t>
            </a:r>
            <a:r>
              <a:rPr lang="lv-LV" sz="1800" kern="1000" dirty="0">
                <a:effectLst/>
                <a:latin typeface="Verdana" panose="020B0604030504040204" pitchFamily="34" charset="0"/>
                <a:ea typeface="Calibri" panose="020F0502020204030204" pitchFamily="34" charset="0"/>
                <a:cs typeface="Angsana New" panose="02020603050405020304" pitchFamily="18" charset="-34"/>
              </a:rPr>
              <a:t>visām koka konstrukciju telpām, pat ar  palielinātu kondensāta rašanās risku (piemēram saunas, pirts, vannas istaba u.c.).</a:t>
            </a:r>
            <a:r>
              <a:rPr lang="lv-LV" sz="2400" dirty="0">
                <a:solidFill>
                  <a:srgbClr val="456A2C"/>
                </a:solidFill>
                <a:latin typeface="Glacial Indifference"/>
              </a:rPr>
              <a:t> Šis materiāls labi funkcionē, ja rodas kondensāts, un aizsargā pret ūdens iekļūšanu, tas var izturēt milzīgas temperatūras izmaiņas, nodrošina pareizu gāzu apmaiņu starp iekšu un āru. Membrānu tipa materiāla struktūrā var tikt iestrādāts alumīnija papīrs, un tas palīdz saglabāt izolāciju un temperatūru ziemā. </a:t>
            </a:r>
          </a:p>
          <a:p>
            <a:pPr algn="l">
              <a:lnSpc>
                <a:spcPts val="3359"/>
              </a:lnSpc>
            </a:pPr>
            <a:endParaRPr lang="en-GB" sz="2400" b="1" spc="120" dirty="0">
              <a:solidFill>
                <a:srgbClr val="456A2C"/>
              </a:solidFill>
              <a:latin typeface="Glacial Indifference"/>
            </a:endParaRPr>
          </a:p>
        </p:txBody>
      </p:sp>
      <p:sp>
        <p:nvSpPr>
          <p:cNvPr id="13" name="TextBox 5">
            <a:extLst>
              <a:ext uri="{FF2B5EF4-FFF2-40B4-BE49-F238E27FC236}">
                <a16:creationId xmlns:a16="http://schemas.microsoft.com/office/drawing/2014/main" id="{AD21D852-5C95-42BC-932D-962D453E38C2}"/>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5. NODARBĪBA: Īsa tvaika barjera</a:t>
            </a:r>
          </a:p>
          <a:p>
            <a:pPr marR="17780">
              <a:lnSpc>
                <a:spcPct val="107000"/>
              </a:lnSpc>
              <a:spcAft>
                <a:spcPts val="800"/>
              </a:spcAft>
            </a:pPr>
            <a:endParaRPr lang="en-US" sz="1600" spc="80" dirty="0">
              <a:solidFill>
                <a:srgbClr val="52584D"/>
              </a:solidFill>
              <a:latin typeface="Glacial Indifference"/>
            </a:endParaRPr>
          </a:p>
        </p:txBody>
      </p:sp>
      <p:pic>
        <p:nvPicPr>
          <p:cNvPr id="15" name="Attēls 14" descr="System DB+">
            <a:extLst>
              <a:ext uri="{FF2B5EF4-FFF2-40B4-BE49-F238E27FC236}">
                <a16:creationId xmlns:a16="http://schemas.microsoft.com/office/drawing/2014/main" id="{E7D0B25E-6972-4CB9-AB23-D021720958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3756" y="2908263"/>
            <a:ext cx="5827978" cy="5321337"/>
          </a:xfrm>
          <a:prstGeom prst="rect">
            <a:avLst/>
          </a:prstGeom>
          <a:noFill/>
          <a:ln>
            <a:noFill/>
          </a:ln>
        </p:spPr>
      </p:pic>
    </p:spTree>
    <p:extLst>
      <p:ext uri="{BB962C8B-B14F-4D97-AF65-F5344CB8AC3E}">
        <p14:creationId xmlns:p14="http://schemas.microsoft.com/office/powerpoint/2010/main" val="34207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619481"/>
            </a:xfrm>
            <a:prstGeom prst="rect">
              <a:avLst/>
            </a:prstGeom>
            <a:grpFill/>
          </p:spPr>
          <p:txBody>
            <a:bodyPr wrap="square" lIns="0" tIns="0" rIns="0" bIns="0" rtlCol="0" anchor="t">
              <a:spAutoFit/>
            </a:bodyPr>
            <a:lstStyle/>
            <a:p>
              <a:pPr algn="l">
                <a:lnSpc>
                  <a:spcPts val="8370"/>
                </a:lnSpc>
              </a:pPr>
              <a:r>
                <a:rPr lang="lv-LV" sz="6200" b="1" dirty="0">
                  <a:solidFill>
                    <a:srgbClr val="FEFFF8"/>
                  </a:solidFill>
                  <a:latin typeface="GloS"/>
                </a:rPr>
                <a:t>Izvietojums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769324" y="3803579"/>
            <a:ext cx="7081898" cy="4405052"/>
          </a:xfrm>
          <a:prstGeom prst="rect">
            <a:avLst/>
          </a:prstGeom>
        </p:spPr>
        <p:txBody>
          <a:bodyPr wrap="square" lIns="0" tIns="0" rIns="0" bIns="0" rtlCol="0" anchor="t">
            <a:spAutoFit/>
          </a:bodyPr>
          <a:lstStyle/>
          <a:p>
            <a:pPr marR="17780" algn="just">
              <a:lnSpc>
                <a:spcPts val="3359"/>
              </a:lnSpc>
              <a:spcAft>
                <a:spcPts val="600"/>
              </a:spcAft>
              <a:buClr>
                <a:srgbClr val="385623"/>
              </a:buClr>
              <a:buSzPts val="2400"/>
            </a:pPr>
            <a:r>
              <a:rPr lang="lv-LV" sz="2400" dirty="0">
                <a:solidFill>
                  <a:srgbClr val="456A2C"/>
                </a:solidFill>
                <a:latin typeface="Glacial Indifference"/>
              </a:rPr>
              <a:t>Tvaika barjera tiks izvietota atbilstoši veiktajam darba veidam, mājā siena tiek izolēta no iekšpuses, pagrabstāvā tvaika barjera būs no ārpuses, bet kādā īpašā situācijā izolācija tiks uzstādīta abās pusēs - gan no iekšas, gan āra. Ja barjera tiek veidota no ārpuses, jāņem vērā auksto vēju un mitruma iedarbība, nodrošinot loksni, kas to atbalsta. </a:t>
            </a:r>
          </a:p>
          <a:p>
            <a:pPr algn="l">
              <a:lnSpc>
                <a:spcPts val="3359"/>
              </a:lnSpc>
            </a:pPr>
            <a:endParaRPr lang="en-GB" sz="2400" b="1" spc="120" dirty="0">
              <a:solidFill>
                <a:srgbClr val="456A2C"/>
              </a:solidFill>
              <a:latin typeface="Glacial Indifference"/>
            </a:endParaRPr>
          </a:p>
        </p:txBody>
      </p:sp>
      <p:pic>
        <p:nvPicPr>
          <p:cNvPr id="13" name="Imagen 12">
            <a:extLst>
              <a:ext uri="{FF2B5EF4-FFF2-40B4-BE49-F238E27FC236}">
                <a16:creationId xmlns:a16="http://schemas.microsoft.com/office/drawing/2014/main" id="{305AF149-F385-4637-A925-1934350BECAD}"/>
              </a:ext>
            </a:extLst>
          </p:cNvPr>
          <p:cNvPicPr>
            <a:picLocks noChangeAspect="1"/>
          </p:cNvPicPr>
          <p:nvPr/>
        </p:nvPicPr>
        <p:blipFill>
          <a:blip r:embed="rId3"/>
          <a:stretch>
            <a:fillRect/>
          </a:stretch>
        </p:blipFill>
        <p:spPr>
          <a:xfrm>
            <a:off x="10150628" y="599714"/>
            <a:ext cx="6850640" cy="7917991"/>
          </a:xfrm>
          <a:prstGeom prst="rect">
            <a:avLst/>
          </a:prstGeom>
        </p:spPr>
      </p:pic>
      <p:sp>
        <p:nvSpPr>
          <p:cNvPr id="15" name="TextBox 5">
            <a:extLst>
              <a:ext uri="{FF2B5EF4-FFF2-40B4-BE49-F238E27FC236}">
                <a16:creationId xmlns:a16="http://schemas.microsoft.com/office/drawing/2014/main" id="{D7DC133F-18D3-48FA-B90F-DD6E82A27205}"/>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lv-LV" sz="1600">
                <a:solidFill>
                  <a:srgbClr val="52584D"/>
                </a:solidFill>
                <a:latin typeface="Glacial Indifference"/>
              </a:rPr>
              <a:t>5. NODARBĪBA: Īsa tvaika barjera</a:t>
            </a:r>
          </a:p>
          <a:p>
            <a:pPr marR="17780">
              <a:lnSpc>
                <a:spcPct val="107000"/>
              </a:lnSpc>
              <a:spcAft>
                <a:spcPts val="800"/>
              </a:spcAft>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76866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339</Words>
  <Application>Microsoft Office PowerPoint</Application>
  <PresentationFormat>Custom</PresentationFormat>
  <Paragraphs>44</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Angsana New</vt:lpstr>
      <vt:lpstr>Arial</vt:lpstr>
      <vt:lpstr>GloS</vt:lpstr>
      <vt:lpstr>Glacial Indifference</vt:lpstr>
      <vt:lpstr>Calibri</vt:lpstr>
      <vt:lpstr>League Spartan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64</cp:revision>
  <dcterms:created xsi:type="dcterms:W3CDTF">2006-08-16T00:00:00Z</dcterms:created>
  <dcterms:modified xsi:type="dcterms:W3CDTF">2021-11-17T18:26:51Z</dcterms:modified>
  <dc:identifier>DAD7Xzioke4</dc:identifier>
</cp:coreProperties>
</file>