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72" r:id="rId6"/>
    <p:sldId id="276" r:id="rId7"/>
    <p:sldId id="277" r:id="rId8"/>
    <p:sldId id="261"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Segoe UI Black" panose="020B0A02040204020203" pitchFamily="34" charset="0"/>
      <p:bold r:id="rId18"/>
      <p:bold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4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3/21/2022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49B05-4D01-431C-B399-F8068D598276}" type="slidenum">
              <a:rPr lang="en-US" smtClean="0"/>
              <a:t>1</a:t>
            </a:fld>
            <a:endParaRPr lang="en-US"/>
          </a:p>
        </p:txBody>
      </p:sp>
    </p:spTree>
    <p:extLst>
      <p:ext uri="{BB962C8B-B14F-4D97-AF65-F5344CB8AC3E}">
        <p14:creationId xmlns:p14="http://schemas.microsoft.com/office/powerpoint/2010/main" val="292977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3/21/2022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220933" y="0"/>
            <a:ext cx="14101901" cy="10287000"/>
          </a:xfrm>
          <a:prstGeom prst="rect">
            <a:avLst/>
          </a:prstGeom>
        </p:spPr>
      </p:pic>
      <p:grpSp>
        <p:nvGrpSpPr>
          <p:cNvPr id="3" name="Group 3"/>
          <p:cNvGrpSpPr/>
          <p:nvPr/>
        </p:nvGrpSpPr>
        <p:grpSpPr>
          <a:xfrm>
            <a:off x="-406310" y="1790701"/>
            <a:ext cx="14956263" cy="5689502"/>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755703"/>
            </a:xfrm>
            <a:prstGeom prst="rect">
              <a:avLst/>
            </a:prstGeom>
            <a:grpFill/>
          </p:spPr>
          <p:txBody>
            <a:bodyPr lIns="0" tIns="0" rIns="0" bIns="0" rtlCol="0" anchor="t">
              <a:spAutoFit/>
            </a:bodyPr>
            <a:lstStyle/>
            <a:p>
              <a:pPr>
                <a:lnSpc>
                  <a:spcPts val="10580"/>
                </a:lnSpc>
              </a:pPr>
              <a:r>
                <a:rPr lang="lv-LV" sz="6600" spc="92" dirty="0">
                  <a:solidFill>
                    <a:srgbClr val="FEFFF8"/>
                  </a:solidFill>
                  <a:latin typeface="Segoe UI Black" panose="020B0A02040204020203" pitchFamily="34" charset="0"/>
                  <a:ea typeface="Segoe UI Black" panose="020B0A02040204020203" pitchFamily="34" charset="0"/>
                </a:rPr>
                <a:t>4. nodarbība </a:t>
              </a:r>
            </a:p>
            <a:p>
              <a:pPr marR="17780">
                <a:lnSpc>
                  <a:spcPct val="107000"/>
                </a:lnSpc>
                <a:spcAft>
                  <a:spcPts val="800"/>
                </a:spcAft>
              </a:pPr>
              <a:r>
                <a:rPr lang="lv-LV" sz="2400" b="1" spc="150" dirty="0">
                  <a:solidFill>
                    <a:srgbClr val="FEFFF8"/>
                  </a:solidFill>
                  <a:latin typeface="Arial" panose="020B0604020202020204" pitchFamily="34" charset="0"/>
                  <a:cs typeface="Arial" panose="020B0604020202020204" pitchFamily="34" charset="0"/>
                </a:rPr>
                <a:t>Ieskats apkures, ventilācijas, gaisa kondicionēšanas, apgaismojuma, informācijas un komunikāciju tehnoloģiju sistēmās un to pielietojumā mūsdienu ēkās</a:t>
              </a:r>
              <a:endParaRPr lang="en-US" sz="2400" b="1" spc="150" dirty="0">
                <a:solidFill>
                  <a:srgbClr val="FEFFF8"/>
                </a:solidFill>
                <a:latin typeface="Arial" panose="020B0604020202020204" pitchFamily="34" charset="0"/>
                <a:cs typeface="Arial" panose="020B0604020202020204" pitchFamily="34" charset="0"/>
              </a:endParaRPr>
            </a:p>
          </p:txBody>
        </p:sp>
        <p:sp>
          <p:nvSpPr>
            <p:cNvPr id="6" name="TextBox 6"/>
            <p:cNvSpPr txBox="1"/>
            <p:nvPr/>
          </p:nvSpPr>
          <p:spPr>
            <a:xfrm>
              <a:off x="1913347" y="5398580"/>
              <a:ext cx="11229247" cy="474020"/>
            </a:xfrm>
            <a:prstGeom prst="rect">
              <a:avLst/>
            </a:prstGeom>
            <a:grpFill/>
          </p:spPr>
          <p:txBody>
            <a:bodyPr lIns="0" tIns="0" rIns="0" bIns="0" rtlCol="0" anchor="t">
              <a:spAutoFit/>
            </a:bodyPr>
            <a:lstStyle/>
            <a:p>
              <a:pPr algn="l">
                <a:lnSpc>
                  <a:spcPts val="3645"/>
                </a:lnSpc>
              </a:pPr>
              <a:r>
                <a:rPr lang="lv-LV" sz="2700" b="1" spc="135" dirty="0">
                  <a:solidFill>
                    <a:srgbClr val="FEFFF8"/>
                  </a:solidFill>
                  <a:latin typeface="Arial" panose="020B0604020202020204" pitchFamily="34" charset="0"/>
                  <a:cs typeface="Arial" panose="020B0604020202020204" pitchFamily="34" charset="0"/>
                </a:rPr>
                <a:t>Prezentācija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242984"/>
            </a:xfrm>
            <a:prstGeom prst="rect">
              <a:avLst/>
            </a:prstGeom>
            <a:grpFill/>
          </p:spPr>
          <p:txBody>
            <a:bodyPr wrap="square" lIns="0" tIns="0" rIns="0" bIns="0" rtlCol="0" anchor="t">
              <a:spAutoFit/>
            </a:bodyPr>
            <a:lstStyle/>
            <a:p>
              <a:pPr>
                <a:lnSpc>
                  <a:spcPts val="3000"/>
                </a:lnSpc>
              </a:pPr>
              <a:r>
                <a:rPr lang="lv-LV" sz="2400" b="1" spc="150" dirty="0">
                  <a:solidFill>
                    <a:srgbClr val="FEFFF8"/>
                  </a:solidFill>
                  <a:latin typeface="Arial" panose="020B0604020202020204" pitchFamily="34" charset="0"/>
                  <a:cs typeface="Arial" panose="020B0604020202020204" pitchFamily="34" charset="0"/>
                </a:rPr>
                <a:t>4. mācību nodaļa: Koka ēku funkcionalitāte un efektivitāte/4. mācību nodaļa (LU4)</a:t>
              </a:r>
            </a:p>
            <a:p>
              <a:pPr algn="l">
                <a:lnSpc>
                  <a:spcPts val="3000"/>
                </a:lnSpc>
              </a:pPr>
              <a:r>
                <a:rPr lang="lv-LV" sz="2400" spc="150" dirty="0">
                  <a:solidFill>
                    <a:srgbClr val="FEFFF8"/>
                  </a:solidFill>
                  <a:latin typeface="Glacial Indifference Bold"/>
                </a:rPr>
                <a:t> </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spc="310" dirty="0">
                  <a:solidFill>
                    <a:srgbClr val="456A2C"/>
                  </a:solidFill>
                  <a:latin typeface="Segoe UI Black" panose="020B0A02040204020203" pitchFamily="34" charset="0"/>
                  <a:ea typeface="Segoe UI Black" panose="020B0A02040204020203" pitchFamily="34" charset="0"/>
                </a:rPr>
                <a:t>Prezentācijas pārskats </a:t>
              </a:r>
            </a:p>
          </p:txBody>
        </p:sp>
        <p:sp>
          <p:nvSpPr>
            <p:cNvPr id="6" name="TextBox 6"/>
            <p:cNvSpPr txBox="1"/>
            <p:nvPr/>
          </p:nvSpPr>
          <p:spPr>
            <a:xfrm>
              <a:off x="982007" y="6492487"/>
              <a:ext cx="9214823" cy="2864032"/>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Arial" panose="020B0604020202020204" pitchFamily="34" charset="0"/>
                  <a:cs typeface="Arial" panose="020B0604020202020204" pitchFamily="34" charset="0"/>
                </a:rPr>
                <a:t>- </a:t>
              </a:r>
              <a:r>
                <a:rPr lang="lv-LV" sz="2400" spc="120" dirty="0">
                  <a:solidFill>
                    <a:srgbClr val="456A2C"/>
                  </a:solidFill>
                  <a:latin typeface="Arial" panose="020B0604020202020204" pitchFamily="34" charset="0"/>
                  <a:cs typeface="Arial" panose="020B0604020202020204" pitchFamily="34" charset="0"/>
                </a:rPr>
                <a:t>Elektrības jēdzieni</a:t>
              </a:r>
            </a:p>
            <a:p>
              <a:pPr marL="342900" indent="-342900" algn="l">
                <a:lnSpc>
                  <a:spcPts val="3359"/>
                </a:lnSpc>
                <a:buFontTx/>
                <a:buChar char="-"/>
              </a:pPr>
              <a:r>
                <a:rPr lang="lv-LV" sz="2400" spc="120" dirty="0">
                  <a:solidFill>
                    <a:srgbClr val="456A2C"/>
                  </a:solidFill>
                  <a:latin typeface="Arial" panose="020B0604020202020204" pitchFamily="34" charset="0"/>
                  <a:cs typeface="Arial" panose="020B0604020202020204" pitchFamily="34" charset="0"/>
                </a:rPr>
                <a:t>Ventilācijas jēdzieni</a:t>
              </a:r>
            </a:p>
            <a:p>
              <a:pPr marL="342900" indent="-342900" algn="l">
                <a:lnSpc>
                  <a:spcPts val="3359"/>
                </a:lnSpc>
                <a:buFontTx/>
                <a:buChar char="-"/>
              </a:pPr>
              <a:r>
                <a:rPr lang="lv-LV" sz="2400" spc="120" dirty="0">
                  <a:solidFill>
                    <a:srgbClr val="456A2C"/>
                  </a:solidFill>
                  <a:latin typeface="Arial" panose="020B0604020202020204" pitchFamily="34" charset="0"/>
                  <a:cs typeface="Arial" panose="020B0604020202020204" pitchFamily="34" charset="0"/>
                </a:rPr>
                <a:t>Gaisa kondicionēšanas jēdzieni</a:t>
              </a:r>
            </a:p>
            <a:p>
              <a:pPr marL="342900" indent="-342900" algn="l">
                <a:lnSpc>
                  <a:spcPts val="3359"/>
                </a:lnSpc>
                <a:buFontTx/>
                <a:buChar char="-"/>
              </a:pPr>
              <a:r>
                <a:rPr lang="lv-LV" sz="2400" spc="120" dirty="0">
                  <a:solidFill>
                    <a:srgbClr val="456A2C"/>
                  </a:solidFill>
                  <a:latin typeface="Arial" panose="020B0604020202020204" pitchFamily="34" charset="0"/>
                  <a:cs typeface="Arial" panose="020B0604020202020204" pitchFamily="34" charset="0"/>
                </a:rPr>
                <a:t>Telekomunikāciju jēdzieni</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58756"/>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Segoe UI Black" panose="020B0A02040204020203" pitchFamily="34" charset="0"/>
                  <a:ea typeface="Segoe UI Black" panose="020B0A02040204020203" pitchFamily="34" charset="0"/>
                </a:rPr>
                <a:t>APSPRIESTĀS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lv-LV" sz="1600" spc="80" dirty="0">
                <a:solidFill>
                  <a:srgbClr val="52584D"/>
                </a:solidFill>
                <a:latin typeface="Glacial Indifference"/>
              </a:rPr>
              <a:t>4. nodarbība: Ieskats apkures, ventilācijas, gaisa kondicionēšanas, apgaismojuma, informācijas un komunikāciju tehnoloģiju sistēmās un to pielietojumā mūsdienu ēkās.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Segoe UI Black" panose="020B0A02040204020203" pitchFamily="34" charset="0"/>
                  <a:ea typeface="Segoe UI Black" panose="020B0A02040204020203" pitchFamily="34" charset="0"/>
                </a:rPr>
                <a:t>ELEKTRĪBAS JĒDZIENI</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5247975"/>
          </a:xfrm>
          <a:prstGeom prst="rect">
            <a:avLst/>
          </a:prstGeom>
        </p:spPr>
        <p:txBody>
          <a:bodyPr lIns="0" tIns="0" rIns="0" bIns="0" rtlCol="0" anchor="t">
            <a:spAutoFit/>
          </a:bodyPr>
          <a:lstStyle/>
          <a:p>
            <a:pPr marR="17780" indent="0" algn="just">
              <a:lnSpc>
                <a:spcPts val="3359"/>
              </a:lnSpc>
              <a:spcBef>
                <a:spcPts val="0"/>
              </a:spcBef>
              <a:spcAft>
                <a:spcPts val="600"/>
              </a:spcAft>
              <a:buClr>
                <a:srgbClr val="385623"/>
              </a:buClr>
              <a:buSzPts val="2400"/>
              <a:buNone/>
            </a:pPr>
            <a:r>
              <a:rPr lang="lv-LV" sz="2400" spc="120" dirty="0">
                <a:solidFill>
                  <a:srgbClr val="456A2C"/>
                </a:solidFill>
                <a:latin typeface="Arial" panose="020B0604020202020204" pitchFamily="34" charset="0"/>
                <a:cs typeface="Arial" panose="020B0604020202020204" pitchFamily="34" charset="0"/>
              </a:rPr>
              <a:t>Elektroenerģija rodas ir </a:t>
            </a:r>
            <a:r>
              <a:rPr lang="lv-LV" sz="2400" spc="120" dirty="0" err="1">
                <a:solidFill>
                  <a:srgbClr val="456A2C"/>
                </a:solidFill>
                <a:latin typeface="Arial" panose="020B0604020202020204" pitchFamily="34" charset="0"/>
                <a:cs typeface="Arial" panose="020B0604020202020204" pitchFamily="34" charset="0"/>
              </a:rPr>
              <a:t>ģeneratorstacijās</a:t>
            </a:r>
            <a:r>
              <a:rPr lang="lv-LV" sz="2400" spc="120" dirty="0">
                <a:solidFill>
                  <a:srgbClr val="456A2C"/>
                </a:solidFill>
                <a:latin typeface="Arial" panose="020B0604020202020204" pitchFamily="34" charset="0"/>
                <a:cs typeface="Arial" panose="020B0604020202020204" pitchFamily="34" charset="0"/>
              </a:rPr>
              <a:t>, kur mēs varam atrast ģeneratorus. Sprieguma enerģija tiek paaugstināta pakāpeniskajos transformatoros, kas jāpārnes caur pārvades līnijām. Kad enerģija atrodas netālu no patēriņa vietām, enerģijas spriedze tiek samazināta, sasniedzot primāro sadales tīklu. Kad ir sasniegts lietošanas punkts, spriegums jāpielāgo zemā transformatora spriegumam.</a:t>
            </a:r>
            <a:endParaRPr lang="lv-LV" sz="1800" kern="1000" dirty="0">
              <a:effectLst/>
              <a:latin typeface="Arial" panose="020B0604020202020204" pitchFamily="34" charset="0"/>
              <a:ea typeface="Calibri" panose="020F0502020204030204" pitchFamily="34" charset="0"/>
              <a:cs typeface="Arial" panose="020B0604020202020204" pitchFamily="34" charset="0"/>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6" name="Imagen 15">
            <a:extLst>
              <a:ext uri="{FF2B5EF4-FFF2-40B4-BE49-F238E27FC236}">
                <a16:creationId xmlns:a16="http://schemas.microsoft.com/office/drawing/2014/main" id="{C2E765E1-4B87-4AF8-A150-50C7A9239D24}"/>
              </a:ext>
            </a:extLst>
          </p:cNvPr>
          <p:cNvPicPr/>
          <p:nvPr/>
        </p:nvPicPr>
        <p:blipFill>
          <a:blip r:embed="rId2"/>
          <a:stretch>
            <a:fillRect/>
          </a:stretch>
        </p:blipFill>
        <p:spPr>
          <a:xfrm>
            <a:off x="10145028" y="5629417"/>
            <a:ext cx="7114272" cy="2705954"/>
          </a:xfrm>
          <a:prstGeom prst="rect">
            <a:avLst/>
          </a:prstGeom>
        </p:spPr>
      </p:pic>
      <p:sp>
        <p:nvSpPr>
          <p:cNvPr id="17" name="TextBox 5">
            <a:extLst>
              <a:ext uri="{FF2B5EF4-FFF2-40B4-BE49-F238E27FC236}">
                <a16:creationId xmlns:a16="http://schemas.microsoft.com/office/drawing/2014/main" id="{FEC8BB4A-C080-4B15-BB91-FB24C6579F46}"/>
              </a:ext>
            </a:extLst>
          </p:cNvPr>
          <p:cNvSpPr txBox="1"/>
          <p:nvPr/>
        </p:nvSpPr>
        <p:spPr>
          <a:xfrm>
            <a:off x="9651560" y="9574054"/>
            <a:ext cx="8255440" cy="1258486"/>
          </a:xfrm>
          <a:prstGeom prst="rect">
            <a:avLst/>
          </a:prstGeom>
        </p:spPr>
        <p:txBody>
          <a:bodyPr wrap="square" lIns="0" tIns="0" rIns="0" bIns="0" rtlCol="0" anchor="t">
            <a:spAutoFit/>
          </a:bodyPr>
          <a:lstStyle/>
          <a:p>
            <a:pPr marR="17780">
              <a:lnSpc>
                <a:spcPct val="107000"/>
              </a:lnSpc>
              <a:spcAft>
                <a:spcPts val="800"/>
              </a:spcAft>
            </a:pPr>
            <a:r>
              <a:rPr lang="lv-LV" sz="1600" spc="80" dirty="0">
                <a:solidFill>
                  <a:srgbClr val="52584D"/>
                </a:solidFill>
                <a:latin typeface="Glacial Indifference"/>
              </a:rPr>
              <a:t>4. nodarbība: Ieskats apkures, ventilācijas, gaisa kondicionēšanas, apgaismojuma, informācijas un komunikāciju tehnoloģiju sistēmās un to pielietojumā mūsdienu ēkās</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304800" y="-313966"/>
            <a:ext cx="9448800" cy="3263400"/>
            <a:chOff x="-965200" y="0"/>
            <a:chExt cx="12598400" cy="5344201"/>
          </a:xfrm>
          <a:solidFill>
            <a:srgbClr val="52584D"/>
          </a:solidFill>
        </p:grpSpPr>
        <p:sp>
          <p:nvSpPr>
            <p:cNvPr id="10" name="AutoShape 10"/>
            <p:cNvSpPr/>
            <p:nvPr/>
          </p:nvSpPr>
          <p:spPr>
            <a:xfrm>
              <a:off x="-965200" y="0"/>
              <a:ext cx="12598400" cy="5344201"/>
            </a:xfrm>
            <a:prstGeom prst="rect">
              <a:avLst/>
            </a:prstGeom>
            <a:grpFill/>
          </p:spPr>
        </p:sp>
        <p:sp>
          <p:nvSpPr>
            <p:cNvPr id="11" name="TextBox 11"/>
            <p:cNvSpPr txBox="1"/>
            <p:nvPr/>
          </p:nvSpPr>
          <p:spPr>
            <a:xfrm>
              <a:off x="-152399" y="1063808"/>
              <a:ext cx="10972800" cy="3477740"/>
            </a:xfrm>
            <a:prstGeom prst="rect">
              <a:avLst/>
            </a:prstGeom>
            <a:grpFill/>
          </p:spPr>
          <p:txBody>
            <a:bodyPr wrap="square" lIns="0" tIns="0" rIns="0" bIns="0" rtlCol="0" anchor="t">
              <a:spAutoFit/>
            </a:bodyPr>
            <a:lstStyle/>
            <a:p>
              <a:pPr algn="l">
                <a:lnSpc>
                  <a:spcPts val="8370"/>
                </a:lnSpc>
              </a:pPr>
              <a:r>
                <a:rPr lang="lv-LV" sz="6200" spc="310" dirty="0">
                  <a:solidFill>
                    <a:srgbClr val="FEFFF8"/>
                  </a:solidFill>
                  <a:latin typeface="Segoe UI Black" panose="020B0A02040204020203" pitchFamily="34" charset="0"/>
                  <a:ea typeface="Segoe UI Black" panose="020B0A02040204020203" pitchFamily="34" charset="0"/>
                </a:rPr>
                <a:t>Elektroinstalācijas detaļas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794336"/>
            <a:ext cx="7607740" cy="6065250"/>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lv-LV" sz="2400" b="1" spc="120" dirty="0">
                <a:solidFill>
                  <a:srgbClr val="456A2C"/>
                </a:solidFill>
                <a:latin typeface="Arial" panose="020B0604020202020204" pitchFamily="34" charset="0"/>
                <a:cs typeface="Arial" panose="020B0604020202020204" pitchFamily="34" charset="0"/>
              </a:rPr>
              <a:t>Piegādes līnija</a:t>
            </a:r>
          </a:p>
          <a:p>
            <a:pPr marL="342900" indent="-342900" algn="l">
              <a:lnSpc>
                <a:spcPts val="3359"/>
              </a:lnSpc>
              <a:buFont typeface="Arial" panose="020B0604020202020204" pitchFamily="34" charset="0"/>
              <a:buChar char="•"/>
            </a:pPr>
            <a:endParaRPr lang="lv-LV"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lv-LV" sz="2400" b="1" spc="120" dirty="0">
                <a:solidFill>
                  <a:srgbClr val="456A2C"/>
                </a:solidFill>
                <a:latin typeface="Arial" panose="020B0604020202020204" pitchFamily="34" charset="0"/>
                <a:cs typeface="Arial" panose="020B0604020202020204" pitchFamily="34" charset="0"/>
              </a:rPr>
              <a:t>Savienojumu uzstādīšana:</a:t>
            </a:r>
          </a:p>
          <a:p>
            <a:pPr marL="800100" lvl="1" indent="-342900">
              <a:lnSpc>
                <a:spcPts val="3359"/>
              </a:lnSpc>
              <a:buFont typeface="Wingdings" panose="05000000000000000000" pitchFamily="2" charset="2"/>
              <a:buChar char="§"/>
            </a:pPr>
            <a:r>
              <a:rPr lang="en-US" sz="2400" spc="120" dirty="0" err="1">
                <a:solidFill>
                  <a:srgbClr val="456A2C"/>
                </a:solidFill>
                <a:latin typeface="Arial" panose="020B0604020202020204" pitchFamily="34" charset="0"/>
                <a:cs typeface="Arial" panose="020B0604020202020204" pitchFamily="34" charset="0"/>
              </a:rPr>
              <a:t>Drošinātāju</a:t>
            </a:r>
            <a:r>
              <a:rPr lang="en-US" sz="2400" spc="120" dirty="0">
                <a:solidFill>
                  <a:srgbClr val="456A2C"/>
                </a:solidFill>
                <a:latin typeface="Arial" panose="020B0604020202020204" pitchFamily="34" charset="0"/>
                <a:cs typeface="Arial" panose="020B0604020202020204" pitchFamily="34" charset="0"/>
              </a:rPr>
              <a:t> </a:t>
            </a:r>
            <a:r>
              <a:rPr lang="lv-LV" sz="2400" spc="120" dirty="0">
                <a:solidFill>
                  <a:srgbClr val="456A2C"/>
                </a:solidFill>
                <a:latin typeface="Arial" panose="020B0604020202020204" pitchFamily="34" charset="0"/>
                <a:cs typeface="Arial" panose="020B0604020202020204" pitchFamily="34" charset="0"/>
              </a:rPr>
              <a:t>kaste</a:t>
            </a:r>
          </a:p>
          <a:p>
            <a:pPr marL="800100" lvl="1" indent="-342900">
              <a:lnSpc>
                <a:spcPts val="3359"/>
              </a:lnSpc>
              <a:buFont typeface="Wingdings" panose="05000000000000000000" pitchFamily="2" charset="2"/>
              <a:buChar char="§"/>
            </a:pPr>
            <a:r>
              <a:rPr lang="lv-LV" sz="2400" spc="120" dirty="0">
                <a:solidFill>
                  <a:srgbClr val="456A2C"/>
                </a:solidFill>
                <a:latin typeface="Arial" panose="020B0604020202020204" pitchFamily="34" charset="0"/>
                <a:cs typeface="Arial" panose="020B0604020202020204" pitchFamily="34" charset="0"/>
              </a:rPr>
              <a:t>Vispārējais barošanas avots</a:t>
            </a:r>
          </a:p>
          <a:p>
            <a:pPr lvl="1">
              <a:lnSpc>
                <a:spcPts val="3359"/>
              </a:lnSpc>
            </a:pPr>
            <a:r>
              <a:rPr lang="lv-LV" sz="2400" spc="120" dirty="0">
                <a:solidFill>
                  <a:srgbClr val="456A2C"/>
                </a:solidFill>
                <a:latin typeface="Arial" panose="020B0604020202020204" pitchFamily="34" charset="0"/>
                <a:cs typeface="Arial" panose="020B0604020202020204" pitchFamily="34" charset="0"/>
              </a:rPr>
              <a:t>-- Vispārējais </a:t>
            </a:r>
            <a:r>
              <a:rPr lang="lv-LV" sz="2400" spc="120" dirty="0" err="1">
                <a:solidFill>
                  <a:srgbClr val="456A2C"/>
                </a:solidFill>
                <a:latin typeface="Arial" panose="020B0604020202020204" pitchFamily="34" charset="0"/>
                <a:cs typeface="Arial" panose="020B0604020202020204" pitchFamily="34" charset="0"/>
              </a:rPr>
              <a:t>štuntēšanas</a:t>
            </a:r>
            <a:r>
              <a:rPr lang="lv-LV" sz="2400" spc="120" dirty="0">
                <a:solidFill>
                  <a:srgbClr val="456A2C"/>
                </a:solidFill>
                <a:latin typeface="Arial" panose="020B0604020202020204" pitchFamily="34" charset="0"/>
                <a:cs typeface="Arial" panose="020B0604020202020204" pitchFamily="34" charset="0"/>
              </a:rPr>
              <a:t> slēdzis--</a:t>
            </a:r>
          </a:p>
          <a:p>
            <a:pPr marL="800100" lvl="1" indent="-342900">
              <a:lnSpc>
                <a:spcPts val="3359"/>
              </a:lnSpc>
              <a:buFont typeface="Wingdings" panose="05000000000000000000" pitchFamily="2" charset="2"/>
              <a:buChar char="§"/>
            </a:pPr>
            <a:r>
              <a:rPr lang="lv-LV" sz="2400" spc="120" dirty="0">
                <a:solidFill>
                  <a:srgbClr val="456A2C"/>
                </a:solidFill>
                <a:latin typeface="Arial" panose="020B0604020202020204" pitchFamily="34" charset="0"/>
                <a:cs typeface="Arial" panose="020B0604020202020204" pitchFamily="34" charset="0"/>
              </a:rPr>
              <a:t>Skaitītāji</a:t>
            </a:r>
          </a:p>
          <a:p>
            <a:pPr marL="800100" lvl="1" indent="-342900">
              <a:lnSpc>
                <a:spcPts val="3359"/>
              </a:lnSpc>
              <a:buFont typeface="Wingdings" panose="05000000000000000000" pitchFamily="2" charset="2"/>
              <a:buChar char="§"/>
            </a:pPr>
            <a:r>
              <a:rPr lang="lv-LV" sz="2400" spc="120" dirty="0">
                <a:solidFill>
                  <a:srgbClr val="456A2C"/>
                </a:solidFill>
                <a:latin typeface="Arial" panose="020B0604020202020204" pitchFamily="34" charset="0"/>
                <a:cs typeface="Arial" panose="020B0604020202020204" pitchFamily="34" charset="0"/>
              </a:rPr>
              <a:t>Individuālā līnija</a:t>
            </a:r>
          </a:p>
          <a:p>
            <a:pPr marL="800100" lvl="1" indent="-342900">
              <a:lnSpc>
                <a:spcPts val="3359"/>
              </a:lnSpc>
              <a:buFont typeface="Wingdings" panose="05000000000000000000" pitchFamily="2" charset="2"/>
              <a:buChar char="§"/>
            </a:pPr>
            <a:r>
              <a:rPr lang="lv-LV" sz="2400" spc="120" dirty="0">
                <a:solidFill>
                  <a:srgbClr val="456A2C"/>
                </a:solidFill>
                <a:latin typeface="Arial" panose="020B0604020202020204" pitchFamily="34" charset="0"/>
                <a:cs typeface="Arial" panose="020B0604020202020204" pitchFamily="34" charset="0"/>
              </a:rPr>
              <a:t>Kaste jaudas vadības automātiskajam </a:t>
            </a:r>
            <a:r>
              <a:rPr lang="lv-LV" sz="2400" spc="120" dirty="0" err="1">
                <a:solidFill>
                  <a:srgbClr val="456A2C"/>
                </a:solidFill>
                <a:latin typeface="Arial" panose="020B0604020202020204" pitchFamily="34" charset="0"/>
                <a:cs typeface="Arial" panose="020B0604020202020204" pitchFamily="34" charset="0"/>
              </a:rPr>
              <a:t>slēdzim</a:t>
            </a:r>
            <a:endParaRPr lang="lv-LV" sz="2400" spc="120" dirty="0">
              <a:solidFill>
                <a:srgbClr val="456A2C"/>
              </a:solidFill>
              <a:latin typeface="Arial" panose="020B0604020202020204" pitchFamily="34" charset="0"/>
              <a:cs typeface="Arial" panose="020B0604020202020204" pitchFamily="34" charset="0"/>
            </a:endParaRPr>
          </a:p>
          <a:p>
            <a:pPr marL="800100" lvl="1" indent="-342900">
              <a:lnSpc>
                <a:spcPts val="3359"/>
              </a:lnSpc>
              <a:buFont typeface="Wingdings" panose="05000000000000000000" pitchFamily="2" charset="2"/>
              <a:buChar char="§"/>
            </a:pPr>
            <a:r>
              <a:rPr lang="lv-LV" sz="2400" spc="120" dirty="0">
                <a:solidFill>
                  <a:srgbClr val="456A2C"/>
                </a:solidFill>
                <a:latin typeface="Arial" panose="020B0604020202020204" pitchFamily="34" charset="0"/>
                <a:cs typeface="Arial" panose="020B0604020202020204" pitchFamily="34" charset="0"/>
              </a:rPr>
              <a:t>Vispārīgas vadības un aizsardzības ierīces </a:t>
            </a:r>
          </a:p>
          <a:p>
            <a:pPr marL="342900" indent="-342900" algn="l">
              <a:lnSpc>
                <a:spcPts val="3359"/>
              </a:lnSpc>
              <a:buFont typeface="Arial" panose="020B0604020202020204" pitchFamily="34" charset="0"/>
              <a:buChar char="•"/>
            </a:pPr>
            <a:endParaRPr lang="lv-LV" sz="2400" b="1" spc="120" dirty="0">
              <a:solidFill>
                <a:srgbClr val="456A2C"/>
              </a:solidFill>
              <a:latin typeface="Arial" panose="020B0604020202020204" pitchFamily="34" charset="0"/>
              <a:cs typeface="Arial" panose="020B0604020202020204" pitchFamily="34" charset="0"/>
            </a:endParaRPr>
          </a:p>
          <a:p>
            <a:pPr marL="342900" indent="-342900" algn="l">
              <a:lnSpc>
                <a:spcPts val="3359"/>
              </a:lnSpc>
              <a:buFont typeface="Arial" panose="020B0604020202020204" pitchFamily="34" charset="0"/>
              <a:buChar char="•"/>
            </a:pPr>
            <a:r>
              <a:rPr lang="lv-LV" sz="2400" b="1" spc="120" dirty="0">
                <a:solidFill>
                  <a:srgbClr val="456A2C"/>
                </a:solidFill>
                <a:latin typeface="Arial" panose="020B0604020202020204" pitchFamily="34" charset="0"/>
                <a:cs typeface="Arial" panose="020B0604020202020204" pitchFamily="34" charset="0"/>
              </a:rPr>
              <a:t>Iekštelpu uzstādīšana</a:t>
            </a:r>
          </a:p>
          <a:p>
            <a:pPr marL="800100" lvl="1" indent="-342900">
              <a:lnSpc>
                <a:spcPts val="3359"/>
              </a:lnSpc>
              <a:buFont typeface="Wingdings" panose="05000000000000000000" pitchFamily="2" charset="2"/>
              <a:buChar char="§"/>
            </a:pPr>
            <a:r>
              <a:rPr lang="lv-LV" sz="2400" spc="120" dirty="0">
                <a:solidFill>
                  <a:srgbClr val="456A2C"/>
                </a:solidFill>
                <a:latin typeface="Arial" panose="020B0604020202020204" pitchFamily="34" charset="0"/>
                <a:cs typeface="Arial" panose="020B0604020202020204" pitchFamily="34" charset="0"/>
              </a:rPr>
              <a:t>Iekštelpu </a:t>
            </a:r>
            <a:r>
              <a:rPr lang="en-US" sz="2400" spc="120" dirty="0" err="1">
                <a:solidFill>
                  <a:srgbClr val="456A2C"/>
                </a:solidFill>
                <a:latin typeface="Arial" panose="020B0604020202020204" pitchFamily="34" charset="0"/>
                <a:cs typeface="Arial" panose="020B0604020202020204" pitchFamily="34" charset="0"/>
              </a:rPr>
              <a:t>instalācja</a:t>
            </a:r>
            <a:endParaRPr lang="lv-LV" sz="2400" b="1" spc="120" dirty="0">
              <a:solidFill>
                <a:srgbClr val="456A2C"/>
              </a:solidFill>
              <a:latin typeface="Arial" panose="020B0604020202020204" pitchFamily="34" charset="0"/>
              <a:cs typeface="Arial" panose="020B0604020202020204" pitchFamily="34" charset="0"/>
            </a:endParaRPr>
          </a:p>
        </p:txBody>
      </p:sp>
      <p:pic>
        <p:nvPicPr>
          <p:cNvPr id="25" name="Imagen 9">
            <a:extLst>
              <a:ext uri="{FF2B5EF4-FFF2-40B4-BE49-F238E27FC236}">
                <a16:creationId xmlns:a16="http://schemas.microsoft.com/office/drawing/2014/main" id="{BCFCFC6B-4961-4E8A-83FE-D1F244498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47" y="3764143"/>
            <a:ext cx="8388721" cy="48530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
            <a:extLst>
              <a:ext uri="{FF2B5EF4-FFF2-40B4-BE49-F238E27FC236}">
                <a16:creationId xmlns:a16="http://schemas.microsoft.com/office/drawing/2014/main" id="{DDDA96A1-4A33-44A6-B72F-59B203BCD51E}"/>
              </a:ext>
            </a:extLst>
          </p:cNvPr>
          <p:cNvSpPr txBox="1"/>
          <p:nvPr/>
        </p:nvSpPr>
        <p:spPr>
          <a:xfrm>
            <a:off x="9651560" y="9574054"/>
            <a:ext cx="8255440" cy="514564"/>
          </a:xfrm>
          <a:prstGeom prst="rect">
            <a:avLst/>
          </a:prstGeom>
        </p:spPr>
        <p:txBody>
          <a:bodyPr wrap="square" lIns="0" tIns="0" rIns="0" bIns="0" rtlCol="0" anchor="t">
            <a:spAutoFit/>
          </a:bodyPr>
          <a:lstStyle/>
          <a:p>
            <a:pPr marR="17780">
              <a:lnSpc>
                <a:spcPct val="107000"/>
              </a:lnSpc>
              <a:spcAft>
                <a:spcPts val="800"/>
              </a:spcAft>
            </a:pPr>
            <a:r>
              <a:rPr lang="lv-LV" sz="1600" spc="80" dirty="0">
                <a:solidFill>
                  <a:srgbClr val="52584D"/>
                </a:solidFill>
                <a:latin typeface="Glacial Indifference"/>
              </a:rPr>
              <a:t>4. nodarbība: Ieskats apkures, ventilācijas, gaisa kondicionēšanas, apgaismojuma, informācijas un komunikāciju tehnoloģiju sistēmās un to pielietojumā mūsdienu ēkās</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26800"/>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Segoe UI Black" panose="020B0A02040204020203" pitchFamily="34" charset="0"/>
                  <a:ea typeface="Segoe UI Black" panose="020B0A02040204020203" pitchFamily="34" charset="0"/>
                </a:rPr>
                <a:t>VENTILĀCIJA UN GAISA KONDICIONĒŠANA</a:t>
              </a:r>
              <a:endParaRPr lang="en-US" sz="6200" spc="310" dirty="0">
                <a:solidFill>
                  <a:schemeClr val="bg1"/>
                </a:solidFill>
                <a:latin typeface="Segoe UI Black" panose="020B0A02040204020203" pitchFamily="34" charset="0"/>
                <a:ea typeface="Segoe UI Black" panose="020B0A02040204020203" pitchFamily="34" charset="0"/>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9885642" y="1156436"/>
            <a:ext cx="7114272" cy="7735836"/>
          </a:xfrm>
          <a:prstGeom prst="rect">
            <a:avLst/>
          </a:prstGeom>
        </p:spPr>
        <p:txBody>
          <a:bodyPr lIns="0" tIns="0" rIns="0" bIns="0" rtlCol="0" anchor="t">
            <a:spAutoFit/>
          </a:bodyPr>
          <a:lstStyle/>
          <a:p>
            <a:pPr algn="just">
              <a:lnSpc>
                <a:spcPts val="3359"/>
              </a:lnSpc>
              <a:spcAft>
                <a:spcPts val="600"/>
              </a:spcAft>
            </a:pPr>
            <a:r>
              <a:rPr lang="lv-LV" sz="2400" b="1" spc="120" dirty="0">
                <a:solidFill>
                  <a:srgbClr val="456A2C"/>
                </a:solidFill>
                <a:latin typeface="Arial" panose="020B0604020202020204" pitchFamily="34" charset="0"/>
                <a:cs typeface="Arial" panose="020B0604020202020204" pitchFamily="34" charset="0"/>
              </a:rPr>
              <a:t>Ventilācija</a:t>
            </a:r>
          </a:p>
          <a:p>
            <a:pPr algn="just">
              <a:lnSpc>
                <a:spcPts val="3359"/>
              </a:lnSpc>
              <a:spcAft>
                <a:spcPts val="600"/>
              </a:spcAft>
            </a:pPr>
            <a:r>
              <a:rPr lang="lv-LV" sz="2400" spc="120" dirty="0">
                <a:solidFill>
                  <a:srgbClr val="456A2C"/>
                </a:solidFill>
                <a:latin typeface="Arial" panose="020B0604020202020204" pitchFamily="34" charset="0"/>
                <a:cs typeface="Arial" panose="020B0604020202020204" pitchFamily="34" charset="0"/>
              </a:rPr>
              <a:t>Ventilācija ir nepieciešams iekštelpu gaisa atjaunošanas mehānisms, taču tai ir arī pozitīva ietekme uz telpu siltuma apstākļiem. Mājoklim jābūt vispārējai ventilācijas sistēmai, kas var būt hibrīda vai mehāniska.</a:t>
            </a:r>
            <a:endParaRPr lang="lv-LV" sz="2400" b="1" spc="120" dirty="0">
              <a:solidFill>
                <a:srgbClr val="456A2C"/>
              </a:solidFill>
              <a:latin typeface="Arial" panose="020B0604020202020204" pitchFamily="34" charset="0"/>
              <a:cs typeface="Arial" panose="020B0604020202020204" pitchFamily="34" charset="0"/>
            </a:endParaRPr>
          </a:p>
          <a:p>
            <a:pPr algn="just">
              <a:lnSpc>
                <a:spcPts val="3359"/>
              </a:lnSpc>
              <a:spcAft>
                <a:spcPts val="600"/>
              </a:spcAft>
            </a:pPr>
            <a:r>
              <a:rPr lang="lv-LV" sz="2400" b="1" spc="120" dirty="0">
                <a:solidFill>
                  <a:srgbClr val="456A2C"/>
                </a:solidFill>
                <a:latin typeface="Arial" panose="020B0604020202020204" pitchFamily="34" charset="0"/>
                <a:cs typeface="Arial" panose="020B0604020202020204" pitchFamily="34" charset="0"/>
              </a:rPr>
              <a:t>Gaisa kondicionēšana</a:t>
            </a:r>
          </a:p>
          <a:p>
            <a:pPr algn="just">
              <a:lnSpc>
                <a:spcPts val="3359"/>
              </a:lnSpc>
              <a:spcAft>
                <a:spcPts val="600"/>
              </a:spcAft>
            </a:pPr>
            <a:r>
              <a:rPr lang="lv-LV" sz="2400" spc="120" dirty="0">
                <a:solidFill>
                  <a:srgbClr val="456A2C"/>
                </a:solidFill>
                <a:latin typeface="Arial" panose="020B0604020202020204" pitchFamily="34" charset="0"/>
                <a:cs typeface="Arial" panose="020B0604020202020204" pitchFamily="34" charset="0"/>
              </a:rPr>
              <a:t>Gaisa kondicionēšanai jāspēj uzturēt lietotājam nepieciešamo komforta līmeni, un tā apstākļi vasarā vai ziemā būs atšķirīgi. Lai iegūtu pastāvīgu vēsā </a:t>
            </a:r>
            <a:r>
              <a:rPr lang="en-US" sz="2400" spc="120" dirty="0" err="1">
                <a:solidFill>
                  <a:srgbClr val="456A2C"/>
                </a:solidFill>
                <a:latin typeface="Arial" panose="020B0604020202020204" pitchFamily="34" charset="0"/>
                <a:cs typeface="Arial" panose="020B0604020202020204" pitchFamily="34" charset="0"/>
              </a:rPr>
              <a:t>gaisa</a:t>
            </a:r>
            <a:r>
              <a:rPr lang="lv-LV" sz="2400" spc="120" dirty="0">
                <a:solidFill>
                  <a:srgbClr val="456A2C"/>
                </a:solidFill>
                <a:latin typeface="Arial" panose="020B0604020202020204" pitchFamily="34" charset="0"/>
                <a:cs typeface="Arial" panose="020B0604020202020204" pitchFamily="34" charset="0"/>
              </a:rPr>
              <a:t> plūsmu, ir divas iespējamās metodes: saspiešana un absorbcija. Visbiežāk tiek izmantoti saspiešanas mehānismi, kas balstīti uz apgriezto </a:t>
            </a:r>
            <a:r>
              <a:rPr lang="lv-LV" sz="2400" spc="120" dirty="0" err="1">
                <a:solidFill>
                  <a:srgbClr val="456A2C"/>
                </a:solidFill>
                <a:latin typeface="Arial" panose="020B0604020202020204" pitchFamily="34" charset="0"/>
                <a:cs typeface="Arial" panose="020B0604020202020204" pitchFamily="34" charset="0"/>
              </a:rPr>
              <a:t>Karno</a:t>
            </a:r>
            <a:r>
              <a:rPr lang="lv-LV" sz="2400" spc="120" dirty="0">
                <a:solidFill>
                  <a:srgbClr val="456A2C"/>
                </a:solidFill>
                <a:latin typeface="Arial" panose="020B0604020202020204" pitchFamily="34" charset="0"/>
                <a:cs typeface="Arial" panose="020B0604020202020204" pitchFamily="34" charset="0"/>
              </a:rPr>
              <a:t> ciklu.</a:t>
            </a:r>
            <a:r>
              <a:rPr lang="en-US" sz="2400" spc="120" dirty="0">
                <a:solidFill>
                  <a:srgbClr val="456A2C"/>
                </a:solidFill>
                <a:latin typeface="Arial" panose="020B0604020202020204" pitchFamily="34" charset="0"/>
                <a:cs typeface="Arial" panose="020B0604020202020204" pitchFamily="34" charset="0"/>
              </a:rPr>
              <a:t>  </a:t>
            </a:r>
            <a:endParaRPr lang="lv-LV" sz="2400" spc="120" dirty="0">
              <a:solidFill>
                <a:srgbClr val="456A2C"/>
              </a:solidFill>
              <a:latin typeface="Arial" panose="020B0604020202020204" pitchFamily="34" charset="0"/>
              <a:cs typeface="Arial" panose="020B0604020202020204" pitchFamily="34" charset="0"/>
            </a:endParaRPr>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7" name="Picture 10" descr="Ventilation Icons - Download Free Vector Icons | Noun Project">
            <a:extLst>
              <a:ext uri="{FF2B5EF4-FFF2-40B4-BE49-F238E27FC236}">
                <a16:creationId xmlns:a16="http://schemas.microsoft.com/office/drawing/2014/main" id="{51170042-0A57-4B10-8160-0B390B56D37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3809" y="4695923"/>
            <a:ext cx="4045788" cy="40457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5">
            <a:extLst>
              <a:ext uri="{FF2B5EF4-FFF2-40B4-BE49-F238E27FC236}">
                <a16:creationId xmlns:a16="http://schemas.microsoft.com/office/drawing/2014/main" id="{A60966F1-6276-42DD-9FE7-576690E56928}"/>
              </a:ext>
            </a:extLst>
          </p:cNvPr>
          <p:cNvSpPr txBox="1"/>
          <p:nvPr/>
        </p:nvSpPr>
        <p:spPr>
          <a:xfrm>
            <a:off x="9651560" y="9574054"/>
            <a:ext cx="8255440" cy="1258486"/>
          </a:xfrm>
          <a:prstGeom prst="rect">
            <a:avLst/>
          </a:prstGeom>
        </p:spPr>
        <p:txBody>
          <a:bodyPr wrap="square" lIns="0" tIns="0" rIns="0" bIns="0" rtlCol="0" anchor="t">
            <a:spAutoFit/>
          </a:bodyPr>
          <a:lstStyle/>
          <a:p>
            <a:pPr marR="17780">
              <a:lnSpc>
                <a:spcPct val="107000"/>
              </a:lnSpc>
              <a:spcAft>
                <a:spcPts val="800"/>
              </a:spcAft>
            </a:pPr>
            <a:r>
              <a:rPr lang="lv-LV" sz="1600" spc="80" dirty="0">
                <a:solidFill>
                  <a:srgbClr val="52584D"/>
                </a:solidFill>
                <a:latin typeface="Glacial Indifference"/>
              </a:rPr>
              <a:t>4. nodarbība: Ieskats apkures, ventilācijas, gaisa kondicionēšanas, apgaismojuma, informācijas un komunikāciju tehnoloģiju sistēmās un to pielietojumā mūsdienu ēkās</a:t>
            </a:r>
          </a:p>
          <a:p>
            <a:pPr marR="17780">
              <a:lnSpc>
                <a:spcPct val="107000"/>
              </a:lnSpc>
              <a:spcAft>
                <a:spcPts val="800"/>
              </a:spcAft>
            </a:pP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lv-LV" sz="6200" spc="310" dirty="0">
                  <a:solidFill>
                    <a:srgbClr val="FEFFF8"/>
                  </a:solidFill>
                  <a:latin typeface="Segoe UI Black" panose="020B0A02040204020203" pitchFamily="34" charset="0"/>
                  <a:ea typeface="Segoe UI Black" panose="020B0A02040204020203" pitchFamily="34" charset="0"/>
                </a:rPr>
                <a:t>Uzstādīšanas veidi</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9880505" y="368001"/>
            <a:ext cx="7607740" cy="8617744"/>
          </a:xfrm>
          <a:prstGeom prst="rect">
            <a:avLst/>
          </a:prstGeom>
        </p:spPr>
        <p:txBody>
          <a:bodyPr lIns="0" tIns="0" rIns="0" bIns="0" rtlCol="0" anchor="t">
            <a:spAutoFit/>
          </a:bodyPr>
          <a:lstStyle/>
          <a:p>
            <a:r>
              <a:rPr lang="en-GB" sz="2000" b="1" dirty="0">
                <a:latin typeface="Arial" panose="020B0604020202020204" pitchFamily="34" charset="0"/>
                <a:cs typeface="Arial" panose="020B0604020202020204" pitchFamily="34" charset="0"/>
              </a:rPr>
              <a:t> </a:t>
            </a:r>
            <a:r>
              <a:rPr lang="en-GB" sz="2000" spc="120" dirty="0">
                <a:solidFill>
                  <a:srgbClr val="456A2C"/>
                </a:solidFill>
                <a:latin typeface="Arial" panose="020B0604020202020204" pitchFamily="34" charset="0"/>
                <a:cs typeface="Arial" panose="020B0604020202020204" pitchFamily="34" charset="0"/>
              </a:rPr>
              <a:t>1</a:t>
            </a:r>
            <a:r>
              <a:rPr lang="lv-LV" sz="2000" spc="120" dirty="0">
                <a:solidFill>
                  <a:srgbClr val="456A2C"/>
                </a:solidFill>
                <a:latin typeface="Arial" panose="020B0604020202020204" pitchFamily="34" charset="0"/>
                <a:cs typeface="Arial" panose="020B0604020202020204" pitchFamily="34" charset="0"/>
              </a:rPr>
              <a:t>. Mērķis</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Rūpniecisk</a:t>
            </a:r>
            <a:r>
              <a:rPr lang="en-US" sz="2000" spc="120" dirty="0">
                <a:solidFill>
                  <a:srgbClr val="456A2C"/>
                </a:solidFill>
                <a:latin typeface="Arial" panose="020B0604020202020204" pitchFamily="34" charset="0"/>
                <a:cs typeface="Arial" panose="020B0604020202020204" pitchFamily="34" charset="0"/>
              </a:rPr>
              <a:t>a </a:t>
            </a:r>
            <a:r>
              <a:rPr lang="en-US" sz="2000" spc="120" dirty="0" err="1">
                <a:solidFill>
                  <a:srgbClr val="456A2C"/>
                </a:solidFill>
                <a:latin typeface="Arial" panose="020B0604020202020204" pitchFamily="34" charset="0"/>
                <a:cs typeface="Arial" panose="020B0604020202020204" pitchFamily="34" charset="0"/>
              </a:rPr>
              <a:t>tehnoloģija</a:t>
            </a:r>
            <a:r>
              <a:rPr lang="lv-LV" sz="2000" spc="120" dirty="0">
                <a:solidFill>
                  <a:srgbClr val="456A2C"/>
                </a:solidFill>
                <a:latin typeface="Arial" panose="020B0604020202020204" pitchFamily="34" charset="0"/>
                <a:cs typeface="Arial" panose="020B0604020202020204" pitchFamily="34" charset="0"/>
              </a:rPr>
              <a:t>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Komforta uzstādīšana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2. Gadalaiks</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Tikai ziema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Tikai vasara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Visu gadu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3. Dzesēšanas šķidrums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-Gaiss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Ūdens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Dzesētāji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4. Uzstādīšana</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4.1 Iekārta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-Logiem un pārnēsājamiem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a:t>
            </a:r>
            <a:r>
              <a:rPr lang="en-US" sz="2000" spc="120" dirty="0" err="1">
                <a:solidFill>
                  <a:srgbClr val="456A2C"/>
                </a:solidFill>
                <a:latin typeface="Arial" panose="020B0604020202020204" pitchFamily="34" charset="0"/>
                <a:cs typeface="Arial" panose="020B0604020202020204" pitchFamily="34" charset="0"/>
              </a:rPr>
              <a:t>Kompaktas</a:t>
            </a:r>
            <a:r>
              <a:rPr lang="lv-LV" sz="2000" spc="120" dirty="0">
                <a:solidFill>
                  <a:srgbClr val="456A2C"/>
                </a:solidFill>
                <a:latin typeface="Arial" panose="020B0604020202020204" pitchFamily="34" charset="0"/>
                <a:cs typeface="Arial" panose="020B0604020202020204" pitchFamily="34" charset="0"/>
              </a:rPr>
              <a:t> un autonomas iekārtas kondensē ar gaisu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a:t>
            </a:r>
            <a:r>
              <a:rPr lang="en-US" sz="2000" spc="120" dirty="0" err="1">
                <a:solidFill>
                  <a:srgbClr val="456A2C"/>
                </a:solidFill>
                <a:latin typeface="Arial" panose="020B0604020202020204" pitchFamily="34" charset="0"/>
                <a:cs typeface="Arial" panose="020B0604020202020204" pitchFamily="34" charset="0"/>
              </a:rPr>
              <a:t>Kompaktas</a:t>
            </a:r>
            <a:r>
              <a:rPr lang="lv-LV" sz="2000" spc="120" dirty="0">
                <a:solidFill>
                  <a:srgbClr val="456A2C"/>
                </a:solidFill>
                <a:latin typeface="Arial" panose="020B0604020202020204" pitchFamily="34" charset="0"/>
                <a:cs typeface="Arial" panose="020B0604020202020204" pitchFamily="34" charset="0"/>
              </a:rPr>
              <a:t> un autonomas iekārtas kondensē ar ūdeni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4.2 Dalīta sistēma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Dalīta veida (izlāde vadot vai tieš</a:t>
            </a:r>
            <a:r>
              <a:rPr lang="en-US" sz="2000" spc="120" dirty="0" err="1">
                <a:solidFill>
                  <a:srgbClr val="456A2C"/>
                </a:solidFill>
                <a:latin typeface="Arial" panose="020B0604020202020204" pitchFamily="34" charset="0"/>
                <a:cs typeface="Arial" panose="020B0604020202020204" pitchFamily="34" charset="0"/>
              </a:rPr>
              <a:t>i</a:t>
            </a:r>
            <a:r>
              <a:rPr lang="lv-LV" sz="2000" spc="120" dirty="0">
                <a:solidFill>
                  <a:srgbClr val="456A2C"/>
                </a:solidFill>
                <a:latin typeface="Arial" panose="020B0604020202020204" pitchFamily="34" charset="0"/>
                <a:cs typeface="Arial" panose="020B0604020202020204" pitchFamily="34" charset="0"/>
              </a:rPr>
              <a:t>)</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daudz</a:t>
            </a:r>
            <a:r>
              <a:rPr lang="en-US" sz="2000" spc="120" dirty="0">
                <a:solidFill>
                  <a:srgbClr val="456A2C"/>
                </a:solidFill>
                <a:latin typeface="Arial" panose="020B0604020202020204" pitchFamily="34" charset="0"/>
                <a:cs typeface="Arial" panose="020B0604020202020204" pitchFamily="34" charset="0"/>
              </a:rPr>
              <a:t>-</a:t>
            </a:r>
            <a:r>
              <a:rPr lang="lv-LV" sz="2000" spc="120" dirty="0">
                <a:solidFill>
                  <a:srgbClr val="456A2C"/>
                </a:solidFill>
                <a:latin typeface="Arial" panose="020B0604020202020204" pitchFamily="34" charset="0"/>
                <a:cs typeface="Arial" panose="020B0604020202020204" pitchFamily="34" charset="0"/>
              </a:rPr>
              <a:t>bloku sistēmas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4.3 Centralizētas sistēmas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Jauktas (indukcijas vai ventilatora spole)  </a:t>
            </a:r>
          </a:p>
          <a:p>
            <a:pPr algn="just">
              <a:spcAft>
                <a:spcPts val="600"/>
              </a:spcAft>
            </a:pPr>
            <a:r>
              <a:rPr lang="lv-LV" sz="2000" spc="120" dirty="0">
                <a:solidFill>
                  <a:srgbClr val="456A2C"/>
                </a:solidFill>
                <a:latin typeface="Arial" panose="020B0604020202020204" pitchFamily="34" charset="0"/>
                <a:cs typeface="Arial" panose="020B0604020202020204" pitchFamily="34" charset="0"/>
              </a:rPr>
              <a:t>    - Viss gaiss (vienmērīga plūsma, mainīgs tilpums, divi vadītāji)</a:t>
            </a:r>
          </a:p>
        </p:txBody>
      </p:sp>
      <p:pic>
        <p:nvPicPr>
          <p:cNvPr id="12" name="Imagen 11">
            <a:extLst>
              <a:ext uri="{FF2B5EF4-FFF2-40B4-BE49-F238E27FC236}">
                <a16:creationId xmlns:a16="http://schemas.microsoft.com/office/drawing/2014/main" id="{33204134-B5D3-4D95-B5D1-13744B085D54}"/>
              </a:ext>
            </a:extLst>
          </p:cNvPr>
          <p:cNvPicPr/>
          <p:nvPr/>
        </p:nvPicPr>
        <p:blipFill rotWithShape="1">
          <a:blip r:embed="rId2" cstate="print">
            <a:alphaModFix amt="83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981" t="12732" r="-2159" b="23935"/>
          <a:stretch/>
        </p:blipFill>
        <p:spPr bwMode="auto">
          <a:xfrm>
            <a:off x="1082040" y="3089700"/>
            <a:ext cx="5212715" cy="271526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EF3B55D9-9220-4E20-BD5A-C030AA385C77}"/>
              </a:ext>
            </a:extLst>
          </p:cNvPr>
          <p:cNvPicPr/>
          <p:nvPr/>
        </p:nvPicPr>
        <p:blipFill rotWithShape="1">
          <a:blip r:embed="rId4" cstate="print">
            <a:alphaModFix/>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5954" t="14606" r="5001" b="12379"/>
          <a:stretch/>
        </p:blipFill>
        <p:spPr bwMode="auto">
          <a:xfrm>
            <a:off x="4201408" y="6028910"/>
            <a:ext cx="5212715" cy="3205351"/>
          </a:xfrm>
          <a:prstGeom prst="rect">
            <a:avLst/>
          </a:prstGeom>
          <a:noFill/>
          <a:ln>
            <a:noFill/>
          </a:ln>
          <a:effectLst>
            <a:outerShdw dir="4800000" algn="ctr" rotWithShape="0">
              <a:schemeClr val="tx1"/>
            </a:outerShdw>
          </a:effectLst>
          <a:extLst>
            <a:ext uri="{53640926-AAD7-44D8-BBD7-CCE9431645EC}">
              <a14:shadowObscured xmlns:a14="http://schemas.microsoft.com/office/drawing/2010/main"/>
            </a:ext>
          </a:extLst>
        </p:spPr>
      </p:pic>
      <p:sp>
        <p:nvSpPr>
          <p:cNvPr id="15" name="TextBox 5">
            <a:extLst>
              <a:ext uri="{FF2B5EF4-FFF2-40B4-BE49-F238E27FC236}">
                <a16:creationId xmlns:a16="http://schemas.microsoft.com/office/drawing/2014/main" id="{A387614D-734B-4AC8-9976-D5C34F4D22A5}"/>
              </a:ext>
            </a:extLst>
          </p:cNvPr>
          <p:cNvSpPr txBox="1"/>
          <p:nvPr/>
        </p:nvSpPr>
        <p:spPr>
          <a:xfrm>
            <a:off x="9651560" y="9574054"/>
            <a:ext cx="8255440" cy="1258486"/>
          </a:xfrm>
          <a:prstGeom prst="rect">
            <a:avLst/>
          </a:prstGeom>
        </p:spPr>
        <p:txBody>
          <a:bodyPr wrap="square" lIns="0" tIns="0" rIns="0" bIns="0" rtlCol="0" anchor="t">
            <a:spAutoFit/>
          </a:bodyPr>
          <a:lstStyle/>
          <a:p>
            <a:pPr marR="17780">
              <a:lnSpc>
                <a:spcPct val="107000"/>
              </a:lnSpc>
              <a:spcAft>
                <a:spcPts val="800"/>
              </a:spcAft>
            </a:pPr>
            <a:r>
              <a:rPr lang="lv-LV" sz="1600" spc="80" dirty="0">
                <a:solidFill>
                  <a:srgbClr val="52584D"/>
                </a:solidFill>
                <a:latin typeface="Glacial Indifference"/>
              </a:rPr>
              <a:t>4. nodarbība: Ieskats apkures, ventilācijas, gaisa kondicionēšanas, apgaismojuma, informācijas un komunikāciju tehnoloģiju sistēmās un to pielietojumā mūsdienu ēkās.</a:t>
            </a:r>
          </a:p>
          <a:p>
            <a:pPr marR="17780">
              <a:lnSpc>
                <a:spcPct val="107000"/>
              </a:lnSpc>
              <a:spcAft>
                <a:spcPts val="800"/>
              </a:spcAft>
            </a:pP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7017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pPr marL="0" marR="17780" indent="-457200" algn="just">
              <a:lnSpc>
                <a:spcPct val="130000"/>
              </a:lnSpc>
              <a:spcAft>
                <a:spcPts val="600"/>
              </a:spcAft>
              <a:buClr>
                <a:srgbClr val="385623"/>
              </a:buClr>
            </a:pPr>
            <a:endParaRPr lang="en-GB" sz="1800"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4800" spc="150" dirty="0">
                  <a:solidFill>
                    <a:srgbClr val="FEFFF8"/>
                  </a:solidFill>
                  <a:latin typeface="Segoe UI Black" panose="020B0A02040204020203" pitchFamily="34" charset="0"/>
                  <a:ea typeface="Segoe UI Black" panose="020B0A02040204020203" pitchFamily="34" charset="0"/>
                </a:rPr>
                <a:t>TELEKOMUNIKĀCIJU JĒDZIENI</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065250"/>
          </a:xfrm>
          <a:prstGeom prst="rect">
            <a:avLst/>
          </a:prstGeom>
        </p:spPr>
        <p:txBody>
          <a:bodyPr lIns="0" tIns="0" rIns="0" bIns="0" rtlCol="0" anchor="t">
            <a:spAutoFit/>
          </a:bodyPr>
          <a:lstStyle/>
          <a:p>
            <a:pPr marR="17780" indent="-457200" algn="just">
              <a:lnSpc>
                <a:spcPts val="3359"/>
              </a:lnSpc>
              <a:spcAft>
                <a:spcPts val="600"/>
              </a:spcAft>
              <a:buClr>
                <a:srgbClr val="385623"/>
              </a:buClr>
            </a:pPr>
            <a:r>
              <a:rPr lang="lv-LV" sz="2400" spc="120" dirty="0">
                <a:solidFill>
                  <a:srgbClr val="456A2C"/>
                </a:solidFill>
                <a:latin typeface="Arial" panose="020B0604020202020204" pitchFamily="34" charset="0"/>
                <a:cs typeface="Arial" panose="020B0604020202020204" pitchFamily="34" charset="0"/>
              </a:rPr>
              <a:t>Šāda veida iekārtas uztver, pielāgo un sadala pa mājām un uzņēmumiem vis</a:t>
            </a:r>
            <a:r>
              <a:rPr lang="en-US" sz="2400" spc="120" dirty="0" err="1">
                <a:solidFill>
                  <a:srgbClr val="456A2C"/>
                </a:solidFill>
                <a:latin typeface="Arial" panose="020B0604020202020204" pitchFamily="34" charset="0"/>
                <a:cs typeface="Arial" panose="020B0604020202020204" pitchFamily="34" charset="0"/>
              </a:rPr>
              <a:t>āda</a:t>
            </a:r>
            <a:r>
              <a:rPr lang="lv-LV" sz="2400" spc="120" dirty="0">
                <a:solidFill>
                  <a:srgbClr val="456A2C"/>
                </a:solidFill>
                <a:latin typeface="Arial" panose="020B0604020202020204" pitchFamily="34" charset="0"/>
                <a:cs typeface="Arial" panose="020B0604020202020204" pitchFamily="34" charset="0"/>
              </a:rPr>
              <a:t> veida telekomunikāciju ierīces. Visam aprīkojumam jābūt pietiekamam visiem ēkas lietotājiem, un tajā ir iekļauti visi pakalpojumi, piemēram, televīzija, tālrunis un telekomunikācijas pa līniju. Projektējot ēku, jāņem vērā šāda veida ērtības un jāpalīdz pielāgoties nākotnes instalācijām. Būvdarbu uzsākšana nav atļauta bez oficiālas telekomunikāciju instalācijas projekta apstiprināšanas. Sākotnējā būvdarbu stadijā ir pieļaujamas nelielas izmaiņas projektā, bet svarīgu izmaiņu gadījumā jauns projekts ir jāiesniedz iestādēm apstiprin</a:t>
            </a:r>
            <a:r>
              <a:rPr lang="en-US" sz="2400" spc="120" dirty="0" err="1">
                <a:solidFill>
                  <a:srgbClr val="456A2C"/>
                </a:solidFill>
                <a:latin typeface="Arial" panose="020B0604020202020204" pitchFamily="34" charset="0"/>
                <a:cs typeface="Arial" panose="020B0604020202020204" pitchFamily="34" charset="0"/>
              </a:rPr>
              <a:t>āšanai</a:t>
            </a:r>
            <a:r>
              <a:rPr lang="lv-LV" sz="2400" spc="120" dirty="0">
                <a:solidFill>
                  <a:srgbClr val="456A2C"/>
                </a:solidFill>
                <a:latin typeface="Arial" panose="020B0604020202020204" pitchFamily="34" charset="0"/>
                <a:cs typeface="Arial" panose="020B0604020202020204" pitchFamily="34" charset="0"/>
              </a:rPr>
              <a:t>.</a:t>
            </a:r>
            <a:r>
              <a:rPr lang="en-US" sz="2400" spc="120" dirty="0">
                <a:solidFill>
                  <a:srgbClr val="456A2C"/>
                </a:solidFill>
                <a:latin typeface="Arial" panose="020B0604020202020204" pitchFamily="34" charset="0"/>
                <a:cs typeface="Arial" panose="020B0604020202020204" pitchFamily="34" charset="0"/>
              </a:rPr>
              <a:t>  </a:t>
            </a:r>
            <a:endParaRPr lang="lv-LV" sz="2400" spc="120" dirty="0">
              <a:solidFill>
                <a:srgbClr val="456A2C"/>
              </a:solidFill>
              <a:latin typeface="Arial" panose="020B0604020202020204" pitchFamily="34" charset="0"/>
              <a:cs typeface="Arial" panose="020B0604020202020204" pitchFamily="34" charset="0"/>
            </a:endParaRPr>
          </a:p>
        </p:txBody>
      </p:sp>
      <p:pic>
        <p:nvPicPr>
          <p:cNvPr id="14" name="Imagen 13" descr="With this floor divided into 6 wiring zones, each zone can be fed with a large composite cable, which contains multiple fibers and copper conductors. The composite cables provide data and power to the electronics in each zone.">
            <a:extLst>
              <a:ext uri="{FF2B5EF4-FFF2-40B4-BE49-F238E27FC236}">
                <a16:creationId xmlns:a16="http://schemas.microsoft.com/office/drawing/2014/main" id="{4BF09F3E-6B2A-4A51-BEC2-EEB0A7543F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5205" y="5435073"/>
            <a:ext cx="6332247" cy="3746193"/>
          </a:xfrm>
          <a:prstGeom prst="rect">
            <a:avLst/>
          </a:prstGeom>
          <a:noFill/>
          <a:ln>
            <a:noFill/>
          </a:ln>
        </p:spPr>
      </p:pic>
      <p:sp>
        <p:nvSpPr>
          <p:cNvPr id="15" name="TextBox 5">
            <a:extLst>
              <a:ext uri="{FF2B5EF4-FFF2-40B4-BE49-F238E27FC236}">
                <a16:creationId xmlns:a16="http://schemas.microsoft.com/office/drawing/2014/main" id="{10383929-2E8E-475F-A05A-C188F6C61758}"/>
              </a:ext>
            </a:extLst>
          </p:cNvPr>
          <p:cNvSpPr txBox="1"/>
          <p:nvPr/>
        </p:nvSpPr>
        <p:spPr>
          <a:xfrm>
            <a:off x="9651560" y="9574054"/>
            <a:ext cx="8255440" cy="514564"/>
          </a:xfrm>
          <a:prstGeom prst="rect">
            <a:avLst/>
          </a:prstGeom>
        </p:spPr>
        <p:txBody>
          <a:bodyPr wrap="square" lIns="0" tIns="0" rIns="0" bIns="0" rtlCol="0" anchor="t">
            <a:spAutoFit/>
          </a:bodyPr>
          <a:lstStyle/>
          <a:p>
            <a:pPr marR="17780">
              <a:lnSpc>
                <a:spcPct val="107000"/>
              </a:lnSpc>
              <a:spcAft>
                <a:spcPts val="800"/>
              </a:spcAft>
            </a:pPr>
            <a:r>
              <a:rPr lang="lv-LV" sz="1600" spc="80" dirty="0">
                <a:solidFill>
                  <a:srgbClr val="52584D"/>
                </a:solidFill>
                <a:latin typeface="Glacial Indifference"/>
              </a:rPr>
              <a:t>4. nodarbība: Ieskats apkures, ventilācijas, gaisa kondicionēšanas, apgaismojuma, informācijas un komunikāciju tehnoloģiju sistēmās un to pielietojumā mūsdienu ēkās.</a:t>
            </a:r>
          </a:p>
        </p:txBody>
      </p:sp>
    </p:spTree>
    <p:extLst>
      <p:ext uri="{BB962C8B-B14F-4D97-AF65-F5344CB8AC3E}">
        <p14:creationId xmlns:p14="http://schemas.microsoft.com/office/powerpoint/2010/main" val="106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987963"/>
          </a:xfrm>
          <a:prstGeom prst="rect">
            <a:avLst/>
          </a:prstGeom>
        </p:spPr>
        <p:txBody>
          <a:bodyPr wrap="square" lIns="0" tIns="0" rIns="0" bIns="0" rtlCol="0" anchor="t">
            <a:spAutoFit/>
          </a:bodyPr>
          <a:lstStyle/>
          <a:p>
            <a:pPr algn="l">
              <a:lnSpc>
                <a:spcPts val="8370"/>
              </a:lnSpc>
            </a:pPr>
            <a:r>
              <a:rPr lang="lv-LV" sz="6200" spc="310" dirty="0">
                <a:solidFill>
                  <a:srgbClr val="456A2C"/>
                </a:solidFill>
                <a:latin typeface="Segoe UI Black" panose="020B0A02040204020203" pitchFamily="34" charset="0"/>
                <a:ea typeface="Segoe UI Black" panose="020B0A02040204020203" pitchFamily="34" charset="0"/>
              </a:rPr>
              <a:t>Instalācijas</a:t>
            </a:r>
          </a:p>
        </p:txBody>
      </p:sp>
      <p:sp>
        <p:nvSpPr>
          <p:cNvPr id="10" name="AutoShape 10"/>
          <p:cNvSpPr/>
          <p:nvPr/>
        </p:nvSpPr>
        <p:spPr>
          <a:xfrm>
            <a:off x="2057400" y="9258300"/>
            <a:ext cx="16230600" cy="38100"/>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
        <p:nvSpPr>
          <p:cNvPr id="11" name="Rectángulo 10">
            <a:extLst>
              <a:ext uri="{FF2B5EF4-FFF2-40B4-BE49-F238E27FC236}">
                <a16:creationId xmlns:a16="http://schemas.microsoft.com/office/drawing/2014/main" id="{8323D29E-49F7-4BE7-9537-CD459825D837}"/>
              </a:ext>
            </a:extLst>
          </p:cNvPr>
          <p:cNvSpPr/>
          <p:nvPr/>
        </p:nvSpPr>
        <p:spPr>
          <a:xfrm>
            <a:off x="381000" y="2958432"/>
            <a:ext cx="6498801" cy="4377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What is the Difference Between IT And Telecommunications? | by Irene  Rufferty | BSG SMS | Medium">
            <a:extLst>
              <a:ext uri="{FF2B5EF4-FFF2-40B4-BE49-F238E27FC236}">
                <a16:creationId xmlns:a16="http://schemas.microsoft.com/office/drawing/2014/main" id="{6628766A-71B2-4C75-89EA-B3D88D769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1" y="3073394"/>
            <a:ext cx="6563113" cy="426937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EAE65516-0165-47E0-A4D9-0138B1403FC2}"/>
              </a:ext>
            </a:extLst>
          </p:cNvPr>
          <p:cNvSpPr txBox="1"/>
          <p:nvPr/>
        </p:nvSpPr>
        <p:spPr>
          <a:xfrm>
            <a:off x="7289360" y="3612394"/>
            <a:ext cx="4724400" cy="3105466"/>
          </a:xfrm>
          <a:prstGeom prst="rect">
            <a:avLst/>
          </a:prstGeom>
          <a:noFill/>
        </p:spPr>
        <p:txBody>
          <a:bodyPr wrap="square" rtlCol="0">
            <a:spAutoFit/>
          </a:bodyPr>
          <a:lstStyle/>
          <a:p>
            <a:pPr algn="just">
              <a:lnSpc>
                <a:spcPts val="3359"/>
              </a:lnSpc>
              <a:spcAft>
                <a:spcPts val="600"/>
              </a:spcAft>
            </a:pPr>
            <a:r>
              <a:rPr lang="lv-LV" sz="2400" spc="120" dirty="0">
                <a:solidFill>
                  <a:srgbClr val="456A2C"/>
                </a:solidFill>
                <a:latin typeface="Arial" panose="020B0604020202020204" pitchFamily="34" charset="0"/>
                <a:cs typeface="Arial" panose="020B0604020202020204" pitchFamily="34" charset="0"/>
              </a:rPr>
              <a:t>Nobeiguma projektos izvēlētās instalācijas ir izvietotas vertikālā optiskā </a:t>
            </a:r>
            <a:r>
              <a:rPr lang="lv-LV" sz="2400" spc="120" dirty="0" err="1">
                <a:solidFill>
                  <a:srgbClr val="456A2C"/>
                </a:solidFill>
                <a:latin typeface="Arial" panose="020B0604020202020204" pitchFamily="34" charset="0"/>
                <a:cs typeface="Arial" panose="020B0604020202020204" pitchFamily="34" charset="0"/>
              </a:rPr>
              <a:t>pārneses</a:t>
            </a:r>
            <a:r>
              <a:rPr lang="lv-LV" sz="2400" spc="120" dirty="0">
                <a:solidFill>
                  <a:srgbClr val="456A2C"/>
                </a:solidFill>
                <a:latin typeface="Arial" panose="020B0604020202020204" pitchFamily="34" charset="0"/>
                <a:cs typeface="Arial" panose="020B0604020202020204" pitchFamily="34" charset="0"/>
              </a:rPr>
              <a:t> tīklā, kas stiepjas no pagraba līdz jumtam un pienāk katrā telekomunikāciju skapī.</a:t>
            </a:r>
            <a:endParaRPr lang="lv-LV" dirty="0">
              <a:latin typeface="Arial" panose="020B0604020202020204" pitchFamily="34" charset="0"/>
              <a:cs typeface="Arial" panose="020B0604020202020204" pitchFamily="34" charset="0"/>
            </a:endParaRPr>
          </a:p>
        </p:txBody>
      </p:sp>
      <p:pic>
        <p:nvPicPr>
          <p:cNvPr id="45" name="Imagen 44" descr="A common vertical optical transport network extends from the basement to the roof and appears in every telecom room. The physical cabling and active electronics for the vertical transport need to be segregated and identified separate from tenant networks.">
            <a:extLst>
              <a:ext uri="{FF2B5EF4-FFF2-40B4-BE49-F238E27FC236}">
                <a16:creationId xmlns:a16="http://schemas.microsoft.com/office/drawing/2014/main" id="{27AEBCE8-03B1-44D2-B72B-504AA211C7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569" y="2101629"/>
            <a:ext cx="4784875" cy="6519924"/>
          </a:xfrm>
          <a:prstGeom prst="rect">
            <a:avLst/>
          </a:prstGeom>
          <a:noFill/>
          <a:ln>
            <a:noFill/>
          </a:ln>
        </p:spPr>
      </p:pic>
      <p:sp>
        <p:nvSpPr>
          <p:cNvPr id="46" name="TextBox 5">
            <a:extLst>
              <a:ext uri="{FF2B5EF4-FFF2-40B4-BE49-F238E27FC236}">
                <a16:creationId xmlns:a16="http://schemas.microsoft.com/office/drawing/2014/main" id="{C64A6BDB-3F75-4232-AAC1-2F43FB2E302D}"/>
              </a:ext>
            </a:extLst>
          </p:cNvPr>
          <p:cNvSpPr txBox="1"/>
          <p:nvPr/>
        </p:nvSpPr>
        <p:spPr>
          <a:xfrm>
            <a:off x="9651560" y="9574054"/>
            <a:ext cx="8255440" cy="1258486"/>
          </a:xfrm>
          <a:prstGeom prst="rect">
            <a:avLst/>
          </a:prstGeom>
        </p:spPr>
        <p:txBody>
          <a:bodyPr wrap="square" lIns="0" tIns="0" rIns="0" bIns="0" rtlCol="0" anchor="t">
            <a:spAutoFit/>
          </a:bodyPr>
          <a:lstStyle/>
          <a:p>
            <a:pPr marR="17780">
              <a:lnSpc>
                <a:spcPct val="107000"/>
              </a:lnSpc>
              <a:spcAft>
                <a:spcPts val="800"/>
              </a:spcAft>
            </a:pPr>
            <a:r>
              <a:rPr lang="lv-LV" sz="1600" spc="80" dirty="0">
                <a:solidFill>
                  <a:srgbClr val="52584D"/>
                </a:solidFill>
                <a:latin typeface="Glacial Indifference"/>
              </a:rPr>
              <a:t>4. nodarbība: Ieskats apkures, ventilācijas, gaisa kondicionēšanas, apgaismojuma, informācijas un komunikāciju tehnoloģiju sistēmās un to pielietojumā mūsdienu ēkās</a:t>
            </a:r>
          </a:p>
          <a:p>
            <a:pPr marR="17780">
              <a:lnSpc>
                <a:spcPct val="107000"/>
              </a:lnSpc>
              <a:spcAft>
                <a:spcPts val="800"/>
              </a:spcAft>
            </a:pP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644</Words>
  <Application>Microsoft Office PowerPoint</Application>
  <PresentationFormat>Custom</PresentationFormat>
  <Paragraphs>81</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League Spartan</vt:lpstr>
      <vt:lpstr>Glacial Indifference</vt:lpstr>
      <vt:lpstr>Verdana</vt:lpstr>
      <vt:lpstr>Segoe UI Black</vt:lpstr>
      <vt:lpstr>Wingdings</vt:lpstr>
      <vt:lpstr>Calibri</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Rasma</cp:lastModifiedBy>
  <cp:revision>77</cp:revision>
  <dcterms:created xsi:type="dcterms:W3CDTF">2006-08-16T00:00:00Z</dcterms:created>
  <dcterms:modified xsi:type="dcterms:W3CDTF">2022-03-21T09:39:09Z</dcterms:modified>
  <dc:identifier>DAD7Xzioke4</dc:identifier>
</cp:coreProperties>
</file>