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</p:sldIdLst>
  <p:sldSz cx="18288000" cy="10287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lacial Indifference" panose="020B0604020202020204" charset="0"/>
      <p:regular r:id="rId18"/>
    </p:embeddedFont>
    <p:embeddedFont>
      <p:font typeface="Glacial Indifference Bold" panose="020B0604020202020204" charset="0"/>
      <p:regular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68AFD2"/>
    <a:srgbClr val="52584D"/>
    <a:srgbClr val="1E4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fQ_60HuaTQ" TargetMode="External"/><Relationship Id="rId3" Type="http://schemas.openxmlformats.org/officeDocument/2006/relationships/hyperlink" Target="https://www.youtube.com/watch?v=NoFex15PE1Y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jpeg"/><Relationship Id="rId5" Type="http://schemas.openxmlformats.org/officeDocument/2006/relationships/hyperlink" Target="https://www.youtube.com/watch?v=qFwOcHbJats" TargetMode="External"/><Relationship Id="rId10" Type="http://schemas.openxmlformats.org/officeDocument/2006/relationships/hyperlink" Target="https://www.youtube.com/watch?v=U1FyLa6Fm3M" TargetMode="External"/><Relationship Id="rId4" Type="http://schemas.openxmlformats.org/officeDocument/2006/relationships/hyperlink" Target="https://www.youtube.com/watch?v=iPoaGcyQ3us&amp;feature=emb_logo" TargetMode="External"/><Relationship Id="rId9" Type="http://schemas.openxmlformats.org/officeDocument/2006/relationships/hyperlink" Target="http://www.youtube.com/watch?time_continue=25&amp;v=zbpFLABn7cE&amp;feature=emb_log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/uvhvR8KwWhw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rzVoBog8A_4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ynteko.com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0.jpeg"/><Relationship Id="rId2" Type="http://schemas.openxmlformats.org/officeDocument/2006/relationships/hyperlink" Target="https://www.adler-colorshop.com/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eckers-group.com/" TargetMode="External"/><Relationship Id="rId11" Type="http://schemas.openxmlformats.org/officeDocument/2006/relationships/image" Target="../media/image29.jpg"/><Relationship Id="rId5" Type="http://schemas.openxmlformats.org/officeDocument/2006/relationships/image" Target="../media/image25.png"/><Relationship Id="rId10" Type="http://schemas.openxmlformats.org/officeDocument/2006/relationships/image" Target="../media/image28.jpg"/><Relationship Id="rId4" Type="http://schemas.openxmlformats.org/officeDocument/2006/relationships/hyperlink" Target="https://www.remmers.com/de" TargetMode="Externa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165660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Luento</a:t>
              </a:r>
              <a:r>
                <a:rPr lang="en-US" sz="6600" spc="92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 </a:t>
              </a:r>
              <a:r>
                <a:rPr lang="lv-LV" sz="6600" spc="92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2</a:t>
              </a:r>
              <a:endParaRPr lang="en-US" sz="6600" spc="92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3347" y="4948184"/>
              <a:ext cx="17424401" cy="58657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5"/>
                </a:lnSpc>
              </a:pPr>
              <a:r>
                <a:rPr lang="en-GB" sz="2800" dirty="0" err="1">
                  <a:solidFill>
                    <a:schemeClr val="bg1"/>
                  </a:solidFill>
                  <a:latin typeface="Glacial Indifference" panose="020B0604020202020204" charset="0"/>
                </a:rPr>
                <a:t>Mahdollisuudet</a:t>
              </a:r>
              <a:r>
                <a:rPr lang="en-GB" sz="2800" dirty="0">
                  <a:solidFill>
                    <a:schemeClr val="bg1"/>
                  </a:solidFill>
                  <a:latin typeface="Glacial Indifference" panose="020B060402020202020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Glacial Indifference" panose="020B0604020202020204" charset="0"/>
                </a:rPr>
                <a:t>parantaa</a:t>
              </a:r>
              <a:r>
                <a:rPr lang="en-GB" sz="2800" dirty="0">
                  <a:solidFill>
                    <a:schemeClr val="bg1"/>
                  </a:solidFill>
                  <a:latin typeface="Glacial Indifference" panose="020B060402020202020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Glacial Indifference" panose="020B0604020202020204" charset="0"/>
                </a:rPr>
                <a:t>puun</a:t>
              </a:r>
              <a:r>
                <a:rPr lang="en-GB" sz="2800" dirty="0">
                  <a:solidFill>
                    <a:schemeClr val="bg1"/>
                  </a:solidFill>
                  <a:latin typeface="Glacial Indifference" panose="020B060402020202020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Glacial Indifference" panose="020B0604020202020204" charset="0"/>
                </a:rPr>
                <a:t>ominaisuuksia</a:t>
              </a:r>
              <a:r>
                <a:rPr lang="en-GB" sz="2800" dirty="0">
                  <a:solidFill>
                    <a:schemeClr val="bg1"/>
                  </a:solidFill>
                  <a:latin typeface="Glacial Indifference" panose="020B060402020202020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Glacial Indifference" panose="020B0604020202020204" charset="0"/>
                </a:rPr>
                <a:t>sekä</a:t>
              </a:r>
              <a:r>
                <a:rPr lang="en-GB" sz="2800" dirty="0">
                  <a:solidFill>
                    <a:schemeClr val="bg1"/>
                  </a:solidFill>
                  <a:latin typeface="Glacial Indifference" panose="020B060402020202020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Glacial Indifference" panose="020B0604020202020204" charset="0"/>
                </a:rPr>
                <a:t>puun</a:t>
              </a:r>
              <a:r>
                <a:rPr lang="en-GB" sz="2800" dirty="0">
                  <a:solidFill>
                    <a:schemeClr val="bg1"/>
                  </a:solidFill>
                  <a:latin typeface="Glacial Indifference" panose="020B060402020202020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Glacial Indifference" panose="020B0604020202020204" charset="0"/>
                </a:rPr>
                <a:t>suojausta</a:t>
              </a:r>
              <a:r>
                <a:rPr lang="en-GB" sz="2800" dirty="0">
                  <a:solidFill>
                    <a:schemeClr val="bg1"/>
                  </a:solidFill>
                  <a:latin typeface="Glacial Indifference" panose="020B060402020202020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Glacial Indifference" panose="020B0604020202020204" charset="0"/>
                </a:rPr>
                <a:t>ja</a:t>
              </a:r>
              <a:r>
                <a:rPr lang="en-GB" sz="2800" dirty="0">
                  <a:solidFill>
                    <a:schemeClr val="bg1"/>
                  </a:solidFill>
                  <a:latin typeface="Glacial Indifference" panose="020B060402020202020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Glacial Indifference" panose="020B0604020202020204" charset="0"/>
                </a:rPr>
                <a:t>kestävyyttä</a:t>
              </a:r>
              <a:endParaRPr lang="en-US" sz="2700" spc="135" dirty="0">
                <a:solidFill>
                  <a:schemeClr val="bg1"/>
                </a:solidFill>
                <a:latin typeface="Glacial Indifference" panose="020B0604020202020204" charset="0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111249" cy="100027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fi-FI" sz="2400" spc="150" dirty="0">
                  <a:solidFill>
                    <a:srgbClr val="FEFFF8"/>
                  </a:solidFill>
                  <a:latin typeface="Glacial Indifference Bold"/>
                </a:rPr>
                <a:t>OPINTOYKSIKKÖ 1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: PUUN OMINAISUUDET JA SEN ERILAISET SOVELLUTUKSET RAKENTAMISESSA</a:t>
              </a: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7085504" cy="813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Edut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1575305"/>
            <a:chOff x="0" y="-19050"/>
            <a:chExt cx="9013889" cy="2100406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TEOLLISUUS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aina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tarpeen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voidaan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tehdä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esim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uudestaan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maalatessa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1575305"/>
            <a:chOff x="0" y="-19050"/>
            <a:chExt cx="9013889" cy="2100406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PUULAJIT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Jotkut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puulajeista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ovat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luonnostaan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kestäviä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(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haapa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tiikki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jne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).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1575305"/>
            <a:chOff x="0" y="-19050"/>
            <a:chExt cx="9013889" cy="2100406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TEHOKKUUS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Materiaalit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suojataan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käyttöiän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pidentämiseksi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 panose="020B0604020202020204" charset="0"/>
                </a:rPr>
                <a:t>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011321"/>
            <a:chOff x="0" y="-19050"/>
            <a:chExt cx="9013889" cy="2681760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YMPÄRISTÖYSTÄVÄLLISYYS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Yhä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useammat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lakat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maalit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muuttuvat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vesipohjaisista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ratkaisuista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ympäristöystävällisiksi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10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9601200" y="9866600"/>
            <a:ext cx="85344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 2</a:t>
            </a:r>
            <a:r>
              <a:rPr lang="en-US" sz="1600" spc="80" dirty="0">
                <a:latin typeface="Glacial Indifference"/>
              </a:rPr>
              <a:t>: </a:t>
            </a:r>
            <a:r>
              <a:rPr lang="en-US" sz="1600" dirty="0" err="1"/>
              <a:t>Mahdollisuudet</a:t>
            </a:r>
            <a:r>
              <a:rPr lang="en-US" sz="1600" dirty="0"/>
              <a:t> </a:t>
            </a:r>
            <a:r>
              <a:rPr lang="en-US" sz="1600" dirty="0" err="1"/>
              <a:t>parantaa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ominaisuuksia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suojausta</a:t>
            </a:r>
            <a:r>
              <a:rPr lang="en-US" sz="1600" dirty="0"/>
              <a:t> ja </a:t>
            </a:r>
            <a:r>
              <a:rPr lang="en-US" sz="1600" dirty="0" err="1"/>
              <a:t>kestävyyttä</a:t>
            </a:r>
            <a:endParaRPr lang="en-US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75770"/>
            <a:ext cx="12672000" cy="792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Esityksen</a:t>
              </a: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62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sisältö</a:t>
              </a:r>
              <a:endParaRPr lang="en-US" sz="6200" spc="310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736793" cy="402674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Ominaisuuksien parantaminen ulkonäön avulla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Ominaisuuksien tekninen parantaminen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Ominaisuuksien kemiallinen parantaminen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Ominaisuuksien parantaminen lämmössä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Ominaisuuksien toiminnallinen parantaminen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Puuta hajottavat mikro-organismit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Edut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78226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Käsiteltävät</a:t>
              </a:r>
              <a:r>
                <a:rPr lang="en-US" sz="3700" spc="185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aiheet</a:t>
              </a:r>
              <a:endParaRPr lang="en-US" sz="3700" spc="185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462135"/>
            <a:ext cx="16230600" cy="968722"/>
            <a:chOff x="0" y="0"/>
            <a:chExt cx="21640800" cy="1291628"/>
          </a:xfrm>
        </p:grpSpPr>
        <p:sp>
          <p:nvSpPr>
            <p:cNvPr id="9" name="TextBox 9"/>
            <p:cNvSpPr txBox="1"/>
            <p:nvPr/>
          </p:nvSpPr>
          <p:spPr>
            <a:xfrm>
              <a:off x="10058400" y="539286"/>
              <a:ext cx="11379200" cy="7523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 spc="80" dirty="0" err="1">
                  <a:solidFill>
                    <a:srgbClr val="52584D"/>
                  </a:solidFill>
                  <a:latin typeface="Glacial Indifference"/>
                </a:rPr>
                <a:t>Luento</a:t>
              </a:r>
              <a:r>
                <a:rPr lang="en-US" sz="1600" spc="80" dirty="0">
                  <a:solidFill>
                    <a:srgbClr val="52584D"/>
                  </a:solidFill>
                  <a:latin typeface="Glacial Indifference"/>
                </a:rPr>
                <a:t> 2</a:t>
              </a:r>
              <a:r>
                <a:rPr lang="en-US" sz="1600" spc="80" dirty="0">
                  <a:latin typeface="Glacial Indifference"/>
                </a:rPr>
                <a:t>: </a:t>
              </a:r>
              <a:r>
                <a:rPr lang="en-US" sz="1600" dirty="0" err="1"/>
                <a:t>Mahdollisuudet</a:t>
              </a:r>
              <a:r>
                <a:rPr lang="en-US" sz="1600" dirty="0"/>
                <a:t> </a:t>
              </a:r>
              <a:r>
                <a:rPr lang="en-US" sz="1600" dirty="0" err="1"/>
                <a:t>parantaa</a:t>
              </a:r>
              <a:r>
                <a:rPr lang="en-US" sz="1600" dirty="0"/>
                <a:t> </a:t>
              </a:r>
              <a:r>
                <a:rPr lang="en-US" sz="1600" dirty="0" err="1"/>
                <a:t>puun</a:t>
              </a:r>
              <a:r>
                <a:rPr lang="en-US" sz="1600" dirty="0"/>
                <a:t> </a:t>
              </a:r>
              <a:r>
                <a:rPr lang="en-US" sz="1600" dirty="0" err="1"/>
                <a:t>ominaisuuksia</a:t>
              </a:r>
              <a:r>
                <a:rPr lang="en-US" sz="1600" dirty="0"/>
                <a:t> </a:t>
              </a:r>
              <a:r>
                <a:rPr lang="en-US" sz="1600" dirty="0" err="1"/>
                <a:t>sekä</a:t>
              </a:r>
              <a:r>
                <a:rPr lang="en-US" sz="1600" dirty="0"/>
                <a:t> </a:t>
              </a:r>
              <a:r>
                <a:rPr lang="en-US" sz="1600" dirty="0" err="1"/>
                <a:t>puun</a:t>
              </a:r>
              <a:r>
                <a:rPr lang="en-US" sz="1600" dirty="0"/>
                <a:t> </a:t>
              </a:r>
              <a:r>
                <a:rPr lang="en-US" sz="1600" dirty="0" err="1"/>
                <a:t>suojausta</a:t>
              </a:r>
              <a:r>
                <a:rPr lang="en-US" sz="1600" dirty="0"/>
                <a:t> ja </a:t>
              </a:r>
              <a:r>
                <a:rPr lang="en-US" sz="1600" dirty="0" err="1"/>
                <a:t>kestävyyttä</a:t>
              </a:r>
              <a:endParaRPr lang="en-US" sz="1600" spc="135" dirty="0">
                <a:latin typeface="Glacial Indifference"/>
              </a:endParaRPr>
            </a:p>
            <a:p>
              <a:pPr algn="r">
                <a:lnSpc>
                  <a:spcPts val="2240"/>
                </a:lnSpc>
              </a:pPr>
              <a:endParaRPr lang="en-US" sz="1600" spc="80" dirty="0"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 smtClean="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3930033"/>
            <a:chOff x="0" y="-95249"/>
            <a:chExt cx="9216551" cy="383570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307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48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PUUN OMINAISUUKSIEN PARANTAMINEN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572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GB" sz="3700" spc="18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YLEISTÄ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601200" y="9866600"/>
            <a:ext cx="85344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 2</a:t>
            </a:r>
            <a:r>
              <a:rPr lang="en-US" sz="1600" spc="80" dirty="0">
                <a:latin typeface="Glacial Indifference"/>
              </a:rPr>
              <a:t>: </a:t>
            </a:r>
            <a:r>
              <a:rPr lang="en-US" sz="1600" dirty="0" err="1"/>
              <a:t>Mahdollisuudet</a:t>
            </a:r>
            <a:r>
              <a:rPr lang="en-US" sz="1600" dirty="0"/>
              <a:t> </a:t>
            </a:r>
            <a:r>
              <a:rPr lang="en-US" sz="1600" dirty="0" err="1"/>
              <a:t>parantaa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ominaisuuksia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suojausta</a:t>
            </a:r>
            <a:r>
              <a:rPr lang="en-US" sz="1600" dirty="0"/>
              <a:t> ja </a:t>
            </a:r>
            <a:r>
              <a:rPr lang="en-US" sz="1600" dirty="0" err="1"/>
              <a:t>kestävyyttä</a:t>
            </a:r>
            <a:endParaRPr lang="en-US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latin typeface="Glacial Indifference"/>
            </a:endParaRPr>
          </a:p>
        </p:txBody>
      </p:sp>
      <p:pic>
        <p:nvPicPr>
          <p:cNvPr id="10" name="Picture 9" descr="Coatings 10 00629 g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82" y="572832"/>
            <a:ext cx="4549775" cy="34150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0795993" y="80337"/>
            <a:ext cx="632460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Yleisiä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asioita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2040" y="9395780"/>
            <a:ext cx="30428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https://www.mdpi.com/2079-6412/10/7/629/htm </a:t>
            </a:r>
            <a:endParaRPr lang="en-GB" sz="10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54200" y="1419563"/>
            <a:ext cx="34543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kern="1000" spc="-3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Modifikaatio (</a:t>
            </a:r>
            <a:r>
              <a:rPr lang="fi-FI" i="1" kern="1000" spc="-3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Modificatio</a:t>
            </a:r>
            <a:r>
              <a:rPr lang="fi-FI" kern="1000" spc="-3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ilmaisee oikean mittasuhteen (asioiden, ilmiöiden ja prosessien muuntaminen) määrittämisen.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9414122" y="6807673"/>
            <a:ext cx="8594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i-FI" kern="1000" spc="-3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Käsittelyä ei pidä sekoittaa koriste- tai suojapinnoitteisiin. Niitä suositellaan usein valittujen käsittelyiden lisäksi.</a:t>
            </a:r>
            <a:endParaRPr lang="en-GB" sz="1200" kern="1000" dirty="0"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63539" y="4188917"/>
            <a:ext cx="84450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8420" algn="just">
              <a:spcAft>
                <a:spcPts val="0"/>
              </a:spcAft>
            </a:pPr>
            <a:r>
              <a:rPr lang="fi-FI" kern="1000" spc="-3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Standardi EN 350 (puuta tuhoavat sienet, kuivaa puuta tuhoavat kovakuoriaiset, termiitit ja meren eliöt). Puun (luonnolliset) kestävyysluokat:</a:t>
            </a:r>
          </a:p>
          <a:p>
            <a:pPr marL="285750" marR="5842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pc="-3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Kestävyysluokka 1 - erittäin kestävä</a:t>
            </a:r>
          </a:p>
          <a:p>
            <a:pPr marL="285750" marR="5842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pc="-3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Kestävyysluokka 2 – kestävä</a:t>
            </a:r>
          </a:p>
          <a:p>
            <a:pPr marL="285750" marR="5842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pc="-3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Kestävyysluokka 3 - kohtalaisen kestävä</a:t>
            </a:r>
          </a:p>
          <a:p>
            <a:pPr marL="285750" marR="5842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pc="-3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Kestävyysluokka 4 - hieman kestävä</a:t>
            </a:r>
          </a:p>
          <a:p>
            <a:pPr marL="285750" marR="5842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pc="-3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Kestävyysluokka 5 - ei-kestävä.</a:t>
            </a:r>
            <a:endParaRPr lang="en-GB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47109"/>
              </p:ext>
            </p:extLst>
          </p:nvPr>
        </p:nvGraphicFramePr>
        <p:xfrm>
          <a:off x="11311255" y="7860814"/>
          <a:ext cx="5757545" cy="12801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5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Laji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Sydänpuu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</a:rPr>
                        <a:t>Pintapuu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Jalokuusi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Lehtikuusi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3-4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Kuusi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Mänty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3-4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</a:rPr>
                        <a:t>Euroopan</a:t>
                      </a:r>
                      <a:r>
                        <a:rPr lang="en-GB" sz="1200" kern="1000" spc="-30" dirty="0">
                          <a:effectLst/>
                        </a:rPr>
                        <a:t> Tammi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2-4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</a:rPr>
                        <a:t>Tiikki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1-3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</a:rPr>
                        <a:t>-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1658600" y="7407946"/>
            <a:ext cx="56007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910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ja-JP" sz="2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Puulajien</a:t>
            </a:r>
            <a:r>
              <a:rPr kumimoji="0" lang="en-GB" altLang="ja-JP" sz="2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kumimoji="0" lang="en-GB" altLang="ja-JP" sz="2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kestävyys</a:t>
            </a:r>
            <a:endParaRPr kumimoji="0" lang="en-GB" altLang="ja-JP" sz="2400" b="1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ja-JP" sz="2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3930033"/>
            <a:chOff x="0" y="-95249"/>
            <a:chExt cx="9216551" cy="383570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307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48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PUUN OMINAISUUKSIEN PARANTAMINEN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572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ULKONÄÖN AVULLA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601200" y="9866600"/>
            <a:ext cx="85344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 2</a:t>
            </a:r>
            <a:r>
              <a:rPr lang="en-US" sz="1600" spc="80" dirty="0">
                <a:latin typeface="Glacial Indifference"/>
              </a:rPr>
              <a:t>: </a:t>
            </a:r>
            <a:r>
              <a:rPr lang="en-US" sz="1600" dirty="0" err="1"/>
              <a:t>Mahdollisuudet</a:t>
            </a:r>
            <a:r>
              <a:rPr lang="en-US" sz="1600" dirty="0"/>
              <a:t> </a:t>
            </a:r>
            <a:r>
              <a:rPr lang="en-US" sz="1600" dirty="0" err="1"/>
              <a:t>parantaa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ominaisuuksia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suojausta</a:t>
            </a:r>
            <a:r>
              <a:rPr lang="en-US" sz="1600" dirty="0"/>
              <a:t> ja </a:t>
            </a:r>
            <a:r>
              <a:rPr lang="en-US" sz="1600" dirty="0" err="1"/>
              <a:t>kestävyyttä</a:t>
            </a:r>
            <a:endParaRPr lang="en-US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l="19323" t="13045" r="41222" b="46863"/>
          <a:stretch/>
        </p:blipFill>
        <p:spPr bwMode="auto">
          <a:xfrm>
            <a:off x="8915400" y="362776"/>
            <a:ext cx="4495800" cy="2647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2"/>
          <a:srcRect l="19900" t="54822" r="41009" b="4555"/>
          <a:stretch/>
        </p:blipFill>
        <p:spPr bwMode="auto">
          <a:xfrm>
            <a:off x="13631103" y="337928"/>
            <a:ext cx="4471367" cy="2671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25000" y="293370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Visuaalinen</a:t>
            </a:r>
            <a:r>
              <a:rPr lang="en-U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luokittelu</a:t>
            </a:r>
            <a:r>
              <a:rPr lang="en-U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voidaan</a:t>
            </a:r>
            <a:r>
              <a:rPr lang="en-U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tehdä</a:t>
            </a:r>
            <a:r>
              <a:rPr lang="en-U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erityisillä</a:t>
            </a:r>
            <a:r>
              <a:rPr lang="en-U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laitteilla</a:t>
            </a:r>
            <a:r>
              <a:rPr lang="en-U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u="sng" spc="-30" dirty="0">
                <a:solidFill>
                  <a:srgbClr val="0563C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System TM and </a:t>
            </a:r>
            <a:r>
              <a:rPr lang="en-US" i="1" u="sng" spc="-30" dirty="0" err="1">
                <a:solidFill>
                  <a:srgbClr val="0563C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Microtec</a:t>
            </a:r>
            <a:r>
              <a:rPr lang="en-US" i="1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u="sng" spc="-30" dirty="0" err="1">
                <a:solidFill>
                  <a:srgbClr val="0563C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FinScan</a:t>
            </a:r>
            <a:endParaRPr lang="en-US" sz="16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u="sng" spc="-30" dirty="0" err="1">
                <a:solidFill>
                  <a:srgbClr val="0563C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Microtec</a:t>
            </a:r>
            <a:r>
              <a:rPr lang="en-US" i="1" u="sng" spc="-30" dirty="0">
                <a:solidFill>
                  <a:srgbClr val="0563C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 Goldeneye 700</a:t>
            </a:r>
            <a:endParaRPr lang="en-US" sz="16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2040" y="9318098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https://www.youtube.com/watch?v=NoFex15PE1Y</a:t>
            </a:r>
            <a:endParaRPr lang="en-US" sz="8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just">
              <a:spcAft>
                <a:spcPts val="0"/>
              </a:spcAft>
            </a:pPr>
            <a:r>
              <a:rPr lang="en-US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https://www.youtube.com/watch?v=iPoaGcyQ3us&amp;feature=emb_logo</a:t>
            </a:r>
            <a:endParaRPr lang="en-US" sz="8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just">
              <a:spcAft>
                <a:spcPts val="0"/>
              </a:spcAft>
            </a:pPr>
            <a:r>
              <a:rPr lang="en-US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https://www.youtube.com/watch?v=qFwOcHbJats</a:t>
            </a:r>
          </a:p>
          <a:p>
            <a:pPr lvl="0" algn="just"/>
            <a:r>
              <a:rPr lang="en-US" sz="800" dirty="0" err="1">
                <a:solidFill>
                  <a:schemeClr val="bg1"/>
                </a:solidFill>
              </a:rPr>
              <a:t>Porteous</a:t>
            </a:r>
            <a:r>
              <a:rPr lang="en-US" sz="800" dirty="0">
                <a:solidFill>
                  <a:schemeClr val="bg1"/>
                </a:solidFill>
              </a:rPr>
              <a:t> J., </a:t>
            </a:r>
            <a:r>
              <a:rPr lang="en-US" sz="800" dirty="0" err="1">
                <a:solidFill>
                  <a:schemeClr val="bg1"/>
                </a:solidFill>
              </a:rPr>
              <a:t>Kermani</a:t>
            </a:r>
            <a:r>
              <a:rPr lang="en-US" sz="800" dirty="0">
                <a:solidFill>
                  <a:schemeClr val="bg1"/>
                </a:solidFill>
              </a:rPr>
              <a:t> A. Structural Timber Design to Eurocode 5 (Second edition)</a:t>
            </a:r>
          </a:p>
          <a:p>
            <a:pPr lvl="0" algn="just"/>
            <a:r>
              <a:rPr lang="en-US" sz="800" dirty="0">
                <a:solidFill>
                  <a:schemeClr val="bg1"/>
                </a:solidFill>
              </a:rPr>
              <a:t>https://www.youtube.com/watch?v=U1FyLa6Fm3M</a:t>
            </a:r>
          </a:p>
          <a:p>
            <a:pPr algn="just"/>
            <a:r>
              <a:rPr lang="en-US" sz="800" dirty="0">
                <a:solidFill>
                  <a:schemeClr val="bg1"/>
                </a:solidFill>
              </a:rPr>
              <a:t>www.youtube.com/watch?time_continue=25&amp;v=zbpFLABn7cE&amp;feature=emb_logo</a:t>
            </a:r>
          </a:p>
          <a:p>
            <a:pPr lvl="0" algn="just"/>
            <a:r>
              <a:rPr lang="en-US" sz="800" dirty="0">
                <a:solidFill>
                  <a:schemeClr val="bg1"/>
                </a:solidFill>
              </a:rPr>
              <a:t>https://www.youtube.com/watch?v=CfQ_60HuaTQ</a:t>
            </a:r>
          </a:p>
          <a:p>
            <a:pPr lvl="0" algn="just"/>
            <a:endParaRPr lang="en-US" sz="8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6668"/>
              </p:ext>
            </p:extLst>
          </p:nvPr>
        </p:nvGraphicFramePr>
        <p:xfrm>
          <a:off x="12405995" y="4066754"/>
          <a:ext cx="5729605" cy="18288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2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Käyttöpaikka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US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V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VI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VII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US I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US II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US III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US IV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Portaat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,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muut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puusepän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tuotteet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Ikkuna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ja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ovenkarmit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Kehysrakenteet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,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kattoristikot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Sisäverhouspaneelit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Lattiat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Alapohjan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rakenteet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Betonimuotit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8" name="Picture 17" descr="https://www.woodproducts.fi/sites/default/files/ce-merkki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335" y="7018467"/>
            <a:ext cx="2333625" cy="219665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0427583" y="-76730"/>
            <a:ext cx="1319807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MÄNTY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06882" y="0"/>
            <a:ext cx="1480918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KUUSI</a:t>
            </a:r>
          </a:p>
        </p:txBody>
      </p:sp>
      <p:pic>
        <p:nvPicPr>
          <p:cNvPr id="21" name="Picture 20" descr="C:\Users\Uldis\Desktop\gra\BILDES\33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37" y="6438900"/>
            <a:ext cx="5732145" cy="27762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3741896" y="3543300"/>
            <a:ext cx="4546104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Käyttöpaikat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luokiteltuina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74338" y="5981700"/>
            <a:ext cx="4546104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Jännitysluokittelun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luokat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141973" y="6009452"/>
            <a:ext cx="2869704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Merkinnät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25000" y="4608373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Jännitysluokittelu</a:t>
            </a:r>
            <a:r>
              <a:rPr lang="en-U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 err="1">
                <a:latin typeface="Glacial Indifference" panose="020B0604020202020204" charset="0"/>
                <a:hlinkClick r:id="rId8"/>
              </a:rPr>
              <a:t>mekaanisesti</a:t>
            </a:r>
            <a:endParaRPr lang="en-US" i="1" dirty="0">
              <a:latin typeface="Glacial Indifference" panose="020B060402020202020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 err="1">
                <a:latin typeface="Glacial Indifference" panose="020B0604020202020204" charset="0"/>
                <a:hlinkClick r:id="rId9"/>
              </a:rPr>
              <a:t>äänimittauksella</a:t>
            </a:r>
            <a:endParaRPr lang="en-US" i="1" dirty="0">
              <a:latin typeface="Glacial Indifference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1" dirty="0" err="1">
                <a:latin typeface="Glacial Indifference" panose="020B0604020202020204" charset="0"/>
                <a:hlinkClick r:id="rId10"/>
              </a:rPr>
              <a:t>visuaalisesti</a:t>
            </a:r>
            <a:endParaRPr lang="en-US" i="1" spc="-30" dirty="0">
              <a:latin typeface="Glacial Indifferenc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Timber Services - Bates Timber Merchants Ltd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112" y="6477990"/>
            <a:ext cx="172656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91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3930033"/>
            <a:chOff x="0" y="-95249"/>
            <a:chExt cx="9216551" cy="383570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3071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48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PUUN OMINAISUUKSIEN PARANTAMINEN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572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GB" sz="3700" spc="18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TEKNISESTI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601200" y="9866600"/>
            <a:ext cx="85344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 2</a:t>
            </a:r>
            <a:r>
              <a:rPr lang="en-US" sz="1600" spc="80" dirty="0">
                <a:latin typeface="Glacial Indifference"/>
              </a:rPr>
              <a:t>: </a:t>
            </a:r>
            <a:r>
              <a:rPr lang="en-US" sz="1600" dirty="0" err="1"/>
              <a:t>Mahdollisuudet</a:t>
            </a:r>
            <a:r>
              <a:rPr lang="en-US" sz="1600" dirty="0"/>
              <a:t> </a:t>
            </a:r>
            <a:r>
              <a:rPr lang="en-US" sz="1600" dirty="0" err="1"/>
              <a:t>parantaa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ominaisuuksia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suojausta</a:t>
            </a:r>
            <a:r>
              <a:rPr lang="en-US" sz="1600" dirty="0"/>
              <a:t> ja </a:t>
            </a:r>
            <a:r>
              <a:rPr lang="en-US" sz="1600" dirty="0" err="1"/>
              <a:t>kestävyyttä</a:t>
            </a:r>
            <a:endParaRPr lang="en-US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latin typeface="Glacial Indifference"/>
            </a:endParaRPr>
          </a:p>
        </p:txBody>
      </p:sp>
      <p:pic>
        <p:nvPicPr>
          <p:cNvPr id="10" name="Picture 9" descr="C:\Users\Uldis\Pictures\sfgty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12"/>
          <a:stretch/>
        </p:blipFill>
        <p:spPr bwMode="auto">
          <a:xfrm>
            <a:off x="16236633" y="5067300"/>
            <a:ext cx="1519209" cy="191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terials | Free Full-Text | Experimental and Numerical Analysis of Mixed  I-214 Poplar/Pinus Sylvestris Laminated Timber Subjected to Bending  Loadings | HTML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9"/>
          <a:stretch/>
        </p:blipFill>
        <p:spPr bwMode="auto">
          <a:xfrm>
            <a:off x="16156187" y="7348592"/>
            <a:ext cx="1600200" cy="1833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Graphic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65" b="7684"/>
          <a:stretch/>
        </p:blipFill>
        <p:spPr bwMode="auto">
          <a:xfrm>
            <a:off x="15621000" y="738505"/>
            <a:ext cx="813435" cy="899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Graphic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5" r="-761" b="7684"/>
          <a:stretch/>
        </p:blipFill>
        <p:spPr bwMode="auto">
          <a:xfrm>
            <a:off x="17221200" y="2123191"/>
            <a:ext cx="817245" cy="899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141006"/>
              </p:ext>
            </p:extLst>
          </p:nvPr>
        </p:nvGraphicFramePr>
        <p:xfrm>
          <a:off x="9601200" y="457660"/>
          <a:ext cx="5727065" cy="25603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0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Paksuus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,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Leveys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,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75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100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175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200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225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19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22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2*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JH 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JH 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25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44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2*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JH 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63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75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JH 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100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150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9535725" y="-63459"/>
            <a:ext cx="309252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Saheen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koko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151150"/>
              </p:ext>
            </p:extLst>
          </p:nvPr>
        </p:nvGraphicFramePr>
        <p:xfrm>
          <a:off x="9535725" y="3453109"/>
          <a:ext cx="8599875" cy="10972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3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Dimensiot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err="1">
                          <a:effectLst/>
                          <a:latin typeface="Glacial Indifference" panose="020B0604020202020204" charset="0"/>
                        </a:rPr>
                        <a:t>Sahatavaran</a:t>
                      </a:r>
                      <a:r>
                        <a:rPr lang="en-GB" sz="1200" kern="120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Glacial Indifference" panose="020B0604020202020204" charset="0"/>
                        </a:rPr>
                        <a:t>pinnan</a:t>
                      </a:r>
                      <a:r>
                        <a:rPr lang="en-GB" sz="1200" kern="120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Glacial Indifference" panose="020B0604020202020204" charset="0"/>
                        </a:rPr>
                        <a:t>suurin</a:t>
                      </a:r>
                      <a:r>
                        <a:rPr lang="en-GB" sz="1200" kern="120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Glacial Indifference" panose="020B0604020202020204" charset="0"/>
                        </a:rPr>
                        <a:t>sallittu</a:t>
                      </a:r>
                      <a:r>
                        <a:rPr lang="en-GB" sz="1200" kern="120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Glacial Indifference" panose="020B0604020202020204" charset="0"/>
                        </a:rPr>
                        <a:t>mittapoikkeama</a:t>
                      </a:r>
                      <a:r>
                        <a:rPr lang="en-GB" sz="1200" kern="1200" dirty="0">
                          <a:effectLst/>
                          <a:latin typeface="Glacial Indifference" panose="020B0604020202020204" charset="0"/>
                        </a:rPr>
                        <a:t>, mm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kern="1200" dirty="0">
                          <a:effectLst/>
                          <a:latin typeface="Glacial Indifference" panose="020B0604020202020204" charset="0"/>
                        </a:rPr>
                        <a:t>Puutavaran suurin sallittu mittapoikkeama, mm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Paksuus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ja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leveys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≤ 100 mm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-1,0 to +3,0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±1,0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Paksuus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ja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leveys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≥ 100 mm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-2,0 to +4,0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±1,5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  <a:ea typeface="MS Mincho" panose="02020609040205080304" pitchFamily="49" charset="-128"/>
                        </a:rPr>
                        <a:t>Pituus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  <a:ea typeface="MS Mincho" panose="02020609040205080304" pitchFamily="49" charset="-128"/>
                        </a:rPr>
                        <a:t>pituuden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  <a:ea typeface="MS Mincho" panose="02020609040205080304" pitchFamily="49" charset="-128"/>
                        </a:rPr>
                        <a:t>mukaan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  <a:ea typeface="MS Mincho" panose="02020609040205080304" pitchFamily="49" charset="-128"/>
                        </a:rPr>
                        <a:t>lajiteltuna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-25 to +50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-25 to +50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  <a:ea typeface="MS Mincho" panose="02020609040205080304" pitchFamily="49" charset="-128"/>
                        </a:rPr>
                        <a:t>Pituus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  <a:ea typeface="MS Mincho" panose="02020609040205080304" pitchFamily="49" charset="-128"/>
                        </a:rPr>
                        <a:t>tiettyyn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  <a:ea typeface="MS Mincho" panose="02020609040205080304" pitchFamily="49" charset="-128"/>
                        </a:rPr>
                        <a:t>kokoon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  <a:ea typeface="MS Mincho" panose="02020609040205080304" pitchFamily="49" charset="-128"/>
                        </a:rPr>
                        <a:t>mitoitettuna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±2,0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±2,0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9492034" y="2953994"/>
            <a:ext cx="309252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Kokovaatimukset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517129" y="451407"/>
            <a:ext cx="15921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pc="-30" dirty="0" err="1">
                <a:latin typeface="Glacial Indifference" panose="020B0604020202020204" charset="0"/>
              </a:rPr>
              <a:t>Sileä</a:t>
            </a:r>
            <a:r>
              <a:rPr lang="en-GB" sz="1400" spc="-30" dirty="0">
                <a:latin typeface="Glacial Indifference" panose="020B0604020202020204" charset="0"/>
              </a:rPr>
              <a:t> </a:t>
            </a:r>
            <a:r>
              <a:rPr lang="en-GB" sz="1400" spc="-30" dirty="0" err="1">
                <a:latin typeface="Glacial Indifference" panose="020B0604020202020204" charset="0"/>
              </a:rPr>
              <a:t>höylätty</a:t>
            </a:r>
            <a:r>
              <a:rPr lang="en-GB" sz="1400" spc="-30" dirty="0">
                <a:latin typeface="Glacial Indifference" panose="020B0604020202020204" charset="0"/>
              </a:rPr>
              <a:t> </a:t>
            </a:r>
            <a:r>
              <a:rPr lang="en-GB" sz="1400" spc="-30" dirty="0" err="1">
                <a:latin typeface="Glacial Indifference" panose="020B0604020202020204" charset="0"/>
              </a:rPr>
              <a:t>pinta</a:t>
            </a:r>
            <a:endParaRPr lang="en-GB" sz="1400" dirty="0">
              <a:latin typeface="Glacial Indifference" panose="020B060402020202020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56984" y="1819524"/>
            <a:ext cx="1767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sz="1400" spc="-30" dirty="0">
                <a:latin typeface="Glacial Indifference" panose="020B0604020202020204" charset="0"/>
              </a:rPr>
              <a:t> </a:t>
            </a:r>
            <a:r>
              <a:rPr lang="en-GB" sz="1400" spc="-30" dirty="0" err="1">
                <a:latin typeface="Glacial Indifference" panose="020B0604020202020204" charset="0"/>
              </a:rPr>
              <a:t>Karkea</a:t>
            </a:r>
            <a:r>
              <a:rPr lang="en-GB" sz="1400" spc="-30" dirty="0">
                <a:latin typeface="Glacial Indifference" panose="020B0604020202020204" charset="0"/>
              </a:rPr>
              <a:t> </a:t>
            </a:r>
            <a:r>
              <a:rPr lang="en-GB" sz="1400" spc="-30" dirty="0" err="1">
                <a:latin typeface="Glacial Indifference" panose="020B0604020202020204" charset="0"/>
              </a:rPr>
              <a:t>höylätty</a:t>
            </a:r>
            <a:r>
              <a:rPr lang="en-GB" sz="1400" spc="-30" dirty="0">
                <a:latin typeface="Glacial Indifference" panose="020B0604020202020204" charset="0"/>
              </a:rPr>
              <a:t> </a:t>
            </a:r>
            <a:r>
              <a:rPr lang="en-GB" sz="1400" spc="-30" dirty="0" err="1">
                <a:latin typeface="Glacial Indifference" panose="020B0604020202020204" charset="0"/>
              </a:rPr>
              <a:t>pinta</a:t>
            </a:r>
            <a:endParaRPr lang="en-GB" sz="1400" spc="-30" dirty="0">
              <a:latin typeface="Glacial Indifference" panose="020B0604020202020204" charset="0"/>
              <a:ea typeface="Times New Roman" panose="02020603050405020304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69068"/>
              </p:ext>
            </p:extLst>
          </p:nvPr>
        </p:nvGraphicFramePr>
        <p:xfrm>
          <a:off x="9514205" y="4989666"/>
          <a:ext cx="5727700" cy="20116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Paksuus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Leveys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,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45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95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145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195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15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18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2*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21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45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9446672" y="4471571"/>
            <a:ext cx="5717128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Joka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puolelta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höylätty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materiaali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01422"/>
              </p:ext>
            </p:extLst>
          </p:nvPr>
        </p:nvGraphicFramePr>
        <p:xfrm>
          <a:off x="9525786" y="7648777"/>
          <a:ext cx="5090574" cy="14630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8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Dimensiot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Mittapoikkeama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,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Paksuus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≤ 20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±0,5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Paksuus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≥ 20 mm</a:t>
                      </a:r>
                      <a:r>
                        <a:rPr lang="en-GB" sz="1200" kern="1000" spc="-30" baseline="30000" dirty="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±1,0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Leveys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≤ 100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±1,0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Leveys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≥ 100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±1,5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Pituuspituuden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mukaan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lajiteltuna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-25 to +50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Pituus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tiettyyn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kokoon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mitoitettuna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±2,0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9446671" y="7113060"/>
            <a:ext cx="6987763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Joka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puolelta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höylätty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sallittu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koko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2040" y="9284804"/>
            <a:ext cx="6678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https://www.woodproducts.fi/content/standard-sizes-thicknesses-widths-and-lengths</a:t>
            </a:r>
          </a:p>
          <a:p>
            <a:r>
              <a:rPr lang="en-GB" sz="1000" dirty="0">
                <a:solidFill>
                  <a:schemeClr val="bg1"/>
                </a:solidFill>
              </a:rPr>
              <a:t>https://www.woodproducts.fi/content/permitted-dimensional-deviations </a:t>
            </a:r>
          </a:p>
          <a:p>
            <a:r>
              <a:rPr lang="en-GB" sz="1000" dirty="0">
                <a:solidFill>
                  <a:schemeClr val="bg1"/>
                </a:solidFill>
              </a:rPr>
              <a:t>https://www.swedishwood.com/building-with-wood/about-glulam/choosing_glulam/</a:t>
            </a:r>
          </a:p>
          <a:p>
            <a:r>
              <a:rPr lang="en-GB" sz="1000" dirty="0">
                <a:solidFill>
                  <a:schemeClr val="bg1"/>
                </a:solidFill>
              </a:rPr>
              <a:t>https://www.swedishwood.com/building-with-wood/about-glulam/choosing_glulam/</a:t>
            </a:r>
          </a:p>
          <a:p>
            <a:r>
              <a:rPr lang="en-GB" sz="1000" dirty="0">
                <a:solidFill>
                  <a:schemeClr val="bg1"/>
                </a:solidFill>
              </a:rPr>
              <a:t>https://www.mdpi.com/1996-1944/13/14/3134/htm </a:t>
            </a:r>
          </a:p>
          <a:p>
            <a:r>
              <a:rPr lang="en-GB" sz="1000" dirty="0">
                <a:solidFill>
                  <a:schemeClr val="bg1"/>
                </a:solidFill>
              </a:rPr>
              <a:t>https://iopscience.iop.org/article/10.1088/1757-899X/251/1/012104 </a:t>
            </a:r>
            <a:endParaRPr lang="en-GB" sz="10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544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Uldis\Pictures\yuiuy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3"/>
          <a:stretch/>
        </p:blipFill>
        <p:spPr bwMode="auto">
          <a:xfrm>
            <a:off x="15518724" y="2628296"/>
            <a:ext cx="2667511" cy="19069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3930033"/>
            <a:chOff x="0" y="-95249"/>
            <a:chExt cx="9216551" cy="383570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307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48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PUUN OMINAISUUKSIEN PARANTAMINEN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572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KEMIALLISESTI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601200" y="9866600"/>
            <a:ext cx="85344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 2</a:t>
            </a:r>
            <a:r>
              <a:rPr lang="en-US" sz="1600" spc="80" dirty="0">
                <a:latin typeface="Glacial Indifference"/>
              </a:rPr>
              <a:t>: </a:t>
            </a:r>
            <a:r>
              <a:rPr lang="en-US" sz="1600" dirty="0" err="1"/>
              <a:t>Mahdollisuudet</a:t>
            </a:r>
            <a:r>
              <a:rPr lang="en-US" sz="1600" dirty="0"/>
              <a:t> </a:t>
            </a:r>
            <a:r>
              <a:rPr lang="en-US" sz="1600" dirty="0" err="1"/>
              <a:t>parantaa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ominaisuuksia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suojausta</a:t>
            </a:r>
            <a:r>
              <a:rPr lang="en-US" sz="1600" dirty="0"/>
              <a:t> ja </a:t>
            </a:r>
            <a:r>
              <a:rPr lang="en-US" sz="1600" dirty="0" err="1"/>
              <a:t>kestävyyttä</a:t>
            </a:r>
            <a:endParaRPr lang="en-US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61474"/>
              </p:ext>
            </p:extLst>
          </p:nvPr>
        </p:nvGraphicFramePr>
        <p:xfrm>
          <a:off x="9677401" y="571500"/>
          <a:ext cx="8229598" cy="14630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53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1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kern="1000" spc="-30" dirty="0">
                          <a:effectLst/>
                          <a:latin typeface="Glacial Indifference" panose="020B0604020202020204" charset="0"/>
                        </a:rPr>
                        <a:t>Luokka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Kuvaus</a:t>
                      </a:r>
                      <a:r>
                        <a:rPr lang="en-GB" sz="1200" kern="1000" spc="-30" baseline="30000" dirty="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Selitys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Helppo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käsitellä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kern="1000" spc="-30" dirty="0">
                          <a:effectLst/>
                          <a:latin typeface="Glacial Indifference" panose="020B0604020202020204" charset="0"/>
                        </a:rPr>
                        <a:t>Helppo käsitellä. Sahatavara voidaan käsitellä kokonaan painekäsittelyllä.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Kohtalaisen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helppo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käsitellä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kern="1000" spc="-30" dirty="0">
                          <a:effectLst/>
                          <a:latin typeface="Glacial Indifference" panose="020B0604020202020204" charset="0"/>
                        </a:rPr>
                        <a:t>Melko helppo käsitellä. Yleensä täydellinen imeytyminen ei ole mahdollista, mutta 3 tai 4 tunnin kuluttua painekäsittelyllä voidaan saavuttaa yli 6 mm sivuttainen imeytyminen havupuussa ja lehtipuissa suurin osa imeytyy.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Vaikea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käsitellä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Vaikea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käsitellä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. 3-4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tunnin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painekäsittely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ei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johda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yli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3-6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mm:n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sivuttaiseen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imeytymiseen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.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Erittäin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vaikea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käsitellä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Käytännössä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läpäisemätön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.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Vähän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säilöntäaineita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imeytyy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3-4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tunnin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käsittelyn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jälkeen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.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Sivuttais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-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ja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pituussuunnassa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imeytyminen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minimaalisti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.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38291" y="109835"/>
            <a:ext cx="6260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2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Puun</a:t>
            </a:r>
            <a:r>
              <a:rPr kumimoji="0" lang="en-US" altLang="lv-LV" sz="2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lv-LV" sz="2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käsiteltävyyden</a:t>
            </a:r>
            <a:r>
              <a:rPr kumimoji="0" lang="en-US" altLang="lv-LV" sz="2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lv-LV" sz="2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luokittelu</a:t>
            </a:r>
            <a:endParaRPr kumimoji="0" lang="en-US" altLang="lv-LV" sz="2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111662"/>
              </p:ext>
            </p:extLst>
          </p:nvPr>
        </p:nvGraphicFramePr>
        <p:xfrm>
          <a:off x="9677400" y="2939712"/>
          <a:ext cx="5725795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Havupuut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Sydänpuu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Pintapuu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Jalokuusi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, Douglas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3-4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2-3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Jalokuusi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2-3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Mänty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Kuusi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3-4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3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144000" y="2399321"/>
            <a:ext cx="56388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910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ja-JP" sz="240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Käsittelyluokat</a:t>
            </a:r>
            <a:r>
              <a:rPr lang="en-US" altLang="ja-JP" sz="24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puulajeittain</a:t>
            </a:r>
            <a:endParaRPr kumimoji="0" lang="en-US" altLang="ja-JP" sz="2400" b="1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13543" y="3882211"/>
            <a:ext cx="6105181" cy="153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Kemiallisia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suojauksia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kahdenlaista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200" kern="1000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ennaltaehkäisevä - ehkäisee tai modifioi puuta pitkäaikaisessa kosteudessa sen kestävyyttä puuvaurioita vastaan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US" sz="1600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korjaava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hallitaan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aktiivisesti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puuhun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jo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tulleita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vaurioita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456A2C"/>
              </a:solidFill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13543" y="6516892"/>
            <a:ext cx="9144000" cy="153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Puunsuoja-aineiden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perusvaatimukset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kern="1000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myrkyllisyys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sienille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hyönteisille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meren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eliöille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pc="-30" dirty="0" err="1"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i-toivottuja</a:t>
            </a:r>
            <a:r>
              <a:rPr lang="en-US" spc="-30" dirty="0"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ominaisuuksia</a:t>
            </a:r>
            <a:r>
              <a:rPr lang="en-US" spc="-30" dirty="0"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käytön</a:t>
            </a:r>
            <a:r>
              <a:rPr lang="en-US" spc="-30" dirty="0"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aikana</a:t>
            </a:r>
            <a:r>
              <a:rPr lang="en-US" spc="-30" dirty="0"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ei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saa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olla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syövyttävää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pc="-30" dirty="0" err="1"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ltava</a:t>
            </a:r>
            <a:r>
              <a:rPr lang="en-US" spc="-30" dirty="0"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halpa</a:t>
            </a:r>
            <a:r>
              <a:rPr lang="en-US" spc="-30" dirty="0"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456A2C"/>
              </a:solidFill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07661" y="5524043"/>
            <a:ext cx="5934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kern="1000" spc="-30" dirty="0">
                <a:solidFill>
                  <a:srgbClr val="68AFD2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käsittelemätön puu laitetaan sylinteriin, B - käytetään alipainetta, C - puu upotetaan liuokseen (edelleen alipaineessa), </a:t>
            </a:r>
          </a:p>
          <a:p>
            <a:pPr algn="r"/>
            <a:r>
              <a:rPr lang="fi-FI" sz="1400" kern="1000" spc="-30" dirty="0">
                <a:solidFill>
                  <a:srgbClr val="68AFD2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- paine kohdistetaan, E - säilöntäaine pumpataan pois ja lopullinen alipaine ja F - puu poistetaan sylinteristä.</a:t>
            </a:r>
            <a:endParaRPr lang="en-US" sz="1400" dirty="0">
              <a:solidFill>
                <a:srgbClr val="68AFD2"/>
              </a:solidFill>
            </a:endParaRPr>
          </a:p>
        </p:txBody>
      </p:sp>
      <p:pic>
        <p:nvPicPr>
          <p:cNvPr id="18" name="Picture 17" descr="C:\Users\Uldis\Pictures\yuiuy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7"/>
          <a:stretch/>
        </p:blipFill>
        <p:spPr bwMode="auto">
          <a:xfrm>
            <a:off x="15536062" y="4555043"/>
            <a:ext cx="2632834" cy="19069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4698392" y="6472878"/>
            <a:ext cx="32766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910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ja-JP" sz="240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Tuotteita</a:t>
            </a:r>
            <a:endParaRPr kumimoji="0" lang="en-US" altLang="ja-JP" sz="2400" b="1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pic>
        <p:nvPicPr>
          <p:cNvPr id="5124" name="Picture 9" descr="Accoya Wood Teck Ethik - Buy Accoya Product on Alibab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626" y="7143750"/>
            <a:ext cx="11049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13" descr="Accoya Acetylated Wood | High performance, long life modified w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786" y="7143750"/>
            <a:ext cx="13430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761510" y="6849596"/>
            <a:ext cx="2450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1" u="sng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Asetyloitu</a:t>
            </a:r>
            <a:r>
              <a:rPr kumimoji="0" lang="en-US" altLang="ja-JP" sz="1400" b="1" i="1" u="sng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ja-JP" sz="1400" b="1" i="1" u="sng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puu</a:t>
            </a:r>
            <a:r>
              <a:rPr kumimoji="0" lang="en-US" altLang="ja-JP" sz="1400" b="1" i="1" u="sng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ja-JP" sz="1400" b="0" i="1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Accoya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9024416" y="1214051"/>
            <a:ext cx="2391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4961576" y="7959923"/>
            <a:ext cx="3009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1" u="sng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Asetyloitu</a:t>
            </a:r>
            <a:r>
              <a:rPr kumimoji="0" lang="en-US" altLang="ja-JP" sz="1400" b="0" i="1" u="sng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ja-JP" sz="1400" b="0" i="1" u="sng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kuitulevy</a:t>
            </a:r>
            <a:r>
              <a:rPr kumimoji="0" lang="en-US" altLang="ja-JP" sz="1400" b="0" i="1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ja-JP" sz="1400" b="0" i="1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Triccoya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pic>
        <p:nvPicPr>
          <p:cNvPr id="5128" name="Picture 30722" descr="Tricoya | The leader in modified wood timber technolo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486" y="8362950"/>
            <a:ext cx="12573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MEDITE® TRICOYA® EXTREME | Timbmet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6803" y="8310245"/>
            <a:ext cx="899795" cy="8997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1076950" y="9372027"/>
            <a:ext cx="8188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https://www.accoya.com/uk/ </a:t>
            </a:r>
          </a:p>
          <a:p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https://tricoya.com/ </a:t>
            </a:r>
          </a:p>
          <a:p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Wood </a:t>
            </a:r>
            <a:r>
              <a:rPr lang="en-US" sz="1000" kern="1000" dirty="0" err="1">
                <a:solidFill>
                  <a:schemeClr val="bg1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Hanbook</a:t>
            </a:r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, 2010</a:t>
            </a:r>
          </a:p>
          <a:p>
            <a:pPr lvl="0"/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EN 350:2016 Durability of wood and wood-based products – Testing and classification of the durability to biological agents of wood and wood-based materials</a:t>
            </a:r>
          </a:p>
          <a:p>
            <a:endParaRPr lang="en-US" sz="1000" kern="1000" dirty="0">
              <a:solidFill>
                <a:schemeClr val="bg1"/>
              </a:solidFill>
              <a:latin typeface="Glacial Indifference" panose="020B0604020202020204" charset="0"/>
              <a:cs typeface="Angsana New" panose="02020603050405020304" pitchFamily="18" charset="-34"/>
            </a:endParaRPr>
          </a:p>
          <a:p>
            <a:endParaRPr lang="en-US" sz="10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3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sz="1000" dirty="0">
              <a:latin typeface="Glacial Indifference" panose="020B0604020202020204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3930033"/>
            <a:chOff x="0" y="-95249"/>
            <a:chExt cx="9216551" cy="383570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307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48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PUUN OMINAISUUKSIEN PARANTAMINEN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572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LÄMMÖSSÄ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601200" y="9866600"/>
            <a:ext cx="85344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 2</a:t>
            </a:r>
            <a:r>
              <a:rPr lang="en-US" sz="1600" spc="80" dirty="0">
                <a:latin typeface="Glacial Indifference"/>
              </a:rPr>
              <a:t>: </a:t>
            </a:r>
            <a:r>
              <a:rPr lang="en-US" sz="1600" dirty="0" err="1"/>
              <a:t>Mahdollisuudet</a:t>
            </a:r>
            <a:r>
              <a:rPr lang="en-US" sz="1600" dirty="0"/>
              <a:t> </a:t>
            </a:r>
            <a:r>
              <a:rPr lang="en-US" sz="1600" dirty="0" err="1"/>
              <a:t>parantaa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ominaisuuksia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suojausta</a:t>
            </a:r>
            <a:r>
              <a:rPr lang="en-US" sz="1600" dirty="0"/>
              <a:t> ja </a:t>
            </a:r>
            <a:r>
              <a:rPr lang="en-US" sz="1600" dirty="0" err="1"/>
              <a:t>kestävyyttä</a:t>
            </a:r>
            <a:endParaRPr lang="en-US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</p:txBody>
      </p:sp>
      <p:pic>
        <p:nvPicPr>
          <p:cNvPr id="10" name="Picture 9" descr="C:\Users\Uldis\Pictures\etuyuk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0"/>
            <a:ext cx="6438900" cy="2933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21756"/>
              </p:ext>
            </p:extLst>
          </p:nvPr>
        </p:nvGraphicFramePr>
        <p:xfrm>
          <a:off x="12052299" y="2964180"/>
          <a:ext cx="6083301" cy="23774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3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Prosessi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Lämpötila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, 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C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Kesto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, h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Modifiointi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Tapahtuu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FWD 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120–180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12–15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Lämpö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Suljettu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systeemi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Plato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150–190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70–120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Kylästetty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höyry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,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sen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jälkeen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lämmitetty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ilma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4-vaiheinen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prosessi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ThermoWood 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185–215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30–70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Höyryn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virtaus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Avoin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systeemi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Le Bois Perdure 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200–230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12–36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Lämpö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Avoin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systeemi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Retification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160–240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8–24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kern="1000" spc="-30" dirty="0">
                          <a:effectLst/>
                          <a:latin typeface="Glacial Indifference" panose="020B0604020202020204" charset="0"/>
                        </a:rPr>
                        <a:t>N tai muu inertti kaasuvirtaus, 02-pitoisuus ≤ 2 %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Avoin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systeemi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OHT 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180–220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24–36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Vegetable oil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Suljettu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systeemi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TERMOVUOTO 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160–220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≤ 25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Vacuum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Avoin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systeemi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Picture 11" descr="C:\Users\Uldis\Pictures\īo;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829300"/>
            <a:ext cx="5654675" cy="272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123" y="1944639"/>
            <a:ext cx="2557431" cy="164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107440" y="9364436"/>
            <a:ext cx="42691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https://greenglobe.com/innovations/lunawood-thermowood/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https://wc-studio.com/journal/shou-sugi-ban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https://pioneermillworks.com/product/shou-sugi-ban-larch-shallow-char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877" y="266700"/>
            <a:ext cx="1489323" cy="1489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444831" y="5716369"/>
            <a:ext cx="4407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56A2C"/>
                </a:solidFill>
                <a:latin typeface="Glacial Indifference" panose="020B0604020202020204" charset="0"/>
              </a:rPr>
              <a:t>Shou-</a:t>
            </a:r>
            <a:r>
              <a:rPr lang="en-US" b="1" dirty="0" err="1">
                <a:solidFill>
                  <a:srgbClr val="456A2C"/>
                </a:solidFill>
                <a:latin typeface="Glacial Indifference" panose="020B0604020202020204" charset="0"/>
              </a:rPr>
              <a:t>sugi</a:t>
            </a:r>
            <a:r>
              <a:rPr lang="en-US" b="1" dirty="0">
                <a:solidFill>
                  <a:srgbClr val="456A2C"/>
                </a:solidFill>
                <a:latin typeface="Glacial Indifference" panose="020B0604020202020204" charset="0"/>
              </a:rPr>
              <a:t>-ban </a:t>
            </a:r>
            <a:r>
              <a:rPr lang="en-US" b="1" dirty="0" err="1">
                <a:solidFill>
                  <a:srgbClr val="456A2C"/>
                </a:solidFill>
                <a:latin typeface="Glacial Indifference" panose="020B0604020202020204" charset="0"/>
              </a:rPr>
              <a:t>menetelmä</a:t>
            </a:r>
            <a:endParaRPr lang="en-US" b="1" dirty="0">
              <a:solidFill>
                <a:srgbClr val="456A2C"/>
              </a:solidFill>
              <a:latin typeface="Glacial Indifference" panose="020B0604020202020204" charset="0"/>
            </a:endParaRPr>
          </a:p>
          <a:p>
            <a:pPr algn="ctr"/>
            <a:r>
              <a:rPr lang="en-US" altLang="ja-JP" b="1" dirty="0">
                <a:solidFill>
                  <a:srgbClr val="456A2C"/>
                </a:solidFill>
                <a:latin typeface="Glacial Indifference" panose="020B0604020202020204" charset="0"/>
              </a:rPr>
              <a:t>(</a:t>
            </a:r>
            <a:r>
              <a:rPr lang="fi-FI" altLang="ja-JP" b="1" dirty="0">
                <a:solidFill>
                  <a:srgbClr val="456A2C"/>
                </a:solidFill>
                <a:latin typeface="Glacial Indifference" panose="020B0604020202020204" charset="0"/>
              </a:rPr>
              <a:t>klikkaa kuvaa</a:t>
            </a:r>
            <a:r>
              <a:rPr lang="en-US" altLang="ja-JP" b="1" dirty="0">
                <a:solidFill>
                  <a:srgbClr val="456A2C"/>
                </a:solidFill>
                <a:latin typeface="Glacial Indifference" panose="020B0604020202020204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04229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83436" y="53907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8" name="Picture 17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452" y="6298500"/>
            <a:ext cx="3024000" cy="15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l="14166" t="12963" r="1250" b="11481"/>
          <a:stretch/>
        </p:blipFill>
        <p:spPr>
          <a:xfrm>
            <a:off x="15111600" y="7734300"/>
            <a:ext cx="3024000" cy="151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75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3930033"/>
            <a:chOff x="0" y="-95249"/>
            <a:chExt cx="9216551" cy="383570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307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48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PUUN OMINAISUUKSIEN PARANTAMINEN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572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TOIMINNALLISESTI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601200" y="9866600"/>
            <a:ext cx="85344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 2</a:t>
            </a:r>
            <a:r>
              <a:rPr lang="en-US" sz="1600" spc="80" dirty="0">
                <a:latin typeface="Glacial Indifference"/>
              </a:rPr>
              <a:t>: </a:t>
            </a:r>
            <a:r>
              <a:rPr lang="en-US" sz="1600" dirty="0" err="1"/>
              <a:t>Mahdollisuudet</a:t>
            </a:r>
            <a:r>
              <a:rPr lang="en-US" sz="1600" dirty="0"/>
              <a:t> </a:t>
            </a:r>
            <a:r>
              <a:rPr lang="en-US" sz="1600" dirty="0" err="1"/>
              <a:t>parantaa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ominaisuuksia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suojausta</a:t>
            </a:r>
            <a:r>
              <a:rPr lang="en-US" sz="1600" dirty="0"/>
              <a:t> ja </a:t>
            </a:r>
            <a:r>
              <a:rPr lang="en-US" sz="1600" dirty="0" err="1"/>
              <a:t>kestävyyttä</a:t>
            </a:r>
            <a:endParaRPr lang="en-US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87499" y="5143500"/>
            <a:ext cx="7349877" cy="1834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Rakenteelliset</a:t>
            </a:r>
            <a:r>
              <a:rPr lang="en-U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toimenpiteet</a:t>
            </a:r>
            <a:r>
              <a:rPr lang="en-U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rakennuksen</a:t>
            </a:r>
            <a:r>
              <a:rPr lang="en-U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suunnittelussa</a:t>
            </a:r>
            <a:r>
              <a:rPr lang="en-U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200" kern="10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leveät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räystätt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suojaa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puuta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suoralta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sateelta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US" sz="16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oikein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suunniteltu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verhous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joka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helpottaa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vedenpoistoa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 ja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jonka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alla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tuuletus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US" sz="16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korkeat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perustukset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vähintään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50 cm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maanpinnan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yläpuolella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jotta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puu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ei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pääse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kastumaan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pomppivista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vesipisaroista</a:t>
            </a:r>
            <a:r>
              <a:rPr lang="en-US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8516" y="115679"/>
            <a:ext cx="2841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n-US" b="1" kern="1000" spc="-30" dirty="0" err="1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Suojaus</a:t>
            </a:r>
            <a:r>
              <a:rPr lang="en-US" b="1" kern="1000" spc="-30" dirty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 </a:t>
            </a:r>
            <a:r>
              <a:rPr lang="en-US" b="1" kern="1000" spc="-30" dirty="0" err="1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pintapäällysteellä</a:t>
            </a:r>
            <a:endParaRPr lang="en-US" b="1" kern="1000" dirty="0">
              <a:solidFill>
                <a:srgbClr val="538135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8516" y="4861178"/>
            <a:ext cx="254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n-US" b="1" kern="1000" spc="-30" dirty="0" err="1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Suojaus</a:t>
            </a:r>
            <a:r>
              <a:rPr lang="en-US" b="1" kern="1000" spc="-30" dirty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 </a:t>
            </a:r>
            <a:r>
              <a:rPr lang="en-US" b="1" kern="1000" spc="-30" dirty="0" err="1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rakenteellisesti</a:t>
            </a:r>
            <a:endParaRPr lang="en-US" b="1" kern="1000" dirty="0">
              <a:solidFill>
                <a:srgbClr val="538135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3916" y="384637"/>
            <a:ext cx="7338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i-FI" i="1" u="sng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Lazurit</a:t>
            </a:r>
            <a:r>
              <a:rPr lang="fi-FI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ovat läpinäkyviä pinnoitteita, joissa on avoimet huokoset. Jos ne sisältävät valonkestäviä pigmenttejä hienojakoisia, kiinteitä hiukkasia hienoksi </a:t>
            </a:r>
            <a:r>
              <a:rPr lang="fi-FI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dispergoituneena</a:t>
            </a:r>
            <a:r>
              <a:rPr lang="fi-FI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sideaineeseen ja liuottimeen, suojaavat samalla pintaa sekä kosteudelta että ultraviolettisäteilyltä ja samalla päästävät puun haihduttamaan ylimääräistä kosteutta. </a:t>
            </a:r>
          </a:p>
          <a:p>
            <a:pPr algn="just">
              <a:spcAft>
                <a:spcPts val="0"/>
              </a:spcAft>
            </a:pPr>
            <a:r>
              <a:rPr lang="fi-FI" i="1" u="sng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Lakat</a:t>
            </a:r>
            <a:r>
              <a:rPr lang="fi-FI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ovat kalvoa muodostavien orgaanisten aineiden liuoksia materiaalien pintaominaisuuksien parantamiseksi (ulkonäön parantaminen, suoja kosteudelta ja säältä).</a:t>
            </a:r>
          </a:p>
          <a:p>
            <a:pPr algn="just">
              <a:spcAft>
                <a:spcPts val="0"/>
              </a:spcAft>
            </a:pPr>
            <a:r>
              <a:rPr lang="fi-FI" i="1" u="sng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Öljyt ja vahat</a:t>
            </a:r>
            <a:r>
              <a:rPr lang="fi-FI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suojaavat ensin puun pintaa fyysiseltä altistumiselta, kuten tahroilta, lialta, pölyltä ja naarmuilta.</a:t>
            </a:r>
            <a:endParaRPr lang="en-US" dirty="0">
              <a:latin typeface="Glacial Indifference" panose="020B0604020202020204" charset="0"/>
            </a:endParaRPr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842406"/>
            <a:ext cx="1724629" cy="564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488516" y="3328558"/>
            <a:ext cx="3520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n-US" b="1" kern="1000" spc="-30" dirty="0" err="1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Joitain</a:t>
            </a:r>
            <a:r>
              <a:rPr lang="en-US" b="1" kern="1000" spc="-30" dirty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 </a:t>
            </a:r>
            <a:r>
              <a:rPr lang="en-US" b="1" kern="1000" spc="-30" dirty="0" err="1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valmistajia</a:t>
            </a:r>
            <a:r>
              <a:rPr lang="en-US" b="1" kern="1000" spc="-30" dirty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 (</a:t>
            </a:r>
            <a:r>
              <a:rPr lang="fi-FI" b="1" kern="1000" spc="-30" dirty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klikkaa logoa</a:t>
            </a:r>
            <a:r>
              <a:rPr lang="en-US" b="1" kern="1000" spc="-30" dirty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)</a:t>
            </a:r>
            <a:endParaRPr lang="en-US" b="1" kern="1000" dirty="0">
              <a:solidFill>
                <a:srgbClr val="538135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pic>
        <p:nvPicPr>
          <p:cNvPr id="15" name="Picture 1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20416" t="12963" r="69167" b="79630"/>
          <a:stretch/>
        </p:blipFill>
        <p:spPr>
          <a:xfrm>
            <a:off x="11735180" y="3757079"/>
            <a:ext cx="1601531" cy="640612"/>
          </a:xfrm>
          <a:prstGeom prst="rect">
            <a:avLst/>
          </a:prstGeom>
        </p:spPr>
      </p:pic>
      <p:pic>
        <p:nvPicPr>
          <p:cNvPr id="17" name="Picture 16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17084" t="12222" r="16667" b="3761"/>
          <a:stretch/>
        </p:blipFill>
        <p:spPr>
          <a:xfrm>
            <a:off x="13746062" y="3528873"/>
            <a:ext cx="1295400" cy="924065"/>
          </a:xfrm>
          <a:prstGeom prst="rect">
            <a:avLst/>
          </a:prstGeom>
        </p:spPr>
      </p:pic>
      <p:pic>
        <p:nvPicPr>
          <p:cNvPr id="18" name="Picture 17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813" y="3661878"/>
            <a:ext cx="2103538" cy="706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29" y="7127545"/>
            <a:ext cx="3100416" cy="18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381" y="7138810"/>
            <a:ext cx="3848619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r="21200"/>
          <a:stretch/>
        </p:blipFill>
        <p:spPr>
          <a:xfrm>
            <a:off x="16383000" y="7145545"/>
            <a:ext cx="184484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1123514" y="9366448"/>
            <a:ext cx="43717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http://www.wooddesignandbuilding.com/moisture-wood-frame-buildings/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https://www.loghome.com/articles/log-home-foundations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https://wfmmedia.com/cladding-choices/</a:t>
            </a:r>
          </a:p>
        </p:txBody>
      </p:sp>
    </p:spTree>
    <p:extLst>
      <p:ext uri="{BB962C8B-B14F-4D97-AF65-F5344CB8AC3E}">
        <p14:creationId xmlns:p14="http://schemas.microsoft.com/office/powerpoint/2010/main" val="264902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-313967"/>
            <a:ext cx="8385423" cy="4133552"/>
            <a:chOff x="0" y="0"/>
            <a:chExt cx="11180564" cy="55114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5114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694973"/>
              <a:ext cx="9635193" cy="373435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6200" spc="31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RAJOITTEET</a:t>
              </a:r>
            </a:p>
            <a:p>
              <a:pPr algn="l"/>
              <a:r>
                <a:rPr lang="en-US" sz="4000" spc="310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Puuta</a:t>
              </a:r>
              <a:r>
                <a:rPr lang="en-US" sz="4000" spc="31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4000" spc="310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hajottavat</a:t>
              </a:r>
              <a:r>
                <a:rPr lang="en-US" sz="4000" spc="31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4000" spc="310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mikro-organismit</a:t>
              </a:r>
              <a:r>
                <a:rPr lang="en-US" sz="4000" spc="31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, </a:t>
              </a:r>
              <a:r>
                <a:rPr lang="en-US" sz="4000" spc="310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sienet</a:t>
              </a:r>
              <a:endParaRPr lang="en-US" sz="4000" spc="310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9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9601200" y="9866600"/>
            <a:ext cx="85344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 2</a:t>
            </a:r>
            <a:r>
              <a:rPr lang="en-US" sz="1600" spc="80" dirty="0">
                <a:latin typeface="Glacial Indifference"/>
              </a:rPr>
              <a:t>: </a:t>
            </a:r>
            <a:r>
              <a:rPr lang="en-US" sz="1600" dirty="0" err="1"/>
              <a:t>Mahdollisuudet</a:t>
            </a:r>
            <a:r>
              <a:rPr lang="en-US" sz="1600" dirty="0"/>
              <a:t> </a:t>
            </a:r>
            <a:r>
              <a:rPr lang="en-US" sz="1600" dirty="0" err="1"/>
              <a:t>parantaa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ominaisuuksia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puun</a:t>
            </a:r>
            <a:r>
              <a:rPr lang="en-US" sz="1600" dirty="0"/>
              <a:t> </a:t>
            </a:r>
            <a:r>
              <a:rPr lang="en-US" sz="1600" dirty="0" err="1"/>
              <a:t>suojausta</a:t>
            </a:r>
            <a:r>
              <a:rPr lang="en-US" sz="1600" dirty="0"/>
              <a:t> ja </a:t>
            </a:r>
            <a:r>
              <a:rPr lang="en-US" sz="1600" dirty="0" err="1"/>
              <a:t>kestävyyttä</a:t>
            </a:r>
            <a:endParaRPr lang="en-US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99007"/>
              </p:ext>
            </p:extLst>
          </p:nvPr>
        </p:nvGraphicFramePr>
        <p:xfrm>
          <a:off x="10171020" y="7518736"/>
          <a:ext cx="6705600" cy="14912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86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9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Todennäköinen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lujuus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Jäljellä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oleva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lujuus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(%-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yksikköä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alkuperäisestä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)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Staattinen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taivutus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30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Iskutaivutus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20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Kimmoisuus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30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Puristus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,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samansuuntaiset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syyt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55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Syiden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suuntainen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jännitys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40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Puristus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kohtisuoraan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syihin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nähden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40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Leikkaus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80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988768" y="6962829"/>
            <a:ext cx="708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Todennäköinen</a:t>
            </a:r>
            <a:r>
              <a:rPr kumimoji="0" lang="en-US" altLang="lv-LV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lv-LV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lujuus</a:t>
            </a:r>
            <a:r>
              <a:rPr kumimoji="0" lang="en-US" altLang="lv-LV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lv-LV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varhaisessa</a:t>
            </a:r>
            <a:r>
              <a:rPr kumimoji="0" lang="en-US" altLang="lv-LV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lv-LV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lahoamisvaiheessa</a:t>
            </a:r>
            <a:endParaRPr kumimoji="0" lang="en-US" altLang="lv-LV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pic>
        <p:nvPicPr>
          <p:cNvPr id="1026" name="Picture 27" descr="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790" y="655500"/>
            <a:ext cx="2152874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0030633" y="2095135"/>
            <a:ext cx="11031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Ruskea</a:t>
            </a:r>
            <a:r>
              <a:rPr lang="en-US" altLang="lv-LV" sz="1400" b="1" dirty="0" err="1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laho</a:t>
            </a:r>
            <a:endParaRPr kumimoji="0" lang="en-US" altLang="lv-LV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9" name="Picture 37" descr="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941" y="731700"/>
            <a:ext cx="2619759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3072188" y="2095135"/>
            <a:ext cx="974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Valkolaho</a:t>
            </a:r>
            <a:endParaRPr kumimoji="0" lang="en-US" altLang="lv-LV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05790" y="206663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n-US" b="1" kern="1000" spc="-30" dirty="0" err="1">
                <a:solidFill>
                  <a:srgbClr val="456A2C"/>
                </a:solidFill>
                <a:effectLst/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La</a:t>
            </a:r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hottajat</a:t>
            </a:r>
            <a:endParaRPr lang="en-US" b="1" kern="1000" dirty="0"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2" name="Picture 42" descr="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123" y="655500"/>
            <a:ext cx="2823888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6010346" y="2101183"/>
            <a:ext cx="12394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Pehmeä</a:t>
            </a:r>
            <a:r>
              <a:rPr kumimoji="0" lang="en-US" altLang="lv-LV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lv-LV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laho</a:t>
            </a:r>
            <a:endParaRPr kumimoji="0" lang="en-US" altLang="lv-LV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37541" y="2434813"/>
            <a:ext cx="244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Puuta</a:t>
            </a:r>
            <a:r>
              <a:rPr lang="en-U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 </a:t>
            </a:r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värjäävät</a:t>
            </a:r>
            <a:r>
              <a:rPr lang="en-U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 </a:t>
            </a:r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sienet</a:t>
            </a:r>
            <a:endParaRPr lang="en-US" b="1" kern="1000" dirty="0"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5" name="Picture 43" descr="s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51" y="2914942"/>
            <a:ext cx="1958919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1308883" y="4352455"/>
            <a:ext cx="12458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Sinistöjösieni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1024" name="Rectangle 1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8" name="Picture 44" descr="d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2914942"/>
            <a:ext cx="1797027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6"/>
          <p:cNvSpPr>
            <a:spLocks noChangeArrowheads="1"/>
          </p:cNvSpPr>
          <p:nvPr/>
        </p:nvSpPr>
        <p:spPr bwMode="auto">
          <a:xfrm>
            <a:off x="13977238" y="4352455"/>
            <a:ext cx="24817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Sekundäärinen</a:t>
            </a: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ja-JP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sinistäjäsieni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1027" name="Rectangle 1026"/>
          <p:cNvSpPr/>
          <p:nvPr/>
        </p:nvSpPr>
        <p:spPr>
          <a:xfrm>
            <a:off x="9748980" y="4780857"/>
            <a:ext cx="760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n-U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Home</a:t>
            </a:r>
            <a:endParaRPr lang="en-US" b="1" kern="1000" dirty="0"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1028" name="Rectangle 1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41" name="Picture 46" descr="p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385" y="4965523"/>
            <a:ext cx="1907367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19"/>
          <p:cNvSpPr>
            <a:spLocks noChangeArrowheads="1"/>
          </p:cNvSpPr>
          <p:nvPr/>
        </p:nvSpPr>
        <p:spPr bwMode="auto">
          <a:xfrm>
            <a:off x="12516172" y="6426767"/>
            <a:ext cx="20152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Home </a:t>
            </a:r>
            <a:r>
              <a:rPr kumimoji="0" lang="en-US" altLang="ja-JP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märällä</a:t>
            </a: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ja-JP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pinnalla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1620</Words>
  <Application>Microsoft Office PowerPoint</Application>
  <PresentationFormat>Mukautettu</PresentationFormat>
  <Paragraphs>597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 Black</vt:lpstr>
      <vt:lpstr>Glacial Indifference Bold</vt:lpstr>
      <vt:lpstr>Glacial Indifference</vt:lpstr>
      <vt:lpstr>Calibri</vt:lpstr>
      <vt:lpstr>Symbol</vt:lpstr>
      <vt:lpstr>Arial</vt:lpstr>
      <vt:lpstr>Verdana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89</cp:revision>
  <dcterms:created xsi:type="dcterms:W3CDTF">2006-08-16T00:00:00Z</dcterms:created>
  <dcterms:modified xsi:type="dcterms:W3CDTF">2022-04-19T18:13:46Z</dcterms:modified>
  <dc:identifier>DAD7Xzioke4</dc:identifier>
</cp:coreProperties>
</file>