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 id="2147483696" r:id="rId2"/>
  </p:sldMasterIdLst>
  <p:notesMasterIdLst>
    <p:notesMasterId r:id="rId14"/>
  </p:notesMasterIdLst>
  <p:sldIdLst>
    <p:sldId id="256" r:id="rId3"/>
    <p:sldId id="272" r:id="rId4"/>
    <p:sldId id="283" r:id="rId5"/>
    <p:sldId id="274" r:id="rId6"/>
    <p:sldId id="285" r:id="rId7"/>
    <p:sldId id="291" r:id="rId8"/>
    <p:sldId id="298" r:id="rId9"/>
    <p:sldId id="297" r:id="rId10"/>
    <p:sldId id="299" r:id="rId11"/>
    <p:sldId id="295" r:id="rId12"/>
    <p:sldId id="294"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6633"/>
    <a:srgbClr val="EFF1EB"/>
    <a:srgbClr val="7F8D67"/>
    <a:srgbClr val="CDCC97"/>
    <a:srgbClr val="95D581"/>
    <a:srgbClr val="A3C143"/>
    <a:srgbClr val="F4FDBB"/>
    <a:srgbClr val="F7FEB8"/>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F9E45A-E6DC-43B5-918E-DCE995819E8D}" v="123" dt="2021-09-27T11:45:58"/>
    <p1510:client id="{60C26485-3D41-43A9-B06A-144007FFE8D6}" v="433" dt="2021-09-27T11:03:01.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5" autoAdjust="0"/>
    <p:restoredTop sz="92139" autoAdjust="0"/>
  </p:normalViewPr>
  <p:slideViewPr>
    <p:cSldViewPr snapToGrid="0">
      <p:cViewPr varScale="1">
        <p:scale>
          <a:sx n="80" d="100"/>
          <a:sy n="80" d="100"/>
        </p:scale>
        <p:origin x="97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BE624A-EDFE-44ED-97CB-9E16DD3CD6E6}"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s-ES"/>
        </a:p>
      </dgm:t>
    </dgm:pt>
    <dgm:pt modelId="{D8718804-3D8A-42E2-88F1-266E0B3124BC}">
      <dgm:prSet phldrT="[Texto]"/>
      <dgm:spPr/>
      <dgm:t>
        <a:bodyPr/>
        <a:lstStyle/>
        <a:p>
          <a:r>
            <a:rPr lang="en-US" b="1" dirty="0"/>
            <a:t>Training Scenario 1 </a:t>
          </a:r>
          <a:r>
            <a:rPr lang="en-US" b="1" dirty="0">
              <a:solidFill>
                <a:schemeClr val="bg1"/>
              </a:solidFill>
            </a:rPr>
            <a:t>on</a:t>
          </a:r>
          <a:r>
            <a:rPr lang="en-US" b="1" dirty="0">
              <a:solidFill>
                <a:schemeClr val="tx1"/>
              </a:solidFill>
            </a:rPr>
            <a:t> </a:t>
          </a:r>
          <a:r>
            <a:rPr lang="en-US" b="1" dirty="0">
              <a:solidFill>
                <a:schemeClr val="tx1"/>
              </a:solidFill>
              <a:effectLst>
                <a:outerShdw blurRad="38100" dist="38100" dir="2700000" algn="tl">
                  <a:srgbClr val="000000">
                    <a:alpha val="43137"/>
                  </a:srgbClr>
                </a:outerShdw>
              </a:effectLst>
            </a:rPr>
            <a:t>Qualities of wood as a building material, its applications and limitations </a:t>
          </a:r>
          <a:r>
            <a:rPr lang="en-US" dirty="0">
              <a:solidFill>
                <a:schemeClr val="tx1"/>
              </a:solidFill>
              <a:effectLst>
                <a:outerShdw blurRad="38100" dist="38100" dir="2700000" algn="tl">
                  <a:srgbClr val="000000">
                    <a:alpha val="43137"/>
                  </a:srgbClr>
                </a:outerShdw>
              </a:effectLst>
            </a:rPr>
            <a:t> </a:t>
          </a:r>
          <a:endParaRPr lang="es-ES" b="1" dirty="0">
            <a:solidFill>
              <a:schemeClr val="tx1"/>
            </a:solidFill>
            <a:effectLst>
              <a:outerShdw blurRad="38100" dist="38100" dir="2700000" algn="tl">
                <a:srgbClr val="000000">
                  <a:alpha val="43137"/>
                </a:srgbClr>
              </a:outerShdw>
            </a:effectLst>
          </a:endParaRPr>
        </a:p>
      </dgm:t>
    </dgm:pt>
    <dgm:pt modelId="{B48BA3E5-D0A7-4E4A-913C-20137068A0F7}" type="parTrans" cxnId="{DD7F7248-81E1-47C2-B4D2-EB4AD2174D08}">
      <dgm:prSet/>
      <dgm:spPr/>
      <dgm:t>
        <a:bodyPr/>
        <a:lstStyle/>
        <a:p>
          <a:endParaRPr lang="es-ES"/>
        </a:p>
      </dgm:t>
    </dgm:pt>
    <dgm:pt modelId="{9F12B3F2-003D-4386-AA0D-3F2D8788D58F}" type="sibTrans" cxnId="{DD7F7248-81E1-47C2-B4D2-EB4AD2174D08}">
      <dgm:prSet/>
      <dgm:spPr/>
      <dgm:t>
        <a:bodyPr/>
        <a:lstStyle/>
        <a:p>
          <a:endParaRPr lang="es-ES"/>
        </a:p>
      </dgm:t>
    </dgm:pt>
    <dgm:pt modelId="{0AB7B80F-F1EF-4152-9DBE-307875FE7327}">
      <dgm:prSet phldrT="[Texto]"/>
      <dgm:spPr/>
      <dgm:t>
        <a:bodyPr/>
        <a:lstStyle/>
        <a:p>
          <a:r>
            <a:rPr lang="en-US" b="1" dirty="0"/>
            <a:t>Training Scenario 2 on </a:t>
          </a:r>
          <a:r>
            <a:rPr lang="en-US" b="1" dirty="0">
              <a:solidFill>
                <a:schemeClr val="tx1"/>
              </a:solidFill>
              <a:effectLst>
                <a:outerShdw blurRad="38100" dist="38100" dir="2700000" algn="tl">
                  <a:srgbClr val="000000">
                    <a:alpha val="43137"/>
                  </a:srgbClr>
                </a:outerShdw>
              </a:effectLst>
            </a:rPr>
            <a:t>Selection of suitable wood material and supplies for facade renovation</a:t>
          </a:r>
          <a:endParaRPr lang="es-ES" b="1" dirty="0">
            <a:solidFill>
              <a:schemeClr val="tx1"/>
            </a:solidFill>
            <a:effectLst>
              <a:outerShdw blurRad="38100" dist="38100" dir="2700000" algn="tl">
                <a:srgbClr val="000000">
                  <a:alpha val="43137"/>
                </a:srgbClr>
              </a:outerShdw>
            </a:effectLst>
          </a:endParaRPr>
        </a:p>
      </dgm:t>
    </dgm:pt>
    <dgm:pt modelId="{4ECA5C5E-664C-432F-9C50-2012B5A930A3}" type="parTrans" cxnId="{EF0CEEC3-8138-4ACC-91E1-AB6A7310F0F0}">
      <dgm:prSet/>
      <dgm:spPr/>
      <dgm:t>
        <a:bodyPr/>
        <a:lstStyle/>
        <a:p>
          <a:endParaRPr lang="es-ES"/>
        </a:p>
      </dgm:t>
    </dgm:pt>
    <dgm:pt modelId="{FD4EB589-98BF-40F8-A9F5-06FDC4CC2EBB}" type="sibTrans" cxnId="{EF0CEEC3-8138-4ACC-91E1-AB6A7310F0F0}">
      <dgm:prSet/>
      <dgm:spPr/>
      <dgm:t>
        <a:bodyPr/>
        <a:lstStyle/>
        <a:p>
          <a:endParaRPr lang="es-ES"/>
        </a:p>
      </dgm:t>
    </dgm:pt>
    <dgm:pt modelId="{81D09268-2B7F-4140-8937-A4B333A5043B}">
      <dgm:prSet/>
      <dgm:spPr/>
      <dgm:t>
        <a:bodyPr/>
        <a:lstStyle/>
        <a:p>
          <a:pPr algn="just"/>
          <a:r>
            <a:rPr lang="en-US" dirty="0"/>
            <a:t>A landowner intends to build a house of wood, so she turns to a builder. While the builder is experienced in construction, both he and the landowner have no experience with wood as a building material. Together they go to different experts to learn about wood properties and limitations. </a:t>
          </a:r>
          <a:endParaRPr lang="es-ES" i="1" dirty="0">
            <a:effectLst>
              <a:outerShdw blurRad="38100" dist="38100" dir="2700000" algn="tl">
                <a:srgbClr val="000000">
                  <a:alpha val="43137"/>
                </a:srgbClr>
              </a:outerShdw>
            </a:effectLst>
          </a:endParaRPr>
        </a:p>
      </dgm:t>
    </dgm:pt>
    <dgm:pt modelId="{73A94D4E-3D38-4F20-993F-88828706391C}" type="parTrans" cxnId="{EC400D59-057B-4BB2-99CD-C7D010EA34A0}">
      <dgm:prSet/>
      <dgm:spPr/>
      <dgm:t>
        <a:bodyPr/>
        <a:lstStyle/>
        <a:p>
          <a:endParaRPr lang="es-ES"/>
        </a:p>
      </dgm:t>
    </dgm:pt>
    <dgm:pt modelId="{7BF968FF-8725-49DA-8E0D-15CE3AD1554F}" type="sibTrans" cxnId="{EC400D59-057B-4BB2-99CD-C7D010EA34A0}">
      <dgm:prSet/>
      <dgm:spPr/>
      <dgm:t>
        <a:bodyPr/>
        <a:lstStyle/>
        <a:p>
          <a:endParaRPr lang="es-ES"/>
        </a:p>
      </dgm:t>
    </dgm:pt>
    <dgm:pt modelId="{4D83C515-0568-40C9-8C2A-4CD7AAE049D8}">
      <dgm:prSet/>
      <dgm:spPr/>
      <dgm:t>
        <a:bodyPr/>
        <a:lstStyle/>
        <a:p>
          <a:pPr algn="just"/>
          <a:r>
            <a:rPr lang="en-US" dirty="0"/>
            <a:t>Aki owns a log house built in the 1990s. The façade needs to be renovated as its exterior panels and surface paint has worn over time. Aki is familiar with working on wood, so he decided to buy supplies from a local timber store and renovate the façade by himself. </a:t>
          </a:r>
          <a:endParaRPr lang="es-ES" i="1" dirty="0">
            <a:effectLst>
              <a:outerShdw blurRad="38100" dist="38100" dir="2700000" algn="tl">
                <a:srgbClr val="000000">
                  <a:alpha val="43137"/>
                </a:srgbClr>
              </a:outerShdw>
            </a:effectLst>
          </a:endParaRPr>
        </a:p>
      </dgm:t>
    </dgm:pt>
    <dgm:pt modelId="{0FC19686-9A79-49DE-963A-E6F5339168CB}" type="parTrans" cxnId="{8190A576-20DA-4D82-83C5-F6185DE60B0A}">
      <dgm:prSet/>
      <dgm:spPr/>
      <dgm:t>
        <a:bodyPr/>
        <a:lstStyle/>
        <a:p>
          <a:endParaRPr lang="es-ES"/>
        </a:p>
      </dgm:t>
    </dgm:pt>
    <dgm:pt modelId="{30CD47DF-B461-4261-BD4F-39EF4ABB6C53}" type="sibTrans" cxnId="{8190A576-20DA-4D82-83C5-F6185DE60B0A}">
      <dgm:prSet/>
      <dgm:spPr/>
      <dgm:t>
        <a:bodyPr/>
        <a:lstStyle/>
        <a:p>
          <a:endParaRPr lang="es-ES"/>
        </a:p>
      </dgm:t>
    </dgm:pt>
    <dgm:pt modelId="{AF11CE36-E45D-482F-8A4D-CB12C90F4D22}">
      <dgm:prSet/>
      <dgm:spPr/>
      <dgm:t>
        <a:bodyPr/>
        <a:lstStyle/>
        <a:p>
          <a:pPr algn="just"/>
          <a:r>
            <a:rPr lang="en-US" i="1" dirty="0">
              <a:effectLst>
                <a:outerShdw blurRad="38100" dist="38100" dir="2700000" algn="tl">
                  <a:srgbClr val="000000">
                    <a:alpha val="43137"/>
                  </a:srgbClr>
                </a:outerShdw>
              </a:effectLst>
            </a:rPr>
            <a:t>As the builder, will you be able to demonstrate to the landowner that you have a good knowledge of wood construction? </a:t>
          </a:r>
          <a:endParaRPr lang="es-ES" i="1" dirty="0">
            <a:effectLst>
              <a:outerShdw blurRad="38100" dist="38100" dir="2700000" algn="tl">
                <a:srgbClr val="000000">
                  <a:alpha val="43137"/>
                </a:srgbClr>
              </a:outerShdw>
            </a:effectLst>
          </a:endParaRPr>
        </a:p>
      </dgm:t>
    </dgm:pt>
    <dgm:pt modelId="{E16B12A2-BF32-486C-9228-E5FF2206F1CE}" type="parTrans" cxnId="{A59D0762-4DD8-43CB-AF6C-10857C2E1B11}">
      <dgm:prSet/>
      <dgm:spPr/>
      <dgm:t>
        <a:bodyPr/>
        <a:lstStyle/>
        <a:p>
          <a:endParaRPr lang="es-ES"/>
        </a:p>
      </dgm:t>
    </dgm:pt>
    <dgm:pt modelId="{7C1A25D5-571B-4628-AAF1-EA1951AB3A1D}" type="sibTrans" cxnId="{A59D0762-4DD8-43CB-AF6C-10857C2E1B11}">
      <dgm:prSet/>
      <dgm:spPr/>
      <dgm:t>
        <a:bodyPr/>
        <a:lstStyle/>
        <a:p>
          <a:endParaRPr lang="es-ES"/>
        </a:p>
      </dgm:t>
    </dgm:pt>
    <dgm:pt modelId="{96210D5B-345C-4060-B3C2-779B917202D4}">
      <dgm:prSet/>
      <dgm:spPr/>
      <dgm:t>
        <a:bodyPr/>
        <a:lstStyle/>
        <a:p>
          <a:pPr algn="just"/>
          <a:r>
            <a:rPr lang="en-US" i="1" dirty="0">
              <a:effectLst>
                <a:outerShdw blurRad="38100" dist="38100" dir="2700000" algn="tl">
                  <a:srgbClr val="000000">
                    <a:alpha val="43137"/>
                  </a:srgbClr>
                </a:outerShdw>
              </a:effectLst>
            </a:rPr>
            <a:t>Will Aki have the proper knowledge to choose the right materials and carry out the renovation?</a:t>
          </a:r>
          <a:endParaRPr lang="es-ES" i="1" dirty="0">
            <a:effectLst>
              <a:outerShdw blurRad="38100" dist="38100" dir="2700000" algn="tl">
                <a:srgbClr val="000000">
                  <a:alpha val="43137"/>
                </a:srgbClr>
              </a:outerShdw>
            </a:effectLst>
          </a:endParaRPr>
        </a:p>
      </dgm:t>
    </dgm:pt>
    <dgm:pt modelId="{84337EDB-FFDE-4248-8FB0-0D4124701362}" type="parTrans" cxnId="{5D64266F-23ED-4BBF-AB06-547144528DD0}">
      <dgm:prSet/>
      <dgm:spPr/>
      <dgm:t>
        <a:bodyPr/>
        <a:lstStyle/>
        <a:p>
          <a:endParaRPr lang="es-ES"/>
        </a:p>
      </dgm:t>
    </dgm:pt>
    <dgm:pt modelId="{4B5CBC27-B2D7-46E0-B0F0-65C38C326F84}" type="sibTrans" cxnId="{5D64266F-23ED-4BBF-AB06-547144528DD0}">
      <dgm:prSet/>
      <dgm:spPr/>
      <dgm:t>
        <a:bodyPr/>
        <a:lstStyle/>
        <a:p>
          <a:endParaRPr lang="es-ES"/>
        </a:p>
      </dgm:t>
    </dgm:pt>
    <dgm:pt modelId="{2DD57B0C-E366-4BEC-9B74-93E0E96D98D0}" type="pres">
      <dgm:prSet presAssocID="{E3BE624A-EDFE-44ED-97CB-9E16DD3CD6E6}" presName="linear" presStyleCnt="0">
        <dgm:presLayoutVars>
          <dgm:dir/>
          <dgm:animLvl val="lvl"/>
          <dgm:resizeHandles val="exact"/>
        </dgm:presLayoutVars>
      </dgm:prSet>
      <dgm:spPr/>
    </dgm:pt>
    <dgm:pt modelId="{119AD6CD-0E42-4D9D-875F-BEC1EE22481B}" type="pres">
      <dgm:prSet presAssocID="{D8718804-3D8A-42E2-88F1-266E0B3124BC}" presName="parentLin" presStyleCnt="0"/>
      <dgm:spPr/>
    </dgm:pt>
    <dgm:pt modelId="{5DD56B3E-9B25-4005-BA7F-B27C7CAD5390}" type="pres">
      <dgm:prSet presAssocID="{D8718804-3D8A-42E2-88F1-266E0B3124BC}" presName="parentLeftMargin" presStyleLbl="node1" presStyleIdx="0" presStyleCnt="2"/>
      <dgm:spPr/>
    </dgm:pt>
    <dgm:pt modelId="{96283133-03F5-4879-934A-316FA3F3A226}" type="pres">
      <dgm:prSet presAssocID="{D8718804-3D8A-42E2-88F1-266E0B3124BC}" presName="parentText" presStyleLbl="node1" presStyleIdx="0" presStyleCnt="2" custScaleX="124734" custScaleY="73767">
        <dgm:presLayoutVars>
          <dgm:chMax val="0"/>
          <dgm:bulletEnabled val="1"/>
        </dgm:presLayoutVars>
      </dgm:prSet>
      <dgm:spPr/>
    </dgm:pt>
    <dgm:pt modelId="{3C500908-FB59-47E2-9406-0443B6D107C9}" type="pres">
      <dgm:prSet presAssocID="{D8718804-3D8A-42E2-88F1-266E0B3124BC}" presName="negativeSpace" presStyleCnt="0"/>
      <dgm:spPr/>
    </dgm:pt>
    <dgm:pt modelId="{406E14D4-2FE9-4919-9CDE-AF1D9F167994}" type="pres">
      <dgm:prSet presAssocID="{D8718804-3D8A-42E2-88F1-266E0B3124BC}" presName="childText" presStyleLbl="conFgAcc1" presStyleIdx="0" presStyleCnt="2">
        <dgm:presLayoutVars>
          <dgm:bulletEnabled val="1"/>
        </dgm:presLayoutVars>
      </dgm:prSet>
      <dgm:spPr/>
    </dgm:pt>
    <dgm:pt modelId="{53FB047C-8735-44D9-9C14-9C4ED558DA8B}" type="pres">
      <dgm:prSet presAssocID="{9F12B3F2-003D-4386-AA0D-3F2D8788D58F}" presName="spaceBetweenRectangles" presStyleCnt="0"/>
      <dgm:spPr/>
    </dgm:pt>
    <dgm:pt modelId="{02EE38A6-FB6D-49A4-BE99-E09D01203E7B}" type="pres">
      <dgm:prSet presAssocID="{0AB7B80F-F1EF-4152-9DBE-307875FE7327}" presName="parentLin" presStyleCnt="0"/>
      <dgm:spPr/>
    </dgm:pt>
    <dgm:pt modelId="{2A7DA63F-567F-438A-BBE6-9E926B806AAC}" type="pres">
      <dgm:prSet presAssocID="{0AB7B80F-F1EF-4152-9DBE-307875FE7327}" presName="parentLeftMargin" presStyleLbl="node1" presStyleIdx="0" presStyleCnt="2"/>
      <dgm:spPr/>
    </dgm:pt>
    <dgm:pt modelId="{46F2408B-B76F-4518-8309-AA561F767D0E}" type="pres">
      <dgm:prSet presAssocID="{0AB7B80F-F1EF-4152-9DBE-307875FE7327}" presName="parentText" presStyleLbl="node1" presStyleIdx="1" presStyleCnt="2" custScaleX="125248" custScaleY="63170">
        <dgm:presLayoutVars>
          <dgm:chMax val="0"/>
          <dgm:bulletEnabled val="1"/>
        </dgm:presLayoutVars>
      </dgm:prSet>
      <dgm:spPr/>
    </dgm:pt>
    <dgm:pt modelId="{74595659-0530-4767-A67A-18452C1BD630}" type="pres">
      <dgm:prSet presAssocID="{0AB7B80F-F1EF-4152-9DBE-307875FE7327}" presName="negativeSpace" presStyleCnt="0"/>
      <dgm:spPr/>
    </dgm:pt>
    <dgm:pt modelId="{E33F2253-4DC8-4B21-8571-04621F29EA96}" type="pres">
      <dgm:prSet presAssocID="{0AB7B80F-F1EF-4152-9DBE-307875FE7327}" presName="childText" presStyleLbl="conFgAcc1" presStyleIdx="1" presStyleCnt="2">
        <dgm:presLayoutVars>
          <dgm:bulletEnabled val="1"/>
        </dgm:presLayoutVars>
      </dgm:prSet>
      <dgm:spPr/>
    </dgm:pt>
  </dgm:ptLst>
  <dgm:cxnLst>
    <dgm:cxn modelId="{30366641-2796-42FB-A546-6285459B4EFF}" type="presOf" srcId="{E3BE624A-EDFE-44ED-97CB-9E16DD3CD6E6}" destId="{2DD57B0C-E366-4BEC-9B74-93E0E96D98D0}" srcOrd="0" destOrd="0" presId="urn:microsoft.com/office/officeart/2005/8/layout/list1"/>
    <dgm:cxn modelId="{A59D0762-4DD8-43CB-AF6C-10857C2E1B11}" srcId="{D8718804-3D8A-42E2-88F1-266E0B3124BC}" destId="{AF11CE36-E45D-482F-8A4D-CB12C90F4D22}" srcOrd="1" destOrd="0" parTransId="{E16B12A2-BF32-486C-9228-E5FF2206F1CE}" sibTransId="{7C1A25D5-571B-4628-AAF1-EA1951AB3A1D}"/>
    <dgm:cxn modelId="{59901648-B310-481C-87A3-A88FD248A7CD}" type="presOf" srcId="{0AB7B80F-F1EF-4152-9DBE-307875FE7327}" destId="{46F2408B-B76F-4518-8309-AA561F767D0E}" srcOrd="1" destOrd="0" presId="urn:microsoft.com/office/officeart/2005/8/layout/list1"/>
    <dgm:cxn modelId="{DD7F7248-81E1-47C2-B4D2-EB4AD2174D08}" srcId="{E3BE624A-EDFE-44ED-97CB-9E16DD3CD6E6}" destId="{D8718804-3D8A-42E2-88F1-266E0B3124BC}" srcOrd="0" destOrd="0" parTransId="{B48BA3E5-D0A7-4E4A-913C-20137068A0F7}" sibTransId="{9F12B3F2-003D-4386-AA0D-3F2D8788D58F}"/>
    <dgm:cxn modelId="{5D64266F-23ED-4BBF-AB06-547144528DD0}" srcId="{0AB7B80F-F1EF-4152-9DBE-307875FE7327}" destId="{96210D5B-345C-4060-B3C2-779B917202D4}" srcOrd="1" destOrd="0" parTransId="{84337EDB-FFDE-4248-8FB0-0D4124701362}" sibTransId="{4B5CBC27-B2D7-46E0-B0F0-65C38C326F84}"/>
    <dgm:cxn modelId="{8190A576-20DA-4D82-83C5-F6185DE60B0A}" srcId="{0AB7B80F-F1EF-4152-9DBE-307875FE7327}" destId="{4D83C515-0568-40C9-8C2A-4CD7AAE049D8}" srcOrd="0" destOrd="0" parTransId="{0FC19686-9A79-49DE-963A-E6F5339168CB}" sibTransId="{30CD47DF-B461-4261-BD4F-39EF4ABB6C53}"/>
    <dgm:cxn modelId="{EC400D59-057B-4BB2-99CD-C7D010EA34A0}" srcId="{D8718804-3D8A-42E2-88F1-266E0B3124BC}" destId="{81D09268-2B7F-4140-8937-A4B333A5043B}" srcOrd="0" destOrd="0" parTransId="{73A94D4E-3D38-4F20-993F-88828706391C}" sibTransId="{7BF968FF-8725-49DA-8E0D-15CE3AD1554F}"/>
    <dgm:cxn modelId="{86B47D81-4E3F-4A19-A735-2454D55D7BF7}" type="presOf" srcId="{0AB7B80F-F1EF-4152-9DBE-307875FE7327}" destId="{2A7DA63F-567F-438A-BBE6-9E926B806AAC}" srcOrd="0" destOrd="0" presId="urn:microsoft.com/office/officeart/2005/8/layout/list1"/>
    <dgm:cxn modelId="{D8AC6285-A2A8-4E65-930B-8A55D37968A3}" type="presOf" srcId="{81D09268-2B7F-4140-8937-A4B333A5043B}" destId="{406E14D4-2FE9-4919-9CDE-AF1D9F167994}" srcOrd="0" destOrd="0" presId="urn:microsoft.com/office/officeart/2005/8/layout/list1"/>
    <dgm:cxn modelId="{6B3528AE-E5F6-47AC-8759-E10A391F6577}" type="presOf" srcId="{AF11CE36-E45D-482F-8A4D-CB12C90F4D22}" destId="{406E14D4-2FE9-4919-9CDE-AF1D9F167994}" srcOrd="0" destOrd="1" presId="urn:microsoft.com/office/officeart/2005/8/layout/list1"/>
    <dgm:cxn modelId="{D3CE7DBC-5D87-4D80-B9EE-E30F011656C9}" type="presOf" srcId="{D8718804-3D8A-42E2-88F1-266E0B3124BC}" destId="{96283133-03F5-4879-934A-316FA3F3A226}" srcOrd="1" destOrd="0" presId="urn:microsoft.com/office/officeart/2005/8/layout/list1"/>
    <dgm:cxn modelId="{EF0CEEC3-8138-4ACC-91E1-AB6A7310F0F0}" srcId="{E3BE624A-EDFE-44ED-97CB-9E16DD3CD6E6}" destId="{0AB7B80F-F1EF-4152-9DBE-307875FE7327}" srcOrd="1" destOrd="0" parTransId="{4ECA5C5E-664C-432F-9C50-2012B5A930A3}" sibTransId="{FD4EB589-98BF-40F8-A9F5-06FDC4CC2EBB}"/>
    <dgm:cxn modelId="{2C621AD2-D885-4808-87E0-5FF245EE38F2}" type="presOf" srcId="{4D83C515-0568-40C9-8C2A-4CD7AAE049D8}" destId="{E33F2253-4DC8-4B21-8571-04621F29EA96}" srcOrd="0" destOrd="0" presId="urn:microsoft.com/office/officeart/2005/8/layout/list1"/>
    <dgm:cxn modelId="{C77609D6-7F0F-4CB1-8266-81F913892B0B}" type="presOf" srcId="{96210D5B-345C-4060-B3C2-779B917202D4}" destId="{E33F2253-4DC8-4B21-8571-04621F29EA96}" srcOrd="0" destOrd="1" presId="urn:microsoft.com/office/officeart/2005/8/layout/list1"/>
    <dgm:cxn modelId="{7F4AC0E0-466A-4458-A62C-71175BB70A6D}" type="presOf" srcId="{D8718804-3D8A-42E2-88F1-266E0B3124BC}" destId="{5DD56B3E-9B25-4005-BA7F-B27C7CAD5390}" srcOrd="0" destOrd="0" presId="urn:microsoft.com/office/officeart/2005/8/layout/list1"/>
    <dgm:cxn modelId="{7E9FFF37-287D-48B7-9DBA-B74BF22B4788}" type="presParOf" srcId="{2DD57B0C-E366-4BEC-9B74-93E0E96D98D0}" destId="{119AD6CD-0E42-4D9D-875F-BEC1EE22481B}" srcOrd="0" destOrd="0" presId="urn:microsoft.com/office/officeart/2005/8/layout/list1"/>
    <dgm:cxn modelId="{F69ED174-60B9-4FBA-99D3-05C009518277}" type="presParOf" srcId="{119AD6CD-0E42-4D9D-875F-BEC1EE22481B}" destId="{5DD56B3E-9B25-4005-BA7F-B27C7CAD5390}" srcOrd="0" destOrd="0" presId="urn:microsoft.com/office/officeart/2005/8/layout/list1"/>
    <dgm:cxn modelId="{367B4EF9-5191-4E61-8386-BC1494234689}" type="presParOf" srcId="{119AD6CD-0E42-4D9D-875F-BEC1EE22481B}" destId="{96283133-03F5-4879-934A-316FA3F3A226}" srcOrd="1" destOrd="0" presId="urn:microsoft.com/office/officeart/2005/8/layout/list1"/>
    <dgm:cxn modelId="{126F84F0-18BE-48AE-A0F0-967CDEA953F8}" type="presParOf" srcId="{2DD57B0C-E366-4BEC-9B74-93E0E96D98D0}" destId="{3C500908-FB59-47E2-9406-0443B6D107C9}" srcOrd="1" destOrd="0" presId="urn:microsoft.com/office/officeart/2005/8/layout/list1"/>
    <dgm:cxn modelId="{FCD12AEF-5509-4984-86D7-F5F8A98BDC9E}" type="presParOf" srcId="{2DD57B0C-E366-4BEC-9B74-93E0E96D98D0}" destId="{406E14D4-2FE9-4919-9CDE-AF1D9F167994}" srcOrd="2" destOrd="0" presId="urn:microsoft.com/office/officeart/2005/8/layout/list1"/>
    <dgm:cxn modelId="{4161099B-4FB3-461B-BFDF-26180482C414}" type="presParOf" srcId="{2DD57B0C-E366-4BEC-9B74-93E0E96D98D0}" destId="{53FB047C-8735-44D9-9C14-9C4ED558DA8B}" srcOrd="3" destOrd="0" presId="urn:microsoft.com/office/officeart/2005/8/layout/list1"/>
    <dgm:cxn modelId="{3B0FAAB2-F8E6-4853-830E-527603402AB4}" type="presParOf" srcId="{2DD57B0C-E366-4BEC-9B74-93E0E96D98D0}" destId="{02EE38A6-FB6D-49A4-BE99-E09D01203E7B}" srcOrd="4" destOrd="0" presId="urn:microsoft.com/office/officeart/2005/8/layout/list1"/>
    <dgm:cxn modelId="{1975C473-D7D7-4521-8E18-FC26EB98E936}" type="presParOf" srcId="{02EE38A6-FB6D-49A4-BE99-E09D01203E7B}" destId="{2A7DA63F-567F-438A-BBE6-9E926B806AAC}" srcOrd="0" destOrd="0" presId="urn:microsoft.com/office/officeart/2005/8/layout/list1"/>
    <dgm:cxn modelId="{C73A0E7F-8C50-4935-AEBF-2BC3E9EBC2C7}" type="presParOf" srcId="{02EE38A6-FB6D-49A4-BE99-E09D01203E7B}" destId="{46F2408B-B76F-4518-8309-AA561F767D0E}" srcOrd="1" destOrd="0" presId="urn:microsoft.com/office/officeart/2005/8/layout/list1"/>
    <dgm:cxn modelId="{65D77F84-B18D-4E44-93A7-A05F16040444}" type="presParOf" srcId="{2DD57B0C-E366-4BEC-9B74-93E0E96D98D0}" destId="{74595659-0530-4767-A67A-18452C1BD630}" srcOrd="5" destOrd="0" presId="urn:microsoft.com/office/officeart/2005/8/layout/list1"/>
    <dgm:cxn modelId="{345A94EF-6141-412F-B39A-53E8100418C0}" type="presParOf" srcId="{2DD57B0C-E366-4BEC-9B74-93E0E96D98D0}" destId="{E33F2253-4DC8-4B21-8571-04621F29EA9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BE624A-EDFE-44ED-97CB-9E16DD3CD6E6}"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s-ES"/>
        </a:p>
      </dgm:t>
    </dgm:pt>
    <dgm:pt modelId="{07EBE2AB-7902-4B47-933C-1DF9D133BC3B}">
      <dgm:prSet phldrT="[Texto]" custT="1"/>
      <dgm:spPr/>
      <dgm:t>
        <a:bodyPr/>
        <a:lstStyle/>
        <a:p>
          <a:r>
            <a:rPr lang="es-ES" sz="1700" b="1" kern="1200">
              <a:solidFill>
                <a:prstClr val="white"/>
              </a:solidFill>
              <a:latin typeface="Speak Pro" panose="020F0502020204030204"/>
              <a:ea typeface="+mn-ea"/>
              <a:cs typeface="+mn-cs"/>
            </a:rPr>
            <a:t>Training Scenario 3 on </a:t>
          </a:r>
          <a:r>
            <a:rPr lang="en-US" sz="1700" b="1" kern="1200">
              <a:solidFill>
                <a:prstClr val="black"/>
              </a:solidFill>
              <a:effectLst>
                <a:outerShdw blurRad="38100" dist="38100" dir="2700000" algn="tl">
                  <a:srgbClr val="000000">
                    <a:alpha val="43137"/>
                  </a:srgbClr>
                </a:outerShdw>
              </a:effectLst>
              <a:latin typeface="Speak Pro" panose="020F0502020204030204"/>
              <a:ea typeface="+mn-ea"/>
              <a:cs typeface="+mn-cs"/>
            </a:rPr>
            <a:t>Fire protection and occupational safety in wooden buildings</a:t>
          </a:r>
          <a:r>
            <a:rPr lang="es-ES" sz="1700" b="1" kern="1200">
              <a:solidFill>
                <a:prstClr val="black"/>
              </a:solidFill>
              <a:effectLst>
                <a:outerShdw blurRad="38100" dist="38100" dir="2700000" algn="tl">
                  <a:srgbClr val="000000">
                    <a:alpha val="43137"/>
                  </a:srgbClr>
                </a:outerShdw>
              </a:effectLst>
              <a:latin typeface="Speak Pro" panose="020F0502020204030204"/>
              <a:ea typeface="+mn-ea"/>
              <a:cs typeface="+mn-cs"/>
            </a:rPr>
            <a:t> </a:t>
          </a:r>
          <a:endParaRPr lang="es-ES" sz="1700" b="1" kern="1200" dirty="0">
            <a:solidFill>
              <a:prstClr val="black"/>
            </a:solidFill>
            <a:effectLst>
              <a:outerShdw blurRad="38100" dist="38100" dir="2700000" algn="tl">
                <a:srgbClr val="000000">
                  <a:alpha val="43137"/>
                </a:srgbClr>
              </a:outerShdw>
            </a:effectLst>
            <a:latin typeface="Speak Pro" panose="020F0502020204030204"/>
            <a:ea typeface="+mn-ea"/>
            <a:cs typeface="+mn-cs"/>
          </a:endParaRPr>
        </a:p>
      </dgm:t>
    </dgm:pt>
    <dgm:pt modelId="{F102A9C5-57A9-4260-A63D-3C20492772CC}" type="parTrans" cxnId="{B07ED3FA-0FDB-4B1B-8AC4-A20FFEFFCB2A}">
      <dgm:prSet/>
      <dgm:spPr/>
      <dgm:t>
        <a:bodyPr/>
        <a:lstStyle/>
        <a:p>
          <a:endParaRPr lang="es-ES"/>
        </a:p>
      </dgm:t>
    </dgm:pt>
    <dgm:pt modelId="{A1108846-8261-4248-A606-67611EEF8C9A}" type="sibTrans" cxnId="{B07ED3FA-0FDB-4B1B-8AC4-A20FFEFFCB2A}">
      <dgm:prSet/>
      <dgm:spPr/>
      <dgm:t>
        <a:bodyPr/>
        <a:lstStyle/>
        <a:p>
          <a:endParaRPr lang="es-ES"/>
        </a:p>
      </dgm:t>
    </dgm:pt>
    <dgm:pt modelId="{1F284CCB-9CAA-473A-93DB-CD47EDF2F6DC}">
      <dgm:prSet custT="1"/>
      <dgm:spPr/>
      <dgm:t>
        <a:bodyPr/>
        <a:lstStyle/>
        <a:p>
          <a:r>
            <a:rPr lang="es-ES" sz="1700" b="1" kern="1200">
              <a:solidFill>
                <a:prstClr val="white"/>
              </a:solidFill>
              <a:latin typeface="Speak Pro" panose="020F0502020204030204"/>
              <a:ea typeface="+mn-ea"/>
              <a:cs typeface="+mn-cs"/>
            </a:rPr>
            <a:t>Training Scenario 4 on </a:t>
          </a:r>
          <a:r>
            <a:rPr lang="en-US" sz="1700" b="1" kern="1200">
              <a:solidFill>
                <a:schemeClr val="tx1"/>
              </a:solidFill>
              <a:effectLst>
                <a:outerShdw blurRad="38100" dist="38100" dir="2700000" algn="tl">
                  <a:srgbClr val="000000">
                    <a:alpha val="43137"/>
                  </a:srgbClr>
                </a:outerShdw>
              </a:effectLst>
            </a:rPr>
            <a:t>Functionality and efficiency of wooden buildings </a:t>
          </a:r>
          <a:r>
            <a:rPr lang="es-ES" sz="1700" b="1" kern="1200">
              <a:solidFill>
                <a:schemeClr val="tx1"/>
              </a:solidFill>
              <a:effectLst>
                <a:outerShdw blurRad="38100" dist="38100" dir="2700000" algn="tl">
                  <a:srgbClr val="000000">
                    <a:alpha val="43137"/>
                  </a:srgbClr>
                </a:outerShdw>
              </a:effectLst>
            </a:rPr>
            <a:t> </a:t>
          </a:r>
          <a:endParaRPr lang="es-ES" sz="1700" b="1" kern="1200" dirty="0">
            <a:solidFill>
              <a:schemeClr val="tx1"/>
            </a:solidFill>
            <a:effectLst>
              <a:outerShdw blurRad="38100" dist="38100" dir="2700000" algn="tl">
                <a:srgbClr val="000000">
                  <a:alpha val="43137"/>
                </a:srgbClr>
              </a:outerShdw>
            </a:effectLst>
          </a:endParaRPr>
        </a:p>
      </dgm:t>
    </dgm:pt>
    <dgm:pt modelId="{4BE99028-2DAE-4616-A6C2-8793431BE6CA}" type="parTrans" cxnId="{1D5F3824-0677-4668-AF48-AECF45BD83FC}">
      <dgm:prSet/>
      <dgm:spPr/>
      <dgm:t>
        <a:bodyPr/>
        <a:lstStyle/>
        <a:p>
          <a:endParaRPr lang="es-ES"/>
        </a:p>
      </dgm:t>
    </dgm:pt>
    <dgm:pt modelId="{9AE7A57C-A4BB-4E6A-BEB1-309A6314BB1F}" type="sibTrans" cxnId="{1D5F3824-0677-4668-AF48-AECF45BD83FC}">
      <dgm:prSet/>
      <dgm:spPr/>
      <dgm:t>
        <a:bodyPr/>
        <a:lstStyle/>
        <a:p>
          <a:endParaRPr lang="es-ES"/>
        </a:p>
      </dgm:t>
    </dgm:pt>
    <dgm:pt modelId="{03261902-6356-4AEC-94BC-08B9C06578BE}">
      <dgm:prSet custT="1"/>
      <dgm:spPr/>
      <dgm:t>
        <a:bodyPr/>
        <a:lstStyle/>
        <a:p>
          <a:pPr algn="just"/>
          <a:r>
            <a:rPr lang="en-US" sz="1700" dirty="0"/>
            <a:t>There is an old apartment in need of a renovation. The owner, Mark, is aware of the poor insulation and wants to fix all the thermal bridges that can be improved in the property.  The installations need to be updated too. The head of the works, Victoria, will help to choose the best options available. </a:t>
          </a:r>
          <a:endParaRPr lang="es-ES" sz="1700" i="1" dirty="0">
            <a:effectLst>
              <a:outerShdw blurRad="38100" dist="38100" dir="2700000" algn="tl">
                <a:srgbClr val="000000">
                  <a:alpha val="43137"/>
                </a:srgbClr>
              </a:outerShdw>
            </a:effectLst>
          </a:endParaRPr>
        </a:p>
      </dgm:t>
    </dgm:pt>
    <dgm:pt modelId="{0104132A-EEFE-4D2D-B565-5D557CB74035}" type="parTrans" cxnId="{F37815BF-AE0E-4A2A-B936-2AFBF16D65FB}">
      <dgm:prSet/>
      <dgm:spPr/>
      <dgm:t>
        <a:bodyPr/>
        <a:lstStyle/>
        <a:p>
          <a:endParaRPr lang="es-ES"/>
        </a:p>
      </dgm:t>
    </dgm:pt>
    <dgm:pt modelId="{6905645A-82FE-42AA-A363-F3F4B038E799}" type="sibTrans" cxnId="{F37815BF-AE0E-4A2A-B936-2AFBF16D65FB}">
      <dgm:prSet/>
      <dgm:spPr/>
      <dgm:t>
        <a:bodyPr/>
        <a:lstStyle/>
        <a:p>
          <a:endParaRPr lang="es-ES"/>
        </a:p>
      </dgm:t>
    </dgm:pt>
    <dgm:pt modelId="{BF17D07C-2954-490B-8ECE-DC34BBB3BE1B}">
      <dgm:prSet custT="1"/>
      <dgm:spPr/>
      <dgm:t>
        <a:bodyPr/>
        <a:lstStyle/>
        <a:p>
          <a:pPr algn="just"/>
          <a:r>
            <a:rPr lang="lv-LV" sz="1700" kern="1200" dirty="0">
              <a:solidFill>
                <a:prstClr val="black">
                  <a:hueOff val="0"/>
                  <a:satOff val="0"/>
                  <a:lumOff val="0"/>
                  <a:alphaOff val="0"/>
                </a:prstClr>
              </a:solidFill>
              <a:latin typeface="Speak Pro" panose="020F0502020204030204"/>
              <a:ea typeface="+mn-ea"/>
              <a:cs typeface="+mn-cs"/>
            </a:rPr>
            <a:t>Steve is a construction worker recently sent to a new project at the construction site where he is currently located. Steve is working together with a team of other construction workers. It is important to the foreman Tim that his co-workers gain insights into important tasks on site, so that they learn to work independently and behave responsibly</a:t>
          </a:r>
          <a:r>
            <a:rPr lang="es-ES" sz="1700" kern="1200" dirty="0">
              <a:solidFill>
                <a:prstClr val="black">
                  <a:hueOff val="0"/>
                  <a:satOff val="0"/>
                  <a:lumOff val="0"/>
                  <a:alphaOff val="0"/>
                </a:prstClr>
              </a:solidFill>
              <a:latin typeface="Speak Pro" panose="020F0502020204030204"/>
              <a:ea typeface="+mn-ea"/>
              <a:cs typeface="+mn-cs"/>
            </a:rPr>
            <a:t>. </a:t>
          </a:r>
          <a:endParaRPr lang="es-ES" sz="1700" i="1" kern="1200" dirty="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endParaRPr>
        </a:p>
      </dgm:t>
    </dgm:pt>
    <dgm:pt modelId="{6461E372-8E2E-4A29-9907-93F6A0C45AA4}" type="parTrans" cxnId="{6C33B0A2-B892-43A0-A7A3-DE52A7B6E786}">
      <dgm:prSet/>
      <dgm:spPr/>
      <dgm:t>
        <a:bodyPr/>
        <a:lstStyle/>
        <a:p>
          <a:endParaRPr lang="es-ES"/>
        </a:p>
      </dgm:t>
    </dgm:pt>
    <dgm:pt modelId="{0C86C2EA-C6EC-493C-91AE-E5AE3B72DACE}" type="sibTrans" cxnId="{6C33B0A2-B892-43A0-A7A3-DE52A7B6E786}">
      <dgm:prSet/>
      <dgm:spPr/>
      <dgm:t>
        <a:bodyPr/>
        <a:lstStyle/>
        <a:p>
          <a:endParaRPr lang="es-ES"/>
        </a:p>
      </dgm:t>
    </dgm:pt>
    <dgm:pt modelId="{F1D3A946-C6FC-430C-9D0B-61A7C9178B65}">
      <dgm:prSet custT="1"/>
      <dgm:spPr/>
      <dgm:t>
        <a:bodyPr/>
        <a:lstStyle/>
        <a:p>
          <a:pPr algn="just"/>
          <a:r>
            <a:rPr lang="es-ES" sz="1700" i="1" kern="120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Wil</a:t>
          </a:r>
          <a:r>
            <a:rPr lang="en-US" sz="1700" i="1" kern="120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l you be able to help Steve to be up to the expectations of foreman Tim? </a:t>
          </a:r>
          <a:endParaRPr lang="es-ES" sz="1700" i="1" kern="1200" dirty="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endParaRPr>
        </a:p>
      </dgm:t>
    </dgm:pt>
    <dgm:pt modelId="{CBE4FCB3-E41C-42C8-A1F3-96067620B8B8}" type="parTrans" cxnId="{471DC833-3F53-45E1-B75C-DF41A5735BE5}">
      <dgm:prSet/>
      <dgm:spPr/>
      <dgm:t>
        <a:bodyPr/>
        <a:lstStyle/>
        <a:p>
          <a:endParaRPr lang="es-ES"/>
        </a:p>
      </dgm:t>
    </dgm:pt>
    <dgm:pt modelId="{D09314A3-91FB-4B4C-9C4E-11E1608ACE23}" type="sibTrans" cxnId="{471DC833-3F53-45E1-B75C-DF41A5735BE5}">
      <dgm:prSet/>
      <dgm:spPr/>
      <dgm:t>
        <a:bodyPr/>
        <a:lstStyle/>
        <a:p>
          <a:endParaRPr lang="es-ES"/>
        </a:p>
      </dgm:t>
    </dgm:pt>
    <dgm:pt modelId="{3099B065-C042-404E-B423-0292DC9DABDC}">
      <dgm:prSet custT="1"/>
      <dgm:spPr/>
      <dgm:t>
        <a:bodyPr/>
        <a:lstStyle/>
        <a:p>
          <a:pPr algn="just"/>
          <a:r>
            <a:rPr lang="en-US" sz="1700" i="1" dirty="0">
              <a:effectLst>
                <a:outerShdw blurRad="38100" dist="38100" dir="2700000" algn="tl">
                  <a:srgbClr val="000000">
                    <a:alpha val="43137"/>
                  </a:srgbClr>
                </a:outerShdw>
              </a:effectLst>
            </a:rPr>
            <a:t>Will Victoria be able to help Mark choose the best options for the renovation? </a:t>
          </a:r>
          <a:endParaRPr lang="es-ES" sz="1700" i="1" dirty="0">
            <a:effectLst>
              <a:outerShdw blurRad="38100" dist="38100" dir="2700000" algn="tl">
                <a:srgbClr val="000000">
                  <a:alpha val="43137"/>
                </a:srgbClr>
              </a:outerShdw>
            </a:effectLst>
          </a:endParaRPr>
        </a:p>
      </dgm:t>
    </dgm:pt>
    <dgm:pt modelId="{49588194-8268-4CFE-9642-4FC898723AF7}" type="parTrans" cxnId="{B471B73D-9624-4CFB-8067-D3442B874AE2}">
      <dgm:prSet/>
      <dgm:spPr/>
      <dgm:t>
        <a:bodyPr/>
        <a:lstStyle/>
        <a:p>
          <a:endParaRPr lang="es-ES"/>
        </a:p>
      </dgm:t>
    </dgm:pt>
    <dgm:pt modelId="{9159EA65-53E9-4C21-A14C-AB574327A13D}" type="sibTrans" cxnId="{B471B73D-9624-4CFB-8067-D3442B874AE2}">
      <dgm:prSet/>
      <dgm:spPr/>
      <dgm:t>
        <a:bodyPr/>
        <a:lstStyle/>
        <a:p>
          <a:endParaRPr lang="es-ES"/>
        </a:p>
      </dgm:t>
    </dgm:pt>
    <dgm:pt modelId="{2DD57B0C-E366-4BEC-9B74-93E0E96D98D0}" type="pres">
      <dgm:prSet presAssocID="{E3BE624A-EDFE-44ED-97CB-9E16DD3CD6E6}" presName="linear" presStyleCnt="0">
        <dgm:presLayoutVars>
          <dgm:dir/>
          <dgm:animLvl val="lvl"/>
          <dgm:resizeHandles val="exact"/>
        </dgm:presLayoutVars>
      </dgm:prSet>
      <dgm:spPr/>
    </dgm:pt>
    <dgm:pt modelId="{CB6C1B50-263B-4E37-A29D-DABF1BBD8632}" type="pres">
      <dgm:prSet presAssocID="{07EBE2AB-7902-4B47-933C-1DF9D133BC3B}" presName="parentLin" presStyleCnt="0"/>
      <dgm:spPr/>
    </dgm:pt>
    <dgm:pt modelId="{060B35B4-1E54-41D1-8A7F-6FA9736489F5}" type="pres">
      <dgm:prSet presAssocID="{07EBE2AB-7902-4B47-933C-1DF9D133BC3B}" presName="parentLeftMargin" presStyleLbl="node1" presStyleIdx="0" presStyleCnt="2"/>
      <dgm:spPr/>
    </dgm:pt>
    <dgm:pt modelId="{1FAA5AFC-3013-4783-B4F3-DF7D0B919F81}" type="pres">
      <dgm:prSet presAssocID="{07EBE2AB-7902-4B47-933C-1DF9D133BC3B}" presName="parentText" presStyleLbl="node1" presStyleIdx="0" presStyleCnt="2" custScaleX="124659" custScaleY="116516">
        <dgm:presLayoutVars>
          <dgm:chMax val="0"/>
          <dgm:bulletEnabled val="1"/>
        </dgm:presLayoutVars>
      </dgm:prSet>
      <dgm:spPr/>
    </dgm:pt>
    <dgm:pt modelId="{A3DA37B0-B3CB-46EE-A73F-19FAE22CC6A7}" type="pres">
      <dgm:prSet presAssocID="{07EBE2AB-7902-4B47-933C-1DF9D133BC3B}" presName="negativeSpace" presStyleCnt="0"/>
      <dgm:spPr/>
    </dgm:pt>
    <dgm:pt modelId="{987783C4-B7A9-457C-BE08-338573145E03}" type="pres">
      <dgm:prSet presAssocID="{07EBE2AB-7902-4B47-933C-1DF9D133BC3B}" presName="childText" presStyleLbl="conFgAcc1" presStyleIdx="0" presStyleCnt="2">
        <dgm:presLayoutVars>
          <dgm:bulletEnabled val="1"/>
        </dgm:presLayoutVars>
      </dgm:prSet>
      <dgm:spPr/>
    </dgm:pt>
    <dgm:pt modelId="{EE83A0CD-210F-4F2E-8C7C-253E6C5F79FB}" type="pres">
      <dgm:prSet presAssocID="{A1108846-8261-4248-A606-67611EEF8C9A}" presName="spaceBetweenRectangles" presStyleCnt="0"/>
      <dgm:spPr/>
    </dgm:pt>
    <dgm:pt modelId="{37EE092A-205D-4575-BDB9-472351947AEB}" type="pres">
      <dgm:prSet presAssocID="{1F284CCB-9CAA-473A-93DB-CD47EDF2F6DC}" presName="parentLin" presStyleCnt="0"/>
      <dgm:spPr/>
    </dgm:pt>
    <dgm:pt modelId="{CC62609F-6AC8-43D5-8F45-E36163F8A0D6}" type="pres">
      <dgm:prSet presAssocID="{1F284CCB-9CAA-473A-93DB-CD47EDF2F6DC}" presName="parentLeftMargin" presStyleLbl="node1" presStyleIdx="0" presStyleCnt="2"/>
      <dgm:spPr/>
    </dgm:pt>
    <dgm:pt modelId="{170A31C3-A79B-4F5F-A77F-1CC3847B8FC5}" type="pres">
      <dgm:prSet presAssocID="{1F284CCB-9CAA-473A-93DB-CD47EDF2F6DC}" presName="parentText" presStyleLbl="node1" presStyleIdx="1" presStyleCnt="2" custScaleX="125201" custScaleY="120960">
        <dgm:presLayoutVars>
          <dgm:chMax val="0"/>
          <dgm:bulletEnabled val="1"/>
        </dgm:presLayoutVars>
      </dgm:prSet>
      <dgm:spPr/>
    </dgm:pt>
    <dgm:pt modelId="{E99CF7BC-8EE9-402D-AF25-248C5E08CC82}" type="pres">
      <dgm:prSet presAssocID="{1F284CCB-9CAA-473A-93DB-CD47EDF2F6DC}" presName="negativeSpace" presStyleCnt="0"/>
      <dgm:spPr/>
    </dgm:pt>
    <dgm:pt modelId="{B97B1E5C-631C-4462-AD50-13D2144B3FE6}" type="pres">
      <dgm:prSet presAssocID="{1F284CCB-9CAA-473A-93DB-CD47EDF2F6DC}" presName="childText" presStyleLbl="conFgAcc1" presStyleIdx="1" presStyleCnt="2">
        <dgm:presLayoutVars>
          <dgm:bulletEnabled val="1"/>
        </dgm:presLayoutVars>
      </dgm:prSet>
      <dgm:spPr/>
    </dgm:pt>
  </dgm:ptLst>
  <dgm:cxnLst>
    <dgm:cxn modelId="{652D2104-0C67-4098-9E30-E8B1B9784CA7}" type="presOf" srcId="{1F284CCB-9CAA-473A-93DB-CD47EDF2F6DC}" destId="{CC62609F-6AC8-43D5-8F45-E36163F8A0D6}" srcOrd="0" destOrd="0" presId="urn:microsoft.com/office/officeart/2005/8/layout/list1"/>
    <dgm:cxn modelId="{1D5F3824-0677-4668-AF48-AECF45BD83FC}" srcId="{E3BE624A-EDFE-44ED-97CB-9E16DD3CD6E6}" destId="{1F284CCB-9CAA-473A-93DB-CD47EDF2F6DC}" srcOrd="1" destOrd="0" parTransId="{4BE99028-2DAE-4616-A6C2-8793431BE6CA}" sibTransId="{9AE7A57C-A4BB-4E6A-BEB1-309A6314BB1F}"/>
    <dgm:cxn modelId="{471DC833-3F53-45E1-B75C-DF41A5735BE5}" srcId="{07EBE2AB-7902-4B47-933C-1DF9D133BC3B}" destId="{F1D3A946-C6FC-430C-9D0B-61A7C9178B65}" srcOrd="1" destOrd="0" parTransId="{CBE4FCB3-E41C-42C8-A1F3-96067620B8B8}" sibTransId="{D09314A3-91FB-4B4C-9C4E-11E1608ACE23}"/>
    <dgm:cxn modelId="{B471B73D-9624-4CFB-8067-D3442B874AE2}" srcId="{1F284CCB-9CAA-473A-93DB-CD47EDF2F6DC}" destId="{3099B065-C042-404E-B423-0292DC9DABDC}" srcOrd="1" destOrd="0" parTransId="{49588194-8268-4CFE-9642-4FC898723AF7}" sibTransId="{9159EA65-53E9-4C21-A14C-AB574327A13D}"/>
    <dgm:cxn modelId="{30366641-2796-42FB-A546-6285459B4EFF}" type="presOf" srcId="{E3BE624A-EDFE-44ED-97CB-9E16DD3CD6E6}" destId="{2DD57B0C-E366-4BEC-9B74-93E0E96D98D0}" srcOrd="0" destOrd="0" presId="urn:microsoft.com/office/officeart/2005/8/layout/list1"/>
    <dgm:cxn modelId="{601ED67A-F1AF-4EE8-A5F4-9657EC1FB18B}" type="presOf" srcId="{07EBE2AB-7902-4B47-933C-1DF9D133BC3B}" destId="{1FAA5AFC-3013-4783-B4F3-DF7D0B919F81}" srcOrd="1" destOrd="0" presId="urn:microsoft.com/office/officeart/2005/8/layout/list1"/>
    <dgm:cxn modelId="{6C33B0A2-B892-43A0-A7A3-DE52A7B6E786}" srcId="{07EBE2AB-7902-4B47-933C-1DF9D133BC3B}" destId="{BF17D07C-2954-490B-8ECE-DC34BBB3BE1B}" srcOrd="0" destOrd="0" parTransId="{6461E372-8E2E-4A29-9907-93F6A0C45AA4}" sibTransId="{0C86C2EA-C6EC-493C-91AE-E5AE3B72DACE}"/>
    <dgm:cxn modelId="{759987B5-B764-49FD-81B1-926498F3B906}" type="presOf" srcId="{03261902-6356-4AEC-94BC-08B9C06578BE}" destId="{B97B1E5C-631C-4462-AD50-13D2144B3FE6}" srcOrd="0" destOrd="0" presId="urn:microsoft.com/office/officeart/2005/8/layout/list1"/>
    <dgm:cxn modelId="{A20C3CBD-496C-416C-A6DE-076AD31AC108}" type="presOf" srcId="{1F284CCB-9CAA-473A-93DB-CD47EDF2F6DC}" destId="{170A31C3-A79B-4F5F-A77F-1CC3847B8FC5}" srcOrd="1" destOrd="0" presId="urn:microsoft.com/office/officeart/2005/8/layout/list1"/>
    <dgm:cxn modelId="{F37815BF-AE0E-4A2A-B936-2AFBF16D65FB}" srcId="{1F284CCB-9CAA-473A-93DB-CD47EDF2F6DC}" destId="{03261902-6356-4AEC-94BC-08B9C06578BE}" srcOrd="0" destOrd="0" parTransId="{0104132A-EEFE-4D2D-B565-5D557CB74035}" sibTransId="{6905645A-82FE-42AA-A363-F3F4B038E799}"/>
    <dgm:cxn modelId="{C1E721CC-EAB9-405A-8326-D588F14CAE3B}" type="presOf" srcId="{07EBE2AB-7902-4B47-933C-1DF9D133BC3B}" destId="{060B35B4-1E54-41D1-8A7F-6FA9736489F5}" srcOrd="0" destOrd="0" presId="urn:microsoft.com/office/officeart/2005/8/layout/list1"/>
    <dgm:cxn modelId="{057DBDDA-68BF-4E37-BCD8-A048394278FB}" type="presOf" srcId="{BF17D07C-2954-490B-8ECE-DC34BBB3BE1B}" destId="{987783C4-B7A9-457C-BE08-338573145E03}" srcOrd="0" destOrd="0" presId="urn:microsoft.com/office/officeart/2005/8/layout/list1"/>
    <dgm:cxn modelId="{5B5E4FE1-EA38-462C-95EB-16CF8CC12032}" type="presOf" srcId="{F1D3A946-C6FC-430C-9D0B-61A7C9178B65}" destId="{987783C4-B7A9-457C-BE08-338573145E03}" srcOrd="0" destOrd="1" presId="urn:microsoft.com/office/officeart/2005/8/layout/list1"/>
    <dgm:cxn modelId="{2B663AEB-4B07-46AA-96CD-FED2712905F9}" type="presOf" srcId="{3099B065-C042-404E-B423-0292DC9DABDC}" destId="{B97B1E5C-631C-4462-AD50-13D2144B3FE6}" srcOrd="0" destOrd="1" presId="urn:microsoft.com/office/officeart/2005/8/layout/list1"/>
    <dgm:cxn modelId="{B07ED3FA-0FDB-4B1B-8AC4-A20FFEFFCB2A}" srcId="{E3BE624A-EDFE-44ED-97CB-9E16DD3CD6E6}" destId="{07EBE2AB-7902-4B47-933C-1DF9D133BC3B}" srcOrd="0" destOrd="0" parTransId="{F102A9C5-57A9-4260-A63D-3C20492772CC}" sibTransId="{A1108846-8261-4248-A606-67611EEF8C9A}"/>
    <dgm:cxn modelId="{2F7DDFC9-8A5D-472B-9224-48FFD5747BD4}" type="presParOf" srcId="{2DD57B0C-E366-4BEC-9B74-93E0E96D98D0}" destId="{CB6C1B50-263B-4E37-A29D-DABF1BBD8632}" srcOrd="0" destOrd="0" presId="urn:microsoft.com/office/officeart/2005/8/layout/list1"/>
    <dgm:cxn modelId="{8006A509-5BEA-4642-9E15-E6CCDA3C4D0A}" type="presParOf" srcId="{CB6C1B50-263B-4E37-A29D-DABF1BBD8632}" destId="{060B35B4-1E54-41D1-8A7F-6FA9736489F5}" srcOrd="0" destOrd="0" presId="urn:microsoft.com/office/officeart/2005/8/layout/list1"/>
    <dgm:cxn modelId="{3FF1E2EF-3A87-423E-BD2C-6CE903AF26C5}" type="presParOf" srcId="{CB6C1B50-263B-4E37-A29D-DABF1BBD8632}" destId="{1FAA5AFC-3013-4783-B4F3-DF7D0B919F81}" srcOrd="1" destOrd="0" presId="urn:microsoft.com/office/officeart/2005/8/layout/list1"/>
    <dgm:cxn modelId="{541DC240-A29E-4D12-B7E1-E4D5E8632EAC}" type="presParOf" srcId="{2DD57B0C-E366-4BEC-9B74-93E0E96D98D0}" destId="{A3DA37B0-B3CB-46EE-A73F-19FAE22CC6A7}" srcOrd="1" destOrd="0" presId="urn:microsoft.com/office/officeart/2005/8/layout/list1"/>
    <dgm:cxn modelId="{3E310A2B-78CA-424B-B362-FE9FD63A11DF}" type="presParOf" srcId="{2DD57B0C-E366-4BEC-9B74-93E0E96D98D0}" destId="{987783C4-B7A9-457C-BE08-338573145E03}" srcOrd="2" destOrd="0" presId="urn:microsoft.com/office/officeart/2005/8/layout/list1"/>
    <dgm:cxn modelId="{49B570BB-EFA1-48E2-87A1-52AA5ACF6CDD}" type="presParOf" srcId="{2DD57B0C-E366-4BEC-9B74-93E0E96D98D0}" destId="{EE83A0CD-210F-4F2E-8C7C-253E6C5F79FB}" srcOrd="3" destOrd="0" presId="urn:microsoft.com/office/officeart/2005/8/layout/list1"/>
    <dgm:cxn modelId="{C8C2C94D-871E-4CF8-A8C7-14D50A517EB7}" type="presParOf" srcId="{2DD57B0C-E366-4BEC-9B74-93E0E96D98D0}" destId="{37EE092A-205D-4575-BDB9-472351947AEB}" srcOrd="4" destOrd="0" presId="urn:microsoft.com/office/officeart/2005/8/layout/list1"/>
    <dgm:cxn modelId="{7AC842EF-37A0-4C0E-9F25-4D7646C19D91}" type="presParOf" srcId="{37EE092A-205D-4575-BDB9-472351947AEB}" destId="{CC62609F-6AC8-43D5-8F45-E36163F8A0D6}" srcOrd="0" destOrd="0" presId="urn:microsoft.com/office/officeart/2005/8/layout/list1"/>
    <dgm:cxn modelId="{776EB4FD-7842-4A41-A14A-DB53F1A4F972}" type="presParOf" srcId="{37EE092A-205D-4575-BDB9-472351947AEB}" destId="{170A31C3-A79B-4F5F-A77F-1CC3847B8FC5}" srcOrd="1" destOrd="0" presId="urn:microsoft.com/office/officeart/2005/8/layout/list1"/>
    <dgm:cxn modelId="{C838B349-C800-440A-A132-C68B8368A468}" type="presParOf" srcId="{2DD57B0C-E366-4BEC-9B74-93E0E96D98D0}" destId="{E99CF7BC-8EE9-402D-AF25-248C5E08CC82}" srcOrd="5" destOrd="0" presId="urn:microsoft.com/office/officeart/2005/8/layout/list1"/>
    <dgm:cxn modelId="{5517B780-91E4-4A2B-9717-980A0B267186}" type="presParOf" srcId="{2DD57B0C-E366-4BEC-9B74-93E0E96D98D0}" destId="{B97B1E5C-631C-4462-AD50-13D2144B3FE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C7E555-271F-4F12-80E4-861EDC007365}"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GB"/>
        </a:p>
      </dgm:t>
    </dgm:pt>
    <dgm:pt modelId="{46CD7DB0-BF86-48C9-A4E1-6BF59BE8574B}">
      <dgm:prSet phldrT="[Texto]" custT="1"/>
      <dgm:spPr/>
      <dgm:t>
        <a:bodyPr/>
        <a:lstStyle/>
        <a:p>
          <a:pPr marL="0" algn="ctr" defTabSz="914400" rtl="0" eaLnBrk="1" latinLnBrk="0" hangingPunct="1"/>
          <a:r>
            <a:rPr lang="en-US" sz="1800" b="1" kern="1200">
              <a:solidFill>
                <a:schemeClr val="tx1"/>
              </a:solidFill>
              <a:latin typeface="+mn-lt"/>
              <a:ea typeface="+mn-ea"/>
              <a:cs typeface="+mn-cs"/>
            </a:rPr>
            <a:t>O3-T4 Mentors’ guide</a:t>
          </a:r>
          <a:endParaRPr lang="en-GB" sz="1800" b="1" kern="1200" dirty="0">
            <a:solidFill>
              <a:schemeClr val="tx1"/>
            </a:solidFill>
            <a:latin typeface="+mn-lt"/>
            <a:ea typeface="+mn-ea"/>
            <a:cs typeface="+mn-cs"/>
          </a:endParaRPr>
        </a:p>
      </dgm:t>
    </dgm:pt>
    <dgm:pt modelId="{6C3CCCAB-36B1-4407-BCA9-9F526CB2A802}" type="parTrans" cxnId="{3DABF3FE-EF7C-40F0-BBF4-B28657F869F9}">
      <dgm:prSet/>
      <dgm:spPr/>
      <dgm:t>
        <a:bodyPr/>
        <a:lstStyle/>
        <a:p>
          <a:endParaRPr lang="en-GB"/>
        </a:p>
      </dgm:t>
    </dgm:pt>
    <dgm:pt modelId="{5185A791-8230-4005-A330-F309F216DDE4}" type="sibTrans" cxnId="{3DABF3FE-EF7C-40F0-BBF4-B28657F869F9}">
      <dgm:prSet/>
      <dgm:spPr/>
      <dgm:t>
        <a:bodyPr/>
        <a:lstStyle/>
        <a:p>
          <a:endParaRPr lang="en-GB"/>
        </a:p>
      </dgm:t>
    </dgm:pt>
    <dgm:pt modelId="{853D0FE7-7621-434A-AEFF-AAA1EBFE0A47}">
      <dgm:prSet phldrT="[Texto]"/>
      <dgm:spPr/>
      <dgm:t>
        <a:bodyPr/>
        <a:lstStyle/>
        <a:p>
          <a:pPr algn="l">
            <a:buFont typeface="Symbol" panose="05050102010706020507" pitchFamily="18" charset="2"/>
            <a:buChar char=""/>
          </a:pPr>
          <a:endParaRPr lang="en-GB" sz="1400" dirty="0"/>
        </a:p>
      </dgm:t>
    </dgm:pt>
    <dgm:pt modelId="{7B34701D-DD42-44AC-B1D8-813AEF975F7C}" type="parTrans" cxnId="{2553CC81-E6B3-4708-875D-1C3DCF6639C9}">
      <dgm:prSet/>
      <dgm:spPr/>
      <dgm:t>
        <a:bodyPr/>
        <a:lstStyle/>
        <a:p>
          <a:endParaRPr lang="en-GB"/>
        </a:p>
      </dgm:t>
    </dgm:pt>
    <dgm:pt modelId="{78E10BE7-D26C-42C2-8173-66336F73EE39}" type="sibTrans" cxnId="{2553CC81-E6B3-4708-875D-1C3DCF6639C9}">
      <dgm:prSet/>
      <dgm:spPr/>
      <dgm:t>
        <a:bodyPr/>
        <a:lstStyle/>
        <a:p>
          <a:endParaRPr lang="en-GB"/>
        </a:p>
      </dgm:t>
    </dgm:pt>
    <dgm:pt modelId="{F3DFE879-D697-46ED-BC61-842716355D56}">
      <dgm:prSet custT="1"/>
      <dgm:spPr/>
      <dgm:t>
        <a:bodyPr/>
        <a:lstStyle/>
        <a:p>
          <a:pPr marL="0" lvl="0" indent="0" algn="ctr" defTabSz="488950">
            <a:lnSpc>
              <a:spcPct val="90000"/>
            </a:lnSpc>
            <a:spcBef>
              <a:spcPct val="0"/>
            </a:spcBef>
            <a:spcAft>
              <a:spcPct val="35000"/>
            </a:spcAft>
            <a:buNone/>
          </a:pPr>
          <a:r>
            <a:rPr lang="en-US" sz="1800" b="1" kern="1200">
              <a:solidFill>
                <a:prstClr val="black"/>
              </a:solidFill>
              <a:latin typeface="Speak Pro" panose="020F0502020204030204"/>
              <a:ea typeface="+mn-ea"/>
              <a:cs typeface="+mn-cs"/>
            </a:rPr>
            <a:t>O4-T1 Statement of support for the recognition of UPWOOD learning outcomes</a:t>
          </a:r>
          <a:endParaRPr lang="en-GB" sz="1800" b="1" kern="1200" dirty="0">
            <a:solidFill>
              <a:prstClr val="black"/>
            </a:solidFill>
            <a:latin typeface="Speak Pro" panose="020F0502020204030204"/>
            <a:ea typeface="+mn-ea"/>
            <a:cs typeface="+mn-cs"/>
          </a:endParaRPr>
        </a:p>
      </dgm:t>
    </dgm:pt>
    <dgm:pt modelId="{86814ACF-3775-43B9-9147-95330AF9AA8C}" type="parTrans" cxnId="{62994933-D290-4C64-A889-345072154410}">
      <dgm:prSet/>
      <dgm:spPr/>
      <dgm:t>
        <a:bodyPr/>
        <a:lstStyle/>
        <a:p>
          <a:endParaRPr lang="en-GB"/>
        </a:p>
      </dgm:t>
    </dgm:pt>
    <dgm:pt modelId="{11014791-5A59-442C-8C30-111FD478D7F6}" type="sibTrans" cxnId="{62994933-D290-4C64-A889-345072154410}">
      <dgm:prSet/>
      <dgm:spPr/>
      <dgm:t>
        <a:bodyPr/>
        <a:lstStyle/>
        <a:p>
          <a:endParaRPr lang="en-GB"/>
        </a:p>
      </dgm:t>
    </dgm:pt>
    <dgm:pt modelId="{2A58E80A-9F87-4912-9574-53C52BD899E6}">
      <dgm:prSet custT="1"/>
      <dgm:spPr/>
      <dgm:t>
        <a:bodyPr/>
        <a:lstStyle/>
        <a:p>
          <a:pPr algn="l">
            <a:buFont typeface="Symbol" panose="05050102010706020507" pitchFamily="18" charset="2"/>
            <a:buNone/>
          </a:pPr>
          <a:endParaRPr lang="en-GB" sz="1600" dirty="0"/>
        </a:p>
      </dgm:t>
    </dgm:pt>
    <dgm:pt modelId="{506E7350-B708-4EC9-A181-41D2861E7904}" type="parTrans" cxnId="{406BBFFE-7F68-42D0-91BC-66C1A98DB8D3}">
      <dgm:prSet/>
      <dgm:spPr/>
      <dgm:t>
        <a:bodyPr/>
        <a:lstStyle/>
        <a:p>
          <a:endParaRPr lang="en-GB"/>
        </a:p>
      </dgm:t>
    </dgm:pt>
    <dgm:pt modelId="{8E1AA419-A2AE-4CDB-ACF8-F6CD841B47F6}" type="sibTrans" cxnId="{406BBFFE-7F68-42D0-91BC-66C1A98DB8D3}">
      <dgm:prSet/>
      <dgm:spPr/>
      <dgm:t>
        <a:bodyPr/>
        <a:lstStyle/>
        <a:p>
          <a:endParaRPr lang="en-GB"/>
        </a:p>
      </dgm:t>
    </dgm:pt>
    <dgm:pt modelId="{7C6AD142-F719-49DB-8519-BB6F3963F56F}">
      <dgm:prSet custT="1"/>
      <dgm:spPr/>
      <dgm:t>
        <a:bodyPr/>
        <a:lstStyle/>
        <a:p>
          <a:pPr algn="just">
            <a:buFont typeface="Symbol" panose="05050102010706020507" pitchFamily="18" charset="2"/>
            <a:buChar char=""/>
          </a:pPr>
          <a:r>
            <a:rPr lang="en-GB" sz="1600" strike="noStrike" dirty="0">
              <a:solidFill>
                <a:schemeClr val="tx1"/>
              </a:solidFill>
            </a:rPr>
            <a:t>Purpose: t</a:t>
          </a:r>
          <a:r>
            <a:rPr lang="en-GB" sz="1600" dirty="0">
              <a:solidFill>
                <a:schemeClr val="tx1"/>
              </a:solidFill>
            </a:rPr>
            <a:t>o guide construction workplace mentors on how to use the UPWOOD training scenarios in construction WBL.  </a:t>
          </a:r>
        </a:p>
      </dgm:t>
    </dgm:pt>
    <dgm:pt modelId="{2D07DCE1-69BD-4F67-BBEC-3E1F89142FD0}" type="parTrans" cxnId="{B787483A-9A1B-4B39-A70E-48BEEB93372F}">
      <dgm:prSet/>
      <dgm:spPr/>
      <dgm:t>
        <a:bodyPr/>
        <a:lstStyle/>
        <a:p>
          <a:endParaRPr lang="es-ES"/>
        </a:p>
      </dgm:t>
    </dgm:pt>
    <dgm:pt modelId="{48C0830E-2305-454D-BBBA-438DB2FF0C95}" type="sibTrans" cxnId="{B787483A-9A1B-4B39-A70E-48BEEB93372F}">
      <dgm:prSet/>
      <dgm:spPr/>
      <dgm:t>
        <a:bodyPr/>
        <a:lstStyle/>
        <a:p>
          <a:endParaRPr lang="es-ES"/>
        </a:p>
      </dgm:t>
    </dgm:pt>
    <dgm:pt modelId="{AD38DF1A-32FD-4E4A-B680-8408DA75DEBE}">
      <dgm:prSet custT="1"/>
      <dgm:spPr/>
      <dgm:t>
        <a:bodyPr/>
        <a:lstStyle/>
        <a:p>
          <a:pPr algn="just">
            <a:buFont typeface="Symbol" panose="05050102010706020507" pitchFamily="18" charset="2"/>
            <a:buChar char=""/>
          </a:pPr>
          <a:r>
            <a:rPr lang="en-GB" sz="1600" dirty="0"/>
            <a:t>Provide guidelines on preparing practical scenarios for distinct needs &amp; training priorities.</a:t>
          </a:r>
        </a:p>
      </dgm:t>
    </dgm:pt>
    <dgm:pt modelId="{E3184852-A950-4CF6-9BBF-EF5E8EE57DD6}" type="parTrans" cxnId="{4418C1E6-2861-4DBD-B480-8A71C460AFAC}">
      <dgm:prSet/>
      <dgm:spPr/>
      <dgm:t>
        <a:bodyPr/>
        <a:lstStyle/>
        <a:p>
          <a:endParaRPr lang="es-ES"/>
        </a:p>
      </dgm:t>
    </dgm:pt>
    <dgm:pt modelId="{A1655E7D-CD8B-4264-A7E4-07C424C77284}" type="sibTrans" cxnId="{4418C1E6-2861-4DBD-B480-8A71C460AFAC}">
      <dgm:prSet/>
      <dgm:spPr/>
      <dgm:t>
        <a:bodyPr/>
        <a:lstStyle/>
        <a:p>
          <a:endParaRPr lang="es-ES"/>
        </a:p>
      </dgm:t>
    </dgm:pt>
    <dgm:pt modelId="{FCB0357D-A640-489B-9A00-69C774D9D13C}">
      <dgm:prSet custT="1"/>
      <dgm:spPr/>
      <dgm:t>
        <a:bodyPr/>
        <a:lstStyle/>
        <a:p>
          <a:pPr algn="just">
            <a:buFont typeface="Symbol" panose="05050102010706020507" pitchFamily="18" charset="2"/>
            <a:buChar char=""/>
          </a:pPr>
          <a:r>
            <a:rPr lang="en-US" sz="1600" dirty="0"/>
            <a:t>In order to obtain mutual recognition of learning outcomes from UPWOOD stakeholders , contributing also to labour mobility and transparency of professional qualifications</a:t>
          </a:r>
          <a:r>
            <a:rPr lang="en-US" sz="1400" dirty="0"/>
            <a:t>. </a:t>
          </a:r>
          <a:endParaRPr lang="en-GB" sz="1400" dirty="0"/>
        </a:p>
      </dgm:t>
    </dgm:pt>
    <dgm:pt modelId="{E36BC284-9220-4F2D-B76C-6AB0E6F44B3A}" type="parTrans" cxnId="{85A22877-B548-4654-8D04-60AF6D6B02A9}">
      <dgm:prSet/>
      <dgm:spPr/>
      <dgm:t>
        <a:bodyPr/>
        <a:lstStyle/>
        <a:p>
          <a:endParaRPr lang="es-ES"/>
        </a:p>
      </dgm:t>
    </dgm:pt>
    <dgm:pt modelId="{B02DFD97-2065-4329-9CA3-4D3F28550275}" type="sibTrans" cxnId="{85A22877-B548-4654-8D04-60AF6D6B02A9}">
      <dgm:prSet/>
      <dgm:spPr/>
      <dgm:t>
        <a:bodyPr/>
        <a:lstStyle/>
        <a:p>
          <a:endParaRPr lang="es-ES"/>
        </a:p>
      </dgm:t>
    </dgm:pt>
    <dgm:pt modelId="{6A4C28A9-9DD4-423E-AAEE-1CDF5CF8B59D}" type="pres">
      <dgm:prSet presAssocID="{1FC7E555-271F-4F12-80E4-861EDC007365}" presName="Name0" presStyleCnt="0">
        <dgm:presLayoutVars>
          <dgm:dir/>
          <dgm:animLvl val="lvl"/>
          <dgm:resizeHandles val="exact"/>
        </dgm:presLayoutVars>
      </dgm:prSet>
      <dgm:spPr/>
    </dgm:pt>
    <dgm:pt modelId="{C1E97B5B-004D-4A89-BC7D-2583ED9D82C5}" type="pres">
      <dgm:prSet presAssocID="{46CD7DB0-BF86-48C9-A4E1-6BF59BE8574B}" presName="composite" presStyleCnt="0"/>
      <dgm:spPr/>
    </dgm:pt>
    <dgm:pt modelId="{99005F0C-6AA2-4A5A-92E9-88CCC4134124}" type="pres">
      <dgm:prSet presAssocID="{46CD7DB0-BF86-48C9-A4E1-6BF59BE8574B}" presName="parTx" presStyleLbl="alignNode1" presStyleIdx="0" presStyleCnt="2" custScaleY="85502" custLinFactNeighborX="-18" custLinFactNeighborY="1029">
        <dgm:presLayoutVars>
          <dgm:chMax val="0"/>
          <dgm:chPref val="0"/>
          <dgm:bulletEnabled val="1"/>
        </dgm:presLayoutVars>
      </dgm:prSet>
      <dgm:spPr/>
    </dgm:pt>
    <dgm:pt modelId="{9E11164B-CC2C-47C8-B576-DFD71A43EE60}" type="pres">
      <dgm:prSet presAssocID="{46CD7DB0-BF86-48C9-A4E1-6BF59BE8574B}" presName="desTx" presStyleLbl="alignAccFollowNode1" presStyleIdx="0" presStyleCnt="2" custLinFactNeighborX="720" custLinFactNeighborY="9606">
        <dgm:presLayoutVars>
          <dgm:bulletEnabled val="1"/>
        </dgm:presLayoutVars>
      </dgm:prSet>
      <dgm:spPr/>
    </dgm:pt>
    <dgm:pt modelId="{8FA780D7-7DBB-42FC-9E73-50064DB78B55}" type="pres">
      <dgm:prSet presAssocID="{5185A791-8230-4005-A330-F309F216DDE4}" presName="space" presStyleCnt="0"/>
      <dgm:spPr/>
    </dgm:pt>
    <dgm:pt modelId="{4E6F06FF-47D9-4EA7-A957-3B5CD17808F9}" type="pres">
      <dgm:prSet presAssocID="{F3DFE879-D697-46ED-BC61-842716355D56}" presName="composite" presStyleCnt="0"/>
      <dgm:spPr/>
    </dgm:pt>
    <dgm:pt modelId="{E0D17CCE-8D8C-4D64-B866-8C2065A271E9}" type="pres">
      <dgm:prSet presAssocID="{F3DFE879-D697-46ED-BC61-842716355D56}" presName="parTx" presStyleLbl="alignNode1" presStyleIdx="1" presStyleCnt="2" custScaleY="94179" custLinFactNeighborX="265" custLinFactNeighborY="56">
        <dgm:presLayoutVars>
          <dgm:chMax val="0"/>
          <dgm:chPref val="0"/>
          <dgm:bulletEnabled val="1"/>
        </dgm:presLayoutVars>
      </dgm:prSet>
      <dgm:spPr/>
    </dgm:pt>
    <dgm:pt modelId="{C705A925-160C-46AF-9751-F1C8824A7D6E}" type="pres">
      <dgm:prSet presAssocID="{F3DFE879-D697-46ED-BC61-842716355D56}" presName="desTx" presStyleLbl="alignAccFollowNode1" presStyleIdx="1" presStyleCnt="2" custScaleY="98796" custLinFactNeighborX="265" custLinFactNeighborY="2421">
        <dgm:presLayoutVars>
          <dgm:bulletEnabled val="1"/>
        </dgm:presLayoutVars>
      </dgm:prSet>
      <dgm:spPr/>
    </dgm:pt>
  </dgm:ptLst>
  <dgm:cxnLst>
    <dgm:cxn modelId="{006CF703-6F9E-4274-AACE-EFCA7331DD51}" type="presOf" srcId="{7C6AD142-F719-49DB-8519-BB6F3963F56F}" destId="{9E11164B-CC2C-47C8-B576-DFD71A43EE60}" srcOrd="0" destOrd="1" presId="urn:microsoft.com/office/officeart/2005/8/layout/hList1"/>
    <dgm:cxn modelId="{62994933-D290-4C64-A889-345072154410}" srcId="{1FC7E555-271F-4F12-80E4-861EDC007365}" destId="{F3DFE879-D697-46ED-BC61-842716355D56}" srcOrd="1" destOrd="0" parTransId="{86814ACF-3775-43B9-9147-95330AF9AA8C}" sibTransId="{11014791-5A59-442C-8C30-111FD478D7F6}"/>
    <dgm:cxn modelId="{B787483A-9A1B-4B39-A70E-48BEEB93372F}" srcId="{46CD7DB0-BF86-48C9-A4E1-6BF59BE8574B}" destId="{7C6AD142-F719-49DB-8519-BB6F3963F56F}" srcOrd="1" destOrd="0" parTransId="{2D07DCE1-69BD-4F67-BBEC-3E1F89142FD0}" sibTransId="{48C0830E-2305-454D-BBBA-438DB2FF0C95}"/>
    <dgm:cxn modelId="{16AD073E-0D86-4839-8D1B-3DE39CBF5B51}" type="presOf" srcId="{1FC7E555-271F-4F12-80E4-861EDC007365}" destId="{6A4C28A9-9DD4-423E-AAEE-1CDF5CF8B59D}" srcOrd="0" destOrd="0" presId="urn:microsoft.com/office/officeart/2005/8/layout/hList1"/>
    <dgm:cxn modelId="{6795B960-53FB-4B65-964F-66BCCC8F6A35}" type="presOf" srcId="{F3DFE879-D697-46ED-BC61-842716355D56}" destId="{E0D17CCE-8D8C-4D64-B866-8C2065A271E9}" srcOrd="0" destOrd="0" presId="urn:microsoft.com/office/officeart/2005/8/layout/hList1"/>
    <dgm:cxn modelId="{61ED0C52-CD0D-4C9D-B702-484F0FC3F2BD}" type="presOf" srcId="{853D0FE7-7621-434A-AEFF-AAA1EBFE0A47}" destId="{9E11164B-CC2C-47C8-B576-DFD71A43EE60}" srcOrd="0" destOrd="0" presId="urn:microsoft.com/office/officeart/2005/8/layout/hList1"/>
    <dgm:cxn modelId="{85A22877-B548-4654-8D04-60AF6D6B02A9}" srcId="{F3DFE879-D697-46ED-BC61-842716355D56}" destId="{FCB0357D-A640-489B-9A00-69C774D9D13C}" srcOrd="1" destOrd="0" parTransId="{E36BC284-9220-4F2D-B76C-6AB0E6F44B3A}" sibTransId="{B02DFD97-2065-4329-9CA3-4D3F28550275}"/>
    <dgm:cxn modelId="{2553CC81-E6B3-4708-875D-1C3DCF6639C9}" srcId="{46CD7DB0-BF86-48C9-A4E1-6BF59BE8574B}" destId="{853D0FE7-7621-434A-AEFF-AAA1EBFE0A47}" srcOrd="0" destOrd="0" parTransId="{7B34701D-DD42-44AC-B1D8-813AEF975F7C}" sibTransId="{78E10BE7-D26C-42C2-8173-66336F73EE39}"/>
    <dgm:cxn modelId="{9C66F0A5-7C3E-48B3-BBC3-AC8674F7075E}" type="presOf" srcId="{AD38DF1A-32FD-4E4A-B680-8408DA75DEBE}" destId="{9E11164B-CC2C-47C8-B576-DFD71A43EE60}" srcOrd="0" destOrd="2" presId="urn:microsoft.com/office/officeart/2005/8/layout/hList1"/>
    <dgm:cxn modelId="{DF613CC2-9F99-4087-B389-97A03EFED961}" type="presOf" srcId="{2A58E80A-9F87-4912-9574-53C52BD899E6}" destId="{C705A925-160C-46AF-9751-F1C8824A7D6E}" srcOrd="0" destOrd="0" presId="urn:microsoft.com/office/officeart/2005/8/layout/hList1"/>
    <dgm:cxn modelId="{3AC5F4E5-349D-40FB-BD7F-8F345FC97CF1}" type="presOf" srcId="{46CD7DB0-BF86-48C9-A4E1-6BF59BE8574B}" destId="{99005F0C-6AA2-4A5A-92E9-88CCC4134124}" srcOrd="0" destOrd="0" presId="urn:microsoft.com/office/officeart/2005/8/layout/hList1"/>
    <dgm:cxn modelId="{4418C1E6-2861-4DBD-B480-8A71C460AFAC}" srcId="{46CD7DB0-BF86-48C9-A4E1-6BF59BE8574B}" destId="{AD38DF1A-32FD-4E4A-B680-8408DA75DEBE}" srcOrd="2" destOrd="0" parTransId="{E3184852-A950-4CF6-9BBF-EF5E8EE57DD6}" sibTransId="{A1655E7D-CD8B-4264-A7E4-07C424C77284}"/>
    <dgm:cxn modelId="{6A1029F1-7D62-4C4D-91F4-7B84221CABCD}" type="presOf" srcId="{FCB0357D-A640-489B-9A00-69C774D9D13C}" destId="{C705A925-160C-46AF-9751-F1C8824A7D6E}" srcOrd="0" destOrd="1" presId="urn:microsoft.com/office/officeart/2005/8/layout/hList1"/>
    <dgm:cxn modelId="{406BBFFE-7F68-42D0-91BC-66C1A98DB8D3}" srcId="{F3DFE879-D697-46ED-BC61-842716355D56}" destId="{2A58E80A-9F87-4912-9574-53C52BD899E6}" srcOrd="0" destOrd="0" parTransId="{506E7350-B708-4EC9-A181-41D2861E7904}" sibTransId="{8E1AA419-A2AE-4CDB-ACF8-F6CD841B47F6}"/>
    <dgm:cxn modelId="{3DABF3FE-EF7C-40F0-BBF4-B28657F869F9}" srcId="{1FC7E555-271F-4F12-80E4-861EDC007365}" destId="{46CD7DB0-BF86-48C9-A4E1-6BF59BE8574B}" srcOrd="0" destOrd="0" parTransId="{6C3CCCAB-36B1-4407-BCA9-9F526CB2A802}" sibTransId="{5185A791-8230-4005-A330-F309F216DDE4}"/>
    <dgm:cxn modelId="{2166A1F9-2DCF-4432-992D-3F902C09A56B}" type="presParOf" srcId="{6A4C28A9-9DD4-423E-AAEE-1CDF5CF8B59D}" destId="{C1E97B5B-004D-4A89-BC7D-2583ED9D82C5}" srcOrd="0" destOrd="0" presId="urn:microsoft.com/office/officeart/2005/8/layout/hList1"/>
    <dgm:cxn modelId="{05DD5715-813A-4BF9-AE10-4D213C20DD0D}" type="presParOf" srcId="{C1E97B5B-004D-4A89-BC7D-2583ED9D82C5}" destId="{99005F0C-6AA2-4A5A-92E9-88CCC4134124}" srcOrd="0" destOrd="0" presId="urn:microsoft.com/office/officeart/2005/8/layout/hList1"/>
    <dgm:cxn modelId="{CC3B1E71-C8B5-4855-B7F9-023B203515EF}" type="presParOf" srcId="{C1E97B5B-004D-4A89-BC7D-2583ED9D82C5}" destId="{9E11164B-CC2C-47C8-B576-DFD71A43EE60}" srcOrd="1" destOrd="0" presId="urn:microsoft.com/office/officeart/2005/8/layout/hList1"/>
    <dgm:cxn modelId="{BB7C7E53-2F91-447B-A9C9-8A03FD289B83}" type="presParOf" srcId="{6A4C28A9-9DD4-423E-AAEE-1CDF5CF8B59D}" destId="{8FA780D7-7DBB-42FC-9E73-50064DB78B55}" srcOrd="1" destOrd="0" presId="urn:microsoft.com/office/officeart/2005/8/layout/hList1"/>
    <dgm:cxn modelId="{08DC7586-A168-4AFF-9FFD-94A10A3CEFE5}" type="presParOf" srcId="{6A4C28A9-9DD4-423E-AAEE-1CDF5CF8B59D}" destId="{4E6F06FF-47D9-4EA7-A957-3B5CD17808F9}" srcOrd="2" destOrd="0" presId="urn:microsoft.com/office/officeart/2005/8/layout/hList1"/>
    <dgm:cxn modelId="{2D27707E-A4F7-456B-9940-E3C225082FA4}" type="presParOf" srcId="{4E6F06FF-47D9-4EA7-A957-3B5CD17808F9}" destId="{E0D17CCE-8D8C-4D64-B866-8C2065A271E9}" srcOrd="0" destOrd="0" presId="urn:microsoft.com/office/officeart/2005/8/layout/hList1"/>
    <dgm:cxn modelId="{68FCAD6D-14B4-4150-808F-C19F999F2681}" type="presParOf" srcId="{4E6F06FF-47D9-4EA7-A957-3B5CD17808F9}" destId="{C705A925-160C-46AF-9751-F1C8824A7D6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70D170-C984-400B-8EA8-A7A30D400888}" type="doc">
      <dgm:prSet loTypeId="urn:microsoft.com/office/officeart/2005/8/layout/radial6" loCatId="cycle" qsTypeId="urn:microsoft.com/office/officeart/2005/8/quickstyle/3d2" qsCatId="3D" csTypeId="urn:microsoft.com/office/officeart/2005/8/colors/accent6_2" csCatId="accent6" phldr="1"/>
      <dgm:spPr/>
      <dgm:t>
        <a:bodyPr/>
        <a:lstStyle/>
        <a:p>
          <a:endParaRPr lang="es-ES"/>
        </a:p>
      </dgm:t>
    </dgm:pt>
    <dgm:pt modelId="{7F8F4CDA-34FE-4FA9-A6A4-F7ED273552C7}">
      <dgm:prSet phldrT="[Texto]" custT="1"/>
      <dgm:spPr/>
      <dgm:t>
        <a:bodyPr/>
        <a:lstStyle/>
        <a:p>
          <a:r>
            <a:rPr lang="en-GB" sz="1400" i="1" noProof="0">
              <a:solidFill>
                <a:schemeClr val="tx1"/>
              </a:solidFill>
              <a:effectLst>
                <a:outerShdw blurRad="38100" dist="38100" dir="2700000" algn="tl">
                  <a:srgbClr val="000000">
                    <a:alpha val="43137"/>
                  </a:srgbClr>
                </a:outerShdw>
              </a:effectLst>
            </a:rPr>
            <a:t>Activity O4</a:t>
          </a:r>
          <a:endParaRPr lang="en-GB" sz="1400" i="1" noProof="0" dirty="0">
            <a:solidFill>
              <a:schemeClr val="tx1"/>
            </a:solidFill>
            <a:effectLst>
              <a:outerShdw blurRad="38100" dist="38100" dir="2700000" algn="tl">
                <a:srgbClr val="000000">
                  <a:alpha val="43137"/>
                </a:srgbClr>
              </a:outerShdw>
            </a:effectLst>
          </a:endParaRPr>
        </a:p>
      </dgm:t>
    </dgm:pt>
    <dgm:pt modelId="{75D3C7A1-0866-4D97-807F-4AADC5EB9242}" type="parTrans" cxnId="{750A6F16-B0E3-43E3-96CA-84D61FD50845}">
      <dgm:prSet/>
      <dgm:spPr/>
      <dgm:t>
        <a:bodyPr/>
        <a:lstStyle/>
        <a:p>
          <a:endParaRPr lang="en-GB" noProof="0" dirty="0"/>
        </a:p>
      </dgm:t>
    </dgm:pt>
    <dgm:pt modelId="{426C2543-8D52-44FB-8AC4-2DB093894214}" type="sibTrans" cxnId="{750A6F16-B0E3-43E3-96CA-84D61FD50845}">
      <dgm:prSet/>
      <dgm:spPr/>
      <dgm:t>
        <a:bodyPr/>
        <a:lstStyle/>
        <a:p>
          <a:endParaRPr lang="en-GB" noProof="0" dirty="0"/>
        </a:p>
      </dgm:t>
    </dgm:pt>
    <dgm:pt modelId="{26C9AD51-3FD0-47A5-961D-849FB4F6C286}">
      <dgm:prSet phldrT="[Texto]" custT="1"/>
      <dgm:spPr/>
      <dgm:t>
        <a:bodyPr/>
        <a:lstStyle/>
        <a:p>
          <a:r>
            <a:rPr lang="en-GB" sz="1400" noProof="0">
              <a:solidFill>
                <a:schemeClr val="tx1"/>
              </a:solidFill>
            </a:rPr>
            <a:t>Associations and Social Partners</a:t>
          </a:r>
          <a:endParaRPr lang="en-GB" sz="1400" noProof="0" dirty="0">
            <a:solidFill>
              <a:schemeClr val="tx1"/>
            </a:solidFill>
          </a:endParaRPr>
        </a:p>
      </dgm:t>
    </dgm:pt>
    <dgm:pt modelId="{DF4990B5-D265-4C45-A82C-3045A70D039F}" type="parTrans" cxnId="{F4FF8027-6C25-41B7-AC23-7B96538F9163}">
      <dgm:prSet/>
      <dgm:spPr/>
      <dgm:t>
        <a:bodyPr/>
        <a:lstStyle/>
        <a:p>
          <a:endParaRPr lang="en-GB" noProof="0" dirty="0"/>
        </a:p>
      </dgm:t>
    </dgm:pt>
    <dgm:pt modelId="{5E3076BD-CA34-43F5-A3E0-79ECE77194FA}" type="sibTrans" cxnId="{F4FF8027-6C25-41B7-AC23-7B96538F9163}">
      <dgm:prSet/>
      <dgm:spPr/>
      <dgm:t>
        <a:bodyPr/>
        <a:lstStyle/>
        <a:p>
          <a:endParaRPr lang="en-GB" noProof="0" dirty="0"/>
        </a:p>
      </dgm:t>
    </dgm:pt>
    <dgm:pt modelId="{02657667-45F8-4E83-BA48-03DEC061A6FB}">
      <dgm:prSet phldrT="[Texto]" custT="1"/>
      <dgm:spPr/>
      <dgm:t>
        <a:bodyPr/>
        <a:lstStyle/>
        <a:p>
          <a:r>
            <a:rPr lang="en-GB" sz="1400" noProof="0">
              <a:solidFill>
                <a:schemeClr val="tx1"/>
              </a:solidFill>
            </a:rPr>
            <a:t>VET Providers</a:t>
          </a:r>
          <a:endParaRPr lang="en-GB" sz="1400" noProof="0" dirty="0">
            <a:solidFill>
              <a:schemeClr val="tx1"/>
            </a:solidFill>
          </a:endParaRPr>
        </a:p>
      </dgm:t>
    </dgm:pt>
    <dgm:pt modelId="{C787DE05-1451-47E3-B171-657BE2BC7213}" type="parTrans" cxnId="{DA577B54-4774-45E5-942A-F9EEA026E87A}">
      <dgm:prSet/>
      <dgm:spPr/>
      <dgm:t>
        <a:bodyPr/>
        <a:lstStyle/>
        <a:p>
          <a:endParaRPr lang="en-GB" noProof="0" dirty="0"/>
        </a:p>
      </dgm:t>
    </dgm:pt>
    <dgm:pt modelId="{2BA1A473-FB2B-4626-A107-E6E861FBD139}" type="sibTrans" cxnId="{DA577B54-4774-45E5-942A-F9EEA026E87A}">
      <dgm:prSet/>
      <dgm:spPr/>
      <dgm:t>
        <a:bodyPr/>
        <a:lstStyle/>
        <a:p>
          <a:endParaRPr lang="en-GB" noProof="0" dirty="0"/>
        </a:p>
      </dgm:t>
    </dgm:pt>
    <dgm:pt modelId="{D15B23C7-F625-4AB9-A5AD-E96EC6A3D97F}">
      <dgm:prSet phldrT="[Texto]" custT="1"/>
      <dgm:spPr/>
      <dgm:t>
        <a:bodyPr/>
        <a:lstStyle/>
        <a:p>
          <a:r>
            <a:rPr lang="en-GB" sz="1400" noProof="0">
              <a:solidFill>
                <a:schemeClr val="tx1"/>
              </a:solidFill>
            </a:rPr>
            <a:t>Construction sector Employers</a:t>
          </a:r>
          <a:endParaRPr lang="en-GB" sz="1400" noProof="0" dirty="0">
            <a:solidFill>
              <a:schemeClr val="tx1"/>
            </a:solidFill>
          </a:endParaRPr>
        </a:p>
      </dgm:t>
    </dgm:pt>
    <dgm:pt modelId="{43841D49-27D1-4CC7-8C1C-A280926D7AF5}" type="parTrans" cxnId="{A56D93C5-A806-410E-91E3-29BD78429234}">
      <dgm:prSet/>
      <dgm:spPr/>
      <dgm:t>
        <a:bodyPr/>
        <a:lstStyle/>
        <a:p>
          <a:endParaRPr lang="en-GB" noProof="0" dirty="0"/>
        </a:p>
      </dgm:t>
    </dgm:pt>
    <dgm:pt modelId="{7FE20EF6-6E43-4E6B-A9C9-FAEF6826A30C}" type="sibTrans" cxnId="{A56D93C5-A806-410E-91E3-29BD78429234}">
      <dgm:prSet/>
      <dgm:spPr/>
      <dgm:t>
        <a:bodyPr/>
        <a:lstStyle/>
        <a:p>
          <a:endParaRPr lang="en-GB" noProof="0" dirty="0"/>
        </a:p>
      </dgm:t>
    </dgm:pt>
    <dgm:pt modelId="{B120C70B-8C96-4287-BAE9-D686AD1CE046}">
      <dgm:prSet phldrT="[Texto]" custT="1"/>
      <dgm:spPr/>
      <dgm:t>
        <a:bodyPr/>
        <a:lstStyle/>
        <a:p>
          <a:r>
            <a:rPr lang="en-GB" sz="1400" noProof="0">
              <a:solidFill>
                <a:schemeClr val="tx1"/>
              </a:solidFill>
            </a:rPr>
            <a:t>Policy  Makers</a:t>
          </a:r>
          <a:endParaRPr lang="en-GB" sz="1400" noProof="0" dirty="0">
            <a:solidFill>
              <a:schemeClr val="tx1"/>
            </a:solidFill>
          </a:endParaRPr>
        </a:p>
      </dgm:t>
    </dgm:pt>
    <dgm:pt modelId="{9584EDA5-C72C-4709-9248-56CA8063D1ED}" type="parTrans" cxnId="{A70A398D-4502-4396-A735-F8C13086A772}">
      <dgm:prSet/>
      <dgm:spPr/>
      <dgm:t>
        <a:bodyPr/>
        <a:lstStyle/>
        <a:p>
          <a:endParaRPr lang="en-GB" noProof="0" dirty="0"/>
        </a:p>
      </dgm:t>
    </dgm:pt>
    <dgm:pt modelId="{72CFDBAB-53C2-4812-AB50-B95330BE00CC}" type="sibTrans" cxnId="{A70A398D-4502-4396-A735-F8C13086A772}">
      <dgm:prSet/>
      <dgm:spPr/>
      <dgm:t>
        <a:bodyPr/>
        <a:lstStyle/>
        <a:p>
          <a:endParaRPr lang="en-GB" noProof="0" dirty="0"/>
        </a:p>
      </dgm:t>
    </dgm:pt>
    <dgm:pt modelId="{B8366444-14C5-44F6-90A1-9E44FAD131F3}" type="pres">
      <dgm:prSet presAssocID="{CA70D170-C984-400B-8EA8-A7A30D400888}" presName="Name0" presStyleCnt="0">
        <dgm:presLayoutVars>
          <dgm:chMax val="1"/>
          <dgm:dir/>
          <dgm:animLvl val="ctr"/>
          <dgm:resizeHandles val="exact"/>
        </dgm:presLayoutVars>
      </dgm:prSet>
      <dgm:spPr/>
    </dgm:pt>
    <dgm:pt modelId="{7DF771C8-F216-42E0-B9E1-53FA9A8F3DE0}" type="pres">
      <dgm:prSet presAssocID="{7F8F4CDA-34FE-4FA9-A6A4-F7ED273552C7}" presName="centerShape" presStyleLbl="node0" presStyleIdx="0" presStyleCnt="1" custScaleX="94621" custScaleY="56443" custLinFactNeighborX="-30" custLinFactNeighborY="-4375"/>
      <dgm:spPr/>
    </dgm:pt>
    <dgm:pt modelId="{4E322AFD-8A3E-463F-A171-96397127E655}" type="pres">
      <dgm:prSet presAssocID="{26C9AD51-3FD0-47A5-961D-849FB4F6C286}" presName="node" presStyleLbl="node1" presStyleIdx="0" presStyleCnt="4" custScaleX="215598" custScaleY="171128">
        <dgm:presLayoutVars>
          <dgm:bulletEnabled val="1"/>
        </dgm:presLayoutVars>
      </dgm:prSet>
      <dgm:spPr/>
    </dgm:pt>
    <dgm:pt modelId="{71F2B4E8-C5F7-4BE3-985A-A4C8C77D4C48}" type="pres">
      <dgm:prSet presAssocID="{26C9AD51-3FD0-47A5-961D-849FB4F6C286}" presName="dummy" presStyleCnt="0"/>
      <dgm:spPr/>
    </dgm:pt>
    <dgm:pt modelId="{86F82D0D-FA2D-4001-9E3E-02803FBBD8E9}" type="pres">
      <dgm:prSet presAssocID="{5E3076BD-CA34-43F5-A3E0-79ECE77194FA}" presName="sibTrans" presStyleLbl="sibTrans2D1" presStyleIdx="0" presStyleCnt="4"/>
      <dgm:spPr/>
    </dgm:pt>
    <dgm:pt modelId="{A5FDEC20-2806-4F0F-9C1C-D0C0FCDCEF1E}" type="pres">
      <dgm:prSet presAssocID="{02657667-45F8-4E83-BA48-03DEC061A6FB}" presName="node" presStyleLbl="node1" presStyleIdx="1" presStyleCnt="4" custScaleX="173431" custScaleY="112656" custRadScaleRad="108856" custRadScaleInc="-3668">
        <dgm:presLayoutVars>
          <dgm:bulletEnabled val="1"/>
        </dgm:presLayoutVars>
      </dgm:prSet>
      <dgm:spPr/>
    </dgm:pt>
    <dgm:pt modelId="{99F0353A-50E3-4CEE-9277-911A03D54DFE}" type="pres">
      <dgm:prSet presAssocID="{02657667-45F8-4E83-BA48-03DEC061A6FB}" presName="dummy" presStyleCnt="0"/>
      <dgm:spPr/>
    </dgm:pt>
    <dgm:pt modelId="{230C37CC-97E8-4BAE-A4FF-786FC1617858}" type="pres">
      <dgm:prSet presAssocID="{2BA1A473-FB2B-4626-A107-E6E861FBD139}" presName="sibTrans" presStyleLbl="sibTrans2D1" presStyleIdx="1" presStyleCnt="4"/>
      <dgm:spPr/>
    </dgm:pt>
    <dgm:pt modelId="{568F60C6-6A24-4E96-9F53-73FC81213A12}" type="pres">
      <dgm:prSet presAssocID="{D15B23C7-F625-4AB9-A5AD-E96EC6A3D97F}" presName="node" presStyleLbl="node1" presStyleIdx="2" presStyleCnt="4" custScaleX="219266" custScaleY="144213">
        <dgm:presLayoutVars>
          <dgm:bulletEnabled val="1"/>
        </dgm:presLayoutVars>
      </dgm:prSet>
      <dgm:spPr/>
    </dgm:pt>
    <dgm:pt modelId="{B6CEBFEC-86CE-4FAE-BE2F-B32329AE127A}" type="pres">
      <dgm:prSet presAssocID="{D15B23C7-F625-4AB9-A5AD-E96EC6A3D97F}" presName="dummy" presStyleCnt="0"/>
      <dgm:spPr/>
    </dgm:pt>
    <dgm:pt modelId="{FBC8C481-27F1-4BE2-9A4F-3DCD66F2A938}" type="pres">
      <dgm:prSet presAssocID="{7FE20EF6-6E43-4E6B-A9C9-FAEF6826A30C}" presName="sibTrans" presStyleLbl="sibTrans2D1" presStyleIdx="2" presStyleCnt="4"/>
      <dgm:spPr/>
    </dgm:pt>
    <dgm:pt modelId="{DE9F2EFF-D816-4665-88E1-98DE23CBAA80}" type="pres">
      <dgm:prSet presAssocID="{B120C70B-8C96-4287-BAE9-D686AD1CE046}" presName="node" presStyleLbl="node1" presStyleIdx="3" presStyleCnt="4" custScaleX="147738" custScaleY="118604">
        <dgm:presLayoutVars>
          <dgm:bulletEnabled val="1"/>
        </dgm:presLayoutVars>
      </dgm:prSet>
      <dgm:spPr/>
    </dgm:pt>
    <dgm:pt modelId="{2B081B7C-3441-4D2D-948B-919A39DDBBC6}" type="pres">
      <dgm:prSet presAssocID="{B120C70B-8C96-4287-BAE9-D686AD1CE046}" presName="dummy" presStyleCnt="0"/>
      <dgm:spPr/>
    </dgm:pt>
    <dgm:pt modelId="{4AE98985-2CCC-483D-A753-711748D662F4}" type="pres">
      <dgm:prSet presAssocID="{72CFDBAB-53C2-4812-AB50-B95330BE00CC}" presName="sibTrans" presStyleLbl="sibTrans2D1" presStyleIdx="3" presStyleCnt="4"/>
      <dgm:spPr/>
    </dgm:pt>
  </dgm:ptLst>
  <dgm:cxnLst>
    <dgm:cxn modelId="{80973916-6FED-4723-8F47-EA16878292F6}" type="presOf" srcId="{D15B23C7-F625-4AB9-A5AD-E96EC6A3D97F}" destId="{568F60C6-6A24-4E96-9F53-73FC81213A12}" srcOrd="0" destOrd="0" presId="urn:microsoft.com/office/officeart/2005/8/layout/radial6"/>
    <dgm:cxn modelId="{750A6F16-B0E3-43E3-96CA-84D61FD50845}" srcId="{CA70D170-C984-400B-8EA8-A7A30D400888}" destId="{7F8F4CDA-34FE-4FA9-A6A4-F7ED273552C7}" srcOrd="0" destOrd="0" parTransId="{75D3C7A1-0866-4D97-807F-4AADC5EB9242}" sibTransId="{426C2543-8D52-44FB-8AC4-2DB093894214}"/>
    <dgm:cxn modelId="{79076B1C-88E8-4A5E-9C9A-161B5C39C4AB}" type="presOf" srcId="{7FE20EF6-6E43-4E6B-A9C9-FAEF6826A30C}" destId="{FBC8C481-27F1-4BE2-9A4F-3DCD66F2A938}" srcOrd="0" destOrd="0" presId="urn:microsoft.com/office/officeart/2005/8/layout/radial6"/>
    <dgm:cxn modelId="{F4FF8027-6C25-41B7-AC23-7B96538F9163}" srcId="{7F8F4CDA-34FE-4FA9-A6A4-F7ED273552C7}" destId="{26C9AD51-3FD0-47A5-961D-849FB4F6C286}" srcOrd="0" destOrd="0" parTransId="{DF4990B5-D265-4C45-A82C-3045A70D039F}" sibTransId="{5E3076BD-CA34-43F5-A3E0-79ECE77194FA}"/>
    <dgm:cxn modelId="{C6042941-AF19-4832-80AF-69704BBD2F65}" type="presOf" srcId="{2BA1A473-FB2B-4626-A107-E6E861FBD139}" destId="{230C37CC-97E8-4BAE-A4FF-786FC1617858}" srcOrd="0" destOrd="0" presId="urn:microsoft.com/office/officeart/2005/8/layout/radial6"/>
    <dgm:cxn modelId="{ED110066-FB60-438E-85FE-C48BF4B78C9A}" type="presOf" srcId="{7F8F4CDA-34FE-4FA9-A6A4-F7ED273552C7}" destId="{7DF771C8-F216-42E0-B9E1-53FA9A8F3DE0}" srcOrd="0" destOrd="0" presId="urn:microsoft.com/office/officeart/2005/8/layout/radial6"/>
    <dgm:cxn modelId="{DA577B54-4774-45E5-942A-F9EEA026E87A}" srcId="{7F8F4CDA-34FE-4FA9-A6A4-F7ED273552C7}" destId="{02657667-45F8-4E83-BA48-03DEC061A6FB}" srcOrd="1" destOrd="0" parTransId="{C787DE05-1451-47E3-B171-657BE2BC7213}" sibTransId="{2BA1A473-FB2B-4626-A107-E6E861FBD139}"/>
    <dgm:cxn modelId="{5C9C7876-0F40-402F-8AB6-2743E55507B0}" type="presOf" srcId="{02657667-45F8-4E83-BA48-03DEC061A6FB}" destId="{A5FDEC20-2806-4F0F-9C1C-D0C0FCDCEF1E}" srcOrd="0" destOrd="0" presId="urn:microsoft.com/office/officeart/2005/8/layout/radial6"/>
    <dgm:cxn modelId="{147AB158-8E17-4C9C-86C4-C22AC3BC2629}" type="presOf" srcId="{26C9AD51-3FD0-47A5-961D-849FB4F6C286}" destId="{4E322AFD-8A3E-463F-A171-96397127E655}" srcOrd="0" destOrd="0" presId="urn:microsoft.com/office/officeart/2005/8/layout/radial6"/>
    <dgm:cxn modelId="{A70A398D-4502-4396-A735-F8C13086A772}" srcId="{7F8F4CDA-34FE-4FA9-A6A4-F7ED273552C7}" destId="{B120C70B-8C96-4287-BAE9-D686AD1CE046}" srcOrd="3" destOrd="0" parTransId="{9584EDA5-C72C-4709-9248-56CA8063D1ED}" sibTransId="{72CFDBAB-53C2-4812-AB50-B95330BE00CC}"/>
    <dgm:cxn modelId="{78A4CC8E-2AB6-490C-9422-A6AF7D7A1338}" type="presOf" srcId="{5E3076BD-CA34-43F5-A3E0-79ECE77194FA}" destId="{86F82D0D-FA2D-4001-9E3E-02803FBBD8E9}" srcOrd="0" destOrd="0" presId="urn:microsoft.com/office/officeart/2005/8/layout/radial6"/>
    <dgm:cxn modelId="{56BE9BAA-0CF1-4F0E-9430-66C47F4E3FB4}" type="presOf" srcId="{72CFDBAB-53C2-4812-AB50-B95330BE00CC}" destId="{4AE98985-2CCC-483D-A753-711748D662F4}" srcOrd="0" destOrd="0" presId="urn:microsoft.com/office/officeart/2005/8/layout/radial6"/>
    <dgm:cxn modelId="{3ADD65B2-B515-4B85-8EA3-24F65CD1039C}" type="presOf" srcId="{CA70D170-C984-400B-8EA8-A7A30D400888}" destId="{B8366444-14C5-44F6-90A1-9E44FAD131F3}" srcOrd="0" destOrd="0" presId="urn:microsoft.com/office/officeart/2005/8/layout/radial6"/>
    <dgm:cxn modelId="{C11DE4BE-012E-43E5-9662-6578D6ACD29D}" type="presOf" srcId="{B120C70B-8C96-4287-BAE9-D686AD1CE046}" destId="{DE9F2EFF-D816-4665-88E1-98DE23CBAA80}" srcOrd="0" destOrd="0" presId="urn:microsoft.com/office/officeart/2005/8/layout/radial6"/>
    <dgm:cxn modelId="{A56D93C5-A806-410E-91E3-29BD78429234}" srcId="{7F8F4CDA-34FE-4FA9-A6A4-F7ED273552C7}" destId="{D15B23C7-F625-4AB9-A5AD-E96EC6A3D97F}" srcOrd="2" destOrd="0" parTransId="{43841D49-27D1-4CC7-8C1C-A280926D7AF5}" sibTransId="{7FE20EF6-6E43-4E6B-A9C9-FAEF6826A30C}"/>
    <dgm:cxn modelId="{DA3A66A2-CAB7-45BE-A317-720A60833E60}" type="presParOf" srcId="{B8366444-14C5-44F6-90A1-9E44FAD131F3}" destId="{7DF771C8-F216-42E0-B9E1-53FA9A8F3DE0}" srcOrd="0" destOrd="0" presId="urn:microsoft.com/office/officeart/2005/8/layout/radial6"/>
    <dgm:cxn modelId="{79AF396A-10F1-4201-98BD-F1ABE23C0BE6}" type="presParOf" srcId="{B8366444-14C5-44F6-90A1-9E44FAD131F3}" destId="{4E322AFD-8A3E-463F-A171-96397127E655}" srcOrd="1" destOrd="0" presId="urn:microsoft.com/office/officeart/2005/8/layout/radial6"/>
    <dgm:cxn modelId="{1EED89FA-755E-47CD-ABF5-8888BB7178FB}" type="presParOf" srcId="{B8366444-14C5-44F6-90A1-9E44FAD131F3}" destId="{71F2B4E8-C5F7-4BE3-985A-A4C8C77D4C48}" srcOrd="2" destOrd="0" presId="urn:microsoft.com/office/officeart/2005/8/layout/radial6"/>
    <dgm:cxn modelId="{A5186DFA-8F15-4D39-8B49-3CD90B9B34D0}" type="presParOf" srcId="{B8366444-14C5-44F6-90A1-9E44FAD131F3}" destId="{86F82D0D-FA2D-4001-9E3E-02803FBBD8E9}" srcOrd="3" destOrd="0" presId="urn:microsoft.com/office/officeart/2005/8/layout/radial6"/>
    <dgm:cxn modelId="{CE8AEC55-80F7-4D11-815F-6B33D3713F3C}" type="presParOf" srcId="{B8366444-14C5-44F6-90A1-9E44FAD131F3}" destId="{A5FDEC20-2806-4F0F-9C1C-D0C0FCDCEF1E}" srcOrd="4" destOrd="0" presId="urn:microsoft.com/office/officeart/2005/8/layout/radial6"/>
    <dgm:cxn modelId="{C67A0986-CD7F-45C3-8971-E7A1D51DE389}" type="presParOf" srcId="{B8366444-14C5-44F6-90A1-9E44FAD131F3}" destId="{99F0353A-50E3-4CEE-9277-911A03D54DFE}" srcOrd="5" destOrd="0" presId="urn:microsoft.com/office/officeart/2005/8/layout/radial6"/>
    <dgm:cxn modelId="{B4EDD4F2-B730-4323-999D-D331854EAF43}" type="presParOf" srcId="{B8366444-14C5-44F6-90A1-9E44FAD131F3}" destId="{230C37CC-97E8-4BAE-A4FF-786FC1617858}" srcOrd="6" destOrd="0" presId="urn:microsoft.com/office/officeart/2005/8/layout/radial6"/>
    <dgm:cxn modelId="{BBEAF500-BF58-4061-A57A-A2E026CF87F7}" type="presParOf" srcId="{B8366444-14C5-44F6-90A1-9E44FAD131F3}" destId="{568F60C6-6A24-4E96-9F53-73FC81213A12}" srcOrd="7" destOrd="0" presId="urn:microsoft.com/office/officeart/2005/8/layout/radial6"/>
    <dgm:cxn modelId="{0669CE34-63AE-4EA0-8090-890DB5C94BCA}" type="presParOf" srcId="{B8366444-14C5-44F6-90A1-9E44FAD131F3}" destId="{B6CEBFEC-86CE-4FAE-BE2F-B32329AE127A}" srcOrd="8" destOrd="0" presId="urn:microsoft.com/office/officeart/2005/8/layout/radial6"/>
    <dgm:cxn modelId="{280AD6F6-E8A3-4B0A-991D-F322E9D5337E}" type="presParOf" srcId="{B8366444-14C5-44F6-90A1-9E44FAD131F3}" destId="{FBC8C481-27F1-4BE2-9A4F-3DCD66F2A938}" srcOrd="9" destOrd="0" presId="urn:microsoft.com/office/officeart/2005/8/layout/radial6"/>
    <dgm:cxn modelId="{AFE2F875-F4F3-49E3-8FFC-B7E4C0D39B1A}" type="presParOf" srcId="{B8366444-14C5-44F6-90A1-9E44FAD131F3}" destId="{DE9F2EFF-D816-4665-88E1-98DE23CBAA80}" srcOrd="10" destOrd="0" presId="urn:microsoft.com/office/officeart/2005/8/layout/radial6"/>
    <dgm:cxn modelId="{09331BF6-41EC-47BC-8AFE-4F9FD8E5BACE}" type="presParOf" srcId="{B8366444-14C5-44F6-90A1-9E44FAD131F3}" destId="{2B081B7C-3441-4D2D-948B-919A39DDBBC6}" srcOrd="11" destOrd="0" presId="urn:microsoft.com/office/officeart/2005/8/layout/radial6"/>
    <dgm:cxn modelId="{2A586AF9-68CC-4AA3-BBA6-79A7A35B61EE}" type="presParOf" srcId="{B8366444-14C5-44F6-90A1-9E44FAD131F3}" destId="{4AE98985-2CCC-483D-A753-711748D662F4}" srcOrd="12"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E14D4-2FE9-4919-9CDE-AF1D9F167994}">
      <dsp:nvSpPr>
        <dsp:cNvPr id="0" name=""/>
        <dsp:cNvSpPr/>
      </dsp:nvSpPr>
      <dsp:spPr>
        <a:xfrm>
          <a:off x="0" y="229383"/>
          <a:ext cx="10911499" cy="1633275"/>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6854" tIns="354076" rIns="846854" bIns="120904" numCol="1" spcCol="1270" anchor="t" anchorCtr="0">
          <a:noAutofit/>
        </a:bodyPr>
        <a:lstStyle/>
        <a:p>
          <a:pPr marL="171450" lvl="1" indent="-171450" algn="just" defTabSz="755650">
            <a:lnSpc>
              <a:spcPct val="90000"/>
            </a:lnSpc>
            <a:spcBef>
              <a:spcPct val="0"/>
            </a:spcBef>
            <a:spcAft>
              <a:spcPct val="15000"/>
            </a:spcAft>
            <a:buChar char="•"/>
          </a:pPr>
          <a:r>
            <a:rPr lang="en-US" sz="1700" kern="1200" dirty="0"/>
            <a:t>A landowner intends to build a house of wood, so she turns to a builder. While the builder is experienced in construction, both he and the landowner have no experience with wood as a building material. Together they go to different experts to learn about wood properties and limitations. </a:t>
          </a:r>
          <a:endParaRPr lang="es-ES" sz="1700" i="1" kern="1200" dirty="0">
            <a:effectLst>
              <a:outerShdw blurRad="38100" dist="38100" dir="2700000" algn="tl">
                <a:srgbClr val="000000">
                  <a:alpha val="43137"/>
                </a:srgbClr>
              </a:outerShdw>
            </a:effectLst>
          </a:endParaRPr>
        </a:p>
        <a:p>
          <a:pPr marL="171450" lvl="1" indent="-171450" algn="just" defTabSz="755650">
            <a:lnSpc>
              <a:spcPct val="90000"/>
            </a:lnSpc>
            <a:spcBef>
              <a:spcPct val="0"/>
            </a:spcBef>
            <a:spcAft>
              <a:spcPct val="15000"/>
            </a:spcAft>
            <a:buChar char="•"/>
          </a:pPr>
          <a:r>
            <a:rPr lang="en-US" sz="1700" i="1" kern="1200" dirty="0">
              <a:effectLst>
                <a:outerShdw blurRad="38100" dist="38100" dir="2700000" algn="tl">
                  <a:srgbClr val="000000">
                    <a:alpha val="43137"/>
                  </a:srgbClr>
                </a:outerShdw>
              </a:effectLst>
            </a:rPr>
            <a:t>As the builder, will you be able to demonstrate to the landowner that you have a good knowledge of wood construction? </a:t>
          </a:r>
          <a:endParaRPr lang="es-ES" sz="1700" i="1" kern="1200" dirty="0">
            <a:effectLst>
              <a:outerShdw blurRad="38100" dist="38100" dir="2700000" algn="tl">
                <a:srgbClr val="000000">
                  <a:alpha val="43137"/>
                </a:srgbClr>
              </a:outerShdw>
            </a:effectLst>
          </a:endParaRPr>
        </a:p>
      </dsp:txBody>
      <dsp:txXfrm>
        <a:off x="0" y="229383"/>
        <a:ext cx="10911499" cy="1633275"/>
      </dsp:txXfrm>
    </dsp:sp>
    <dsp:sp modelId="{96283133-03F5-4879-934A-316FA3F3A226}">
      <dsp:nvSpPr>
        <dsp:cNvPr id="0" name=""/>
        <dsp:cNvSpPr/>
      </dsp:nvSpPr>
      <dsp:spPr>
        <a:xfrm>
          <a:off x="545574" y="110111"/>
          <a:ext cx="9527244" cy="370192"/>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700" tIns="0" rIns="288700" bIns="0" numCol="1" spcCol="1270" anchor="ctr" anchorCtr="0">
          <a:noAutofit/>
        </a:bodyPr>
        <a:lstStyle/>
        <a:p>
          <a:pPr marL="0" lvl="0" indent="0" algn="l" defTabSz="755650">
            <a:lnSpc>
              <a:spcPct val="90000"/>
            </a:lnSpc>
            <a:spcBef>
              <a:spcPct val="0"/>
            </a:spcBef>
            <a:spcAft>
              <a:spcPct val="35000"/>
            </a:spcAft>
            <a:buNone/>
          </a:pPr>
          <a:r>
            <a:rPr lang="en-US" sz="1700" b="1" kern="1200" dirty="0"/>
            <a:t>Training Scenario 1 </a:t>
          </a:r>
          <a:r>
            <a:rPr lang="en-US" sz="1700" b="1" kern="1200" dirty="0">
              <a:solidFill>
                <a:schemeClr val="bg1"/>
              </a:solidFill>
            </a:rPr>
            <a:t>on</a:t>
          </a:r>
          <a:r>
            <a:rPr lang="en-US" sz="1700" b="1" kern="1200" dirty="0">
              <a:solidFill>
                <a:schemeClr val="tx1"/>
              </a:solidFill>
            </a:rPr>
            <a:t> </a:t>
          </a:r>
          <a:r>
            <a:rPr lang="en-US" sz="1700" b="1" kern="1200" dirty="0">
              <a:solidFill>
                <a:schemeClr val="tx1"/>
              </a:solidFill>
              <a:effectLst>
                <a:outerShdw blurRad="38100" dist="38100" dir="2700000" algn="tl">
                  <a:srgbClr val="000000">
                    <a:alpha val="43137"/>
                  </a:srgbClr>
                </a:outerShdw>
              </a:effectLst>
            </a:rPr>
            <a:t>Qualities of wood as a building material, its applications and limitations </a:t>
          </a:r>
          <a:r>
            <a:rPr lang="en-US" sz="1700" kern="1200" dirty="0">
              <a:solidFill>
                <a:schemeClr val="tx1"/>
              </a:solidFill>
              <a:effectLst>
                <a:outerShdw blurRad="38100" dist="38100" dir="2700000" algn="tl">
                  <a:srgbClr val="000000">
                    <a:alpha val="43137"/>
                  </a:srgbClr>
                </a:outerShdw>
              </a:effectLst>
            </a:rPr>
            <a:t> </a:t>
          </a:r>
          <a:endParaRPr lang="es-ES" sz="1700" b="1" kern="1200" dirty="0">
            <a:solidFill>
              <a:schemeClr val="tx1"/>
            </a:solidFill>
            <a:effectLst>
              <a:outerShdw blurRad="38100" dist="38100" dir="2700000" algn="tl">
                <a:srgbClr val="000000">
                  <a:alpha val="43137"/>
                </a:srgbClr>
              </a:outerShdw>
            </a:effectLst>
          </a:endParaRPr>
        </a:p>
      </dsp:txBody>
      <dsp:txXfrm>
        <a:off x="563645" y="128182"/>
        <a:ext cx="9491102" cy="334050"/>
      </dsp:txXfrm>
    </dsp:sp>
    <dsp:sp modelId="{E33F2253-4DC8-4B21-8571-04621F29EA96}">
      <dsp:nvSpPr>
        <dsp:cNvPr id="0" name=""/>
        <dsp:cNvSpPr/>
      </dsp:nvSpPr>
      <dsp:spPr>
        <a:xfrm>
          <a:off x="0" y="2020550"/>
          <a:ext cx="10911499" cy="1419075"/>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6854" tIns="354076" rIns="846854" bIns="120904" numCol="1" spcCol="1270" anchor="t" anchorCtr="0">
          <a:noAutofit/>
        </a:bodyPr>
        <a:lstStyle/>
        <a:p>
          <a:pPr marL="171450" lvl="1" indent="-171450" algn="just" defTabSz="755650">
            <a:lnSpc>
              <a:spcPct val="90000"/>
            </a:lnSpc>
            <a:spcBef>
              <a:spcPct val="0"/>
            </a:spcBef>
            <a:spcAft>
              <a:spcPct val="15000"/>
            </a:spcAft>
            <a:buChar char="•"/>
          </a:pPr>
          <a:r>
            <a:rPr lang="en-US" sz="1700" kern="1200" dirty="0"/>
            <a:t>Aki owns a log house built in the 1990s. The façade needs to be renovated as its exterior panels and surface paint has worn over time. Aki is familiar with working on wood, so he decided to buy supplies from a local timber store and renovate the façade by himself. </a:t>
          </a:r>
          <a:endParaRPr lang="es-ES" sz="1700" i="1" kern="1200" dirty="0">
            <a:effectLst>
              <a:outerShdw blurRad="38100" dist="38100" dir="2700000" algn="tl">
                <a:srgbClr val="000000">
                  <a:alpha val="43137"/>
                </a:srgbClr>
              </a:outerShdw>
            </a:effectLst>
          </a:endParaRPr>
        </a:p>
        <a:p>
          <a:pPr marL="171450" lvl="1" indent="-171450" algn="just" defTabSz="755650">
            <a:lnSpc>
              <a:spcPct val="90000"/>
            </a:lnSpc>
            <a:spcBef>
              <a:spcPct val="0"/>
            </a:spcBef>
            <a:spcAft>
              <a:spcPct val="15000"/>
            </a:spcAft>
            <a:buChar char="•"/>
          </a:pPr>
          <a:r>
            <a:rPr lang="en-US" sz="1700" i="1" kern="1200" dirty="0">
              <a:effectLst>
                <a:outerShdw blurRad="38100" dist="38100" dir="2700000" algn="tl">
                  <a:srgbClr val="000000">
                    <a:alpha val="43137"/>
                  </a:srgbClr>
                </a:outerShdw>
              </a:effectLst>
            </a:rPr>
            <a:t>Will Aki have the proper knowledge to choose the right materials and carry out the renovation?</a:t>
          </a:r>
          <a:endParaRPr lang="es-ES" sz="1700" i="1" kern="1200" dirty="0">
            <a:effectLst>
              <a:outerShdw blurRad="38100" dist="38100" dir="2700000" algn="tl">
                <a:srgbClr val="000000">
                  <a:alpha val="43137"/>
                </a:srgbClr>
              </a:outerShdw>
            </a:effectLst>
          </a:endParaRPr>
        </a:p>
      </dsp:txBody>
      <dsp:txXfrm>
        <a:off x="0" y="2020550"/>
        <a:ext cx="10911499" cy="1419075"/>
      </dsp:txXfrm>
    </dsp:sp>
    <dsp:sp modelId="{46F2408B-B76F-4518-8309-AA561F767D0E}">
      <dsp:nvSpPr>
        <dsp:cNvPr id="0" name=""/>
        <dsp:cNvSpPr/>
      </dsp:nvSpPr>
      <dsp:spPr>
        <a:xfrm>
          <a:off x="545574" y="1954458"/>
          <a:ext cx="9566503" cy="317012"/>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700" tIns="0" rIns="288700" bIns="0" numCol="1" spcCol="1270" anchor="ctr" anchorCtr="0">
          <a:noAutofit/>
        </a:bodyPr>
        <a:lstStyle/>
        <a:p>
          <a:pPr marL="0" lvl="0" indent="0" algn="l" defTabSz="755650">
            <a:lnSpc>
              <a:spcPct val="90000"/>
            </a:lnSpc>
            <a:spcBef>
              <a:spcPct val="0"/>
            </a:spcBef>
            <a:spcAft>
              <a:spcPct val="35000"/>
            </a:spcAft>
            <a:buNone/>
          </a:pPr>
          <a:r>
            <a:rPr lang="en-US" sz="1700" b="1" kern="1200" dirty="0"/>
            <a:t>Training Scenario 2 on </a:t>
          </a:r>
          <a:r>
            <a:rPr lang="en-US" sz="1700" b="1" kern="1200" dirty="0">
              <a:solidFill>
                <a:schemeClr val="tx1"/>
              </a:solidFill>
              <a:effectLst>
                <a:outerShdw blurRad="38100" dist="38100" dir="2700000" algn="tl">
                  <a:srgbClr val="000000">
                    <a:alpha val="43137"/>
                  </a:srgbClr>
                </a:outerShdw>
              </a:effectLst>
            </a:rPr>
            <a:t>Selection of suitable wood material and supplies for facade renovation</a:t>
          </a:r>
          <a:endParaRPr lang="es-ES" sz="1700" b="1" kern="1200" dirty="0">
            <a:solidFill>
              <a:schemeClr val="tx1"/>
            </a:solidFill>
            <a:effectLst>
              <a:outerShdw blurRad="38100" dist="38100" dir="2700000" algn="tl">
                <a:srgbClr val="000000">
                  <a:alpha val="43137"/>
                </a:srgbClr>
              </a:outerShdw>
            </a:effectLst>
          </a:endParaRPr>
        </a:p>
      </dsp:txBody>
      <dsp:txXfrm>
        <a:off x="561049" y="1969933"/>
        <a:ext cx="9535553" cy="286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783C4-B7A9-457C-BE08-338573145E03}">
      <dsp:nvSpPr>
        <dsp:cNvPr id="0" name=""/>
        <dsp:cNvSpPr/>
      </dsp:nvSpPr>
      <dsp:spPr>
        <a:xfrm>
          <a:off x="0" y="233430"/>
          <a:ext cx="10914949" cy="14805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7121" tIns="208280" rIns="847121" bIns="120904" numCol="1" spcCol="1270" anchor="t" anchorCtr="0">
          <a:noAutofit/>
        </a:bodyPr>
        <a:lstStyle/>
        <a:p>
          <a:pPr marL="171450" lvl="1" indent="-171450" algn="just" defTabSz="755650">
            <a:lnSpc>
              <a:spcPct val="90000"/>
            </a:lnSpc>
            <a:spcBef>
              <a:spcPct val="0"/>
            </a:spcBef>
            <a:spcAft>
              <a:spcPct val="15000"/>
            </a:spcAft>
            <a:buChar char="•"/>
          </a:pPr>
          <a:r>
            <a:rPr lang="lv-LV" sz="1700" kern="1200" dirty="0">
              <a:solidFill>
                <a:prstClr val="black">
                  <a:hueOff val="0"/>
                  <a:satOff val="0"/>
                  <a:lumOff val="0"/>
                  <a:alphaOff val="0"/>
                </a:prstClr>
              </a:solidFill>
              <a:latin typeface="Speak Pro" panose="020F0502020204030204"/>
              <a:ea typeface="+mn-ea"/>
              <a:cs typeface="+mn-cs"/>
            </a:rPr>
            <a:t>Steve is a construction worker recently sent to a new project at the construction site where he is currently located. Steve is working together with a team of other construction workers. It is important to the foreman Tim that his co-workers gain insights into important tasks on site, so that they learn to work independently and behave responsibly</a:t>
          </a:r>
          <a:r>
            <a:rPr lang="es-ES" sz="1700" kern="1200" dirty="0">
              <a:solidFill>
                <a:prstClr val="black">
                  <a:hueOff val="0"/>
                  <a:satOff val="0"/>
                  <a:lumOff val="0"/>
                  <a:alphaOff val="0"/>
                </a:prstClr>
              </a:solidFill>
              <a:latin typeface="Speak Pro" panose="020F0502020204030204"/>
              <a:ea typeface="+mn-ea"/>
              <a:cs typeface="+mn-cs"/>
            </a:rPr>
            <a:t>. </a:t>
          </a:r>
          <a:endParaRPr lang="es-ES" sz="1700" i="1" kern="1200" dirty="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endParaRPr>
        </a:p>
        <a:p>
          <a:pPr marL="171450" lvl="1" indent="-171450" algn="just" defTabSz="755650">
            <a:lnSpc>
              <a:spcPct val="90000"/>
            </a:lnSpc>
            <a:spcBef>
              <a:spcPct val="0"/>
            </a:spcBef>
            <a:spcAft>
              <a:spcPct val="15000"/>
            </a:spcAft>
            <a:buChar char="•"/>
          </a:pPr>
          <a:r>
            <a:rPr lang="es-ES" sz="1700" i="1" kern="120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Wil</a:t>
          </a:r>
          <a:r>
            <a:rPr lang="en-US" sz="1700" i="1" kern="120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l you be able to help Steve to be up to the expectations of foreman Tim? </a:t>
          </a:r>
          <a:endParaRPr lang="es-ES" sz="1700" i="1" kern="1200" dirty="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endParaRPr>
        </a:p>
      </dsp:txBody>
      <dsp:txXfrm>
        <a:off x="0" y="233430"/>
        <a:ext cx="10914949" cy="1480500"/>
      </dsp:txXfrm>
    </dsp:sp>
    <dsp:sp modelId="{1FAA5AFC-3013-4783-B4F3-DF7D0B919F81}">
      <dsp:nvSpPr>
        <dsp:cNvPr id="0" name=""/>
        <dsp:cNvSpPr/>
      </dsp:nvSpPr>
      <dsp:spPr>
        <a:xfrm>
          <a:off x="545747" y="37074"/>
          <a:ext cx="9524526" cy="34395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791" tIns="0" rIns="288791" bIns="0" numCol="1" spcCol="1270" anchor="ctr" anchorCtr="0">
          <a:noAutofit/>
        </a:bodyPr>
        <a:lstStyle/>
        <a:p>
          <a:pPr marL="0" lvl="0" indent="0" algn="l" defTabSz="755650">
            <a:lnSpc>
              <a:spcPct val="90000"/>
            </a:lnSpc>
            <a:spcBef>
              <a:spcPct val="0"/>
            </a:spcBef>
            <a:spcAft>
              <a:spcPct val="35000"/>
            </a:spcAft>
            <a:buNone/>
          </a:pPr>
          <a:r>
            <a:rPr lang="es-ES" sz="1700" b="1" kern="1200">
              <a:solidFill>
                <a:prstClr val="white"/>
              </a:solidFill>
              <a:latin typeface="Speak Pro" panose="020F0502020204030204"/>
              <a:ea typeface="+mn-ea"/>
              <a:cs typeface="+mn-cs"/>
            </a:rPr>
            <a:t>Training Scenario 3 on </a:t>
          </a:r>
          <a:r>
            <a:rPr lang="en-US" sz="1700" b="1" kern="1200">
              <a:solidFill>
                <a:prstClr val="black"/>
              </a:solidFill>
              <a:effectLst>
                <a:outerShdw blurRad="38100" dist="38100" dir="2700000" algn="tl">
                  <a:srgbClr val="000000">
                    <a:alpha val="43137"/>
                  </a:srgbClr>
                </a:outerShdw>
              </a:effectLst>
              <a:latin typeface="Speak Pro" panose="020F0502020204030204"/>
              <a:ea typeface="+mn-ea"/>
              <a:cs typeface="+mn-cs"/>
            </a:rPr>
            <a:t>Fire protection and occupational safety in wooden buildings</a:t>
          </a:r>
          <a:r>
            <a:rPr lang="es-ES" sz="1700" b="1" kern="1200">
              <a:solidFill>
                <a:prstClr val="black"/>
              </a:solidFill>
              <a:effectLst>
                <a:outerShdw blurRad="38100" dist="38100" dir="2700000" algn="tl">
                  <a:srgbClr val="000000">
                    <a:alpha val="43137"/>
                  </a:srgbClr>
                </a:outerShdw>
              </a:effectLst>
              <a:latin typeface="Speak Pro" panose="020F0502020204030204"/>
              <a:ea typeface="+mn-ea"/>
              <a:cs typeface="+mn-cs"/>
            </a:rPr>
            <a:t> </a:t>
          </a:r>
          <a:endParaRPr lang="es-ES" sz="1700" b="1" kern="1200" dirty="0">
            <a:solidFill>
              <a:prstClr val="black"/>
            </a:solidFill>
            <a:effectLst>
              <a:outerShdw blurRad="38100" dist="38100" dir="2700000" algn="tl">
                <a:srgbClr val="000000">
                  <a:alpha val="43137"/>
                </a:srgbClr>
              </a:outerShdw>
            </a:effectLst>
            <a:latin typeface="Speak Pro" panose="020F0502020204030204"/>
            <a:ea typeface="+mn-ea"/>
            <a:cs typeface="+mn-cs"/>
          </a:endParaRPr>
        </a:p>
      </dsp:txBody>
      <dsp:txXfrm>
        <a:off x="562537" y="53864"/>
        <a:ext cx="9490946" cy="310375"/>
      </dsp:txXfrm>
    </dsp:sp>
    <dsp:sp modelId="{B97B1E5C-631C-4462-AD50-13D2144B3FE6}">
      <dsp:nvSpPr>
        <dsp:cNvPr id="0" name=""/>
        <dsp:cNvSpPr/>
      </dsp:nvSpPr>
      <dsp:spPr>
        <a:xfrm>
          <a:off x="0" y="1977404"/>
          <a:ext cx="10914949" cy="12600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7121" tIns="208280" rIns="847121" bIns="120904" numCol="1" spcCol="1270" anchor="t" anchorCtr="0">
          <a:noAutofit/>
        </a:bodyPr>
        <a:lstStyle/>
        <a:p>
          <a:pPr marL="171450" lvl="1" indent="-171450" algn="just" defTabSz="755650">
            <a:lnSpc>
              <a:spcPct val="90000"/>
            </a:lnSpc>
            <a:spcBef>
              <a:spcPct val="0"/>
            </a:spcBef>
            <a:spcAft>
              <a:spcPct val="15000"/>
            </a:spcAft>
            <a:buChar char="•"/>
          </a:pPr>
          <a:r>
            <a:rPr lang="en-US" sz="1700" kern="1200" dirty="0"/>
            <a:t>There is an old apartment in need of a renovation. The owner, Mark, is aware of the poor insulation and wants to fix all the thermal bridges that can be improved in the property.  The installations need to be updated too. The head of the works, Victoria, will help to choose the best options available. </a:t>
          </a:r>
          <a:endParaRPr lang="es-ES" sz="1700" i="1" kern="1200" dirty="0">
            <a:effectLst>
              <a:outerShdw blurRad="38100" dist="38100" dir="2700000" algn="tl">
                <a:srgbClr val="000000">
                  <a:alpha val="43137"/>
                </a:srgbClr>
              </a:outerShdw>
            </a:effectLst>
          </a:endParaRPr>
        </a:p>
        <a:p>
          <a:pPr marL="171450" lvl="1" indent="-171450" algn="just" defTabSz="755650">
            <a:lnSpc>
              <a:spcPct val="90000"/>
            </a:lnSpc>
            <a:spcBef>
              <a:spcPct val="0"/>
            </a:spcBef>
            <a:spcAft>
              <a:spcPct val="15000"/>
            </a:spcAft>
            <a:buChar char="•"/>
          </a:pPr>
          <a:r>
            <a:rPr lang="en-US" sz="1700" i="1" kern="1200" dirty="0">
              <a:effectLst>
                <a:outerShdw blurRad="38100" dist="38100" dir="2700000" algn="tl">
                  <a:srgbClr val="000000">
                    <a:alpha val="43137"/>
                  </a:srgbClr>
                </a:outerShdw>
              </a:effectLst>
            </a:rPr>
            <a:t>Will Victoria be able to help Mark choose the best options for the renovation? </a:t>
          </a:r>
          <a:endParaRPr lang="es-ES" sz="1700" i="1" kern="1200" dirty="0">
            <a:effectLst>
              <a:outerShdw blurRad="38100" dist="38100" dir="2700000" algn="tl">
                <a:srgbClr val="000000">
                  <a:alpha val="43137"/>
                </a:srgbClr>
              </a:outerShdw>
            </a:effectLst>
          </a:endParaRPr>
        </a:p>
      </dsp:txBody>
      <dsp:txXfrm>
        <a:off x="0" y="1977404"/>
        <a:ext cx="10914949" cy="1260000"/>
      </dsp:txXfrm>
    </dsp:sp>
    <dsp:sp modelId="{170A31C3-A79B-4F5F-A77F-1CC3847B8FC5}">
      <dsp:nvSpPr>
        <dsp:cNvPr id="0" name=""/>
        <dsp:cNvSpPr/>
      </dsp:nvSpPr>
      <dsp:spPr>
        <a:xfrm>
          <a:off x="545747" y="1767930"/>
          <a:ext cx="9565937" cy="357073"/>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791" tIns="0" rIns="288791" bIns="0" numCol="1" spcCol="1270" anchor="ctr" anchorCtr="0">
          <a:noAutofit/>
        </a:bodyPr>
        <a:lstStyle/>
        <a:p>
          <a:pPr marL="0" lvl="0" indent="0" algn="l" defTabSz="755650">
            <a:lnSpc>
              <a:spcPct val="90000"/>
            </a:lnSpc>
            <a:spcBef>
              <a:spcPct val="0"/>
            </a:spcBef>
            <a:spcAft>
              <a:spcPct val="35000"/>
            </a:spcAft>
            <a:buNone/>
          </a:pPr>
          <a:r>
            <a:rPr lang="es-ES" sz="1700" b="1" kern="1200">
              <a:solidFill>
                <a:prstClr val="white"/>
              </a:solidFill>
              <a:latin typeface="Speak Pro" panose="020F0502020204030204"/>
              <a:ea typeface="+mn-ea"/>
              <a:cs typeface="+mn-cs"/>
            </a:rPr>
            <a:t>Training Scenario 4 on </a:t>
          </a:r>
          <a:r>
            <a:rPr lang="en-US" sz="1700" b="1" kern="1200">
              <a:solidFill>
                <a:schemeClr val="tx1"/>
              </a:solidFill>
              <a:effectLst>
                <a:outerShdw blurRad="38100" dist="38100" dir="2700000" algn="tl">
                  <a:srgbClr val="000000">
                    <a:alpha val="43137"/>
                  </a:srgbClr>
                </a:outerShdw>
              </a:effectLst>
            </a:rPr>
            <a:t>Functionality and efficiency of wooden buildings </a:t>
          </a:r>
          <a:r>
            <a:rPr lang="es-ES" sz="1700" b="1" kern="1200">
              <a:solidFill>
                <a:schemeClr val="tx1"/>
              </a:solidFill>
              <a:effectLst>
                <a:outerShdw blurRad="38100" dist="38100" dir="2700000" algn="tl">
                  <a:srgbClr val="000000">
                    <a:alpha val="43137"/>
                  </a:srgbClr>
                </a:outerShdw>
              </a:effectLst>
            </a:rPr>
            <a:t> </a:t>
          </a:r>
          <a:endParaRPr lang="es-ES" sz="1700" b="1" kern="1200" dirty="0">
            <a:solidFill>
              <a:schemeClr val="tx1"/>
            </a:solidFill>
            <a:effectLst>
              <a:outerShdw blurRad="38100" dist="38100" dir="2700000" algn="tl">
                <a:srgbClr val="000000">
                  <a:alpha val="43137"/>
                </a:srgbClr>
              </a:outerShdw>
            </a:effectLst>
          </a:endParaRPr>
        </a:p>
      </dsp:txBody>
      <dsp:txXfrm>
        <a:off x="563178" y="1785361"/>
        <a:ext cx="9531075" cy="3222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05F0C-6AA2-4A5A-92E9-88CCC4134124}">
      <dsp:nvSpPr>
        <dsp:cNvPr id="0" name=""/>
        <dsp:cNvSpPr/>
      </dsp:nvSpPr>
      <dsp:spPr>
        <a:xfrm>
          <a:off x="0" y="112304"/>
          <a:ext cx="3788888" cy="1083481"/>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US" sz="1800" b="1" kern="1200">
              <a:solidFill>
                <a:schemeClr val="tx1"/>
              </a:solidFill>
              <a:latin typeface="+mn-lt"/>
              <a:ea typeface="+mn-ea"/>
              <a:cs typeface="+mn-cs"/>
            </a:rPr>
            <a:t>O3-T4 Mentors’ guide</a:t>
          </a:r>
          <a:endParaRPr lang="en-GB" sz="1800" b="1" kern="1200" dirty="0">
            <a:solidFill>
              <a:schemeClr val="tx1"/>
            </a:solidFill>
            <a:latin typeface="+mn-lt"/>
            <a:ea typeface="+mn-ea"/>
            <a:cs typeface="+mn-cs"/>
          </a:endParaRPr>
        </a:p>
      </dsp:txBody>
      <dsp:txXfrm>
        <a:off x="0" y="112304"/>
        <a:ext cx="3788888" cy="1083481"/>
      </dsp:txXfrm>
    </dsp:sp>
    <dsp:sp modelId="{9E11164B-CC2C-47C8-B576-DFD71A43EE60}">
      <dsp:nvSpPr>
        <dsp:cNvPr id="0" name=""/>
        <dsp:cNvSpPr/>
      </dsp:nvSpPr>
      <dsp:spPr>
        <a:xfrm>
          <a:off x="27319" y="1190152"/>
          <a:ext cx="3788888" cy="193248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14300" lvl="1" indent="-114300" algn="l" defTabSz="622300">
            <a:lnSpc>
              <a:spcPct val="90000"/>
            </a:lnSpc>
            <a:spcBef>
              <a:spcPct val="0"/>
            </a:spcBef>
            <a:spcAft>
              <a:spcPct val="15000"/>
            </a:spcAft>
            <a:buFont typeface="Symbol" panose="05050102010706020507" pitchFamily="18" charset="2"/>
            <a:buChar char=""/>
          </a:pPr>
          <a:endParaRPr lang="en-GB" sz="1400" kern="1200" dirty="0"/>
        </a:p>
        <a:p>
          <a:pPr marL="171450" lvl="1" indent="-171450" algn="just" defTabSz="711200">
            <a:lnSpc>
              <a:spcPct val="90000"/>
            </a:lnSpc>
            <a:spcBef>
              <a:spcPct val="0"/>
            </a:spcBef>
            <a:spcAft>
              <a:spcPct val="15000"/>
            </a:spcAft>
            <a:buFont typeface="Symbol" panose="05050102010706020507" pitchFamily="18" charset="2"/>
            <a:buChar char=""/>
          </a:pPr>
          <a:r>
            <a:rPr lang="en-GB" sz="1600" strike="noStrike" kern="1200" dirty="0">
              <a:solidFill>
                <a:schemeClr val="tx1"/>
              </a:solidFill>
            </a:rPr>
            <a:t>Purpose: t</a:t>
          </a:r>
          <a:r>
            <a:rPr lang="en-GB" sz="1600" kern="1200" dirty="0">
              <a:solidFill>
                <a:schemeClr val="tx1"/>
              </a:solidFill>
            </a:rPr>
            <a:t>o guide construction workplace mentors on how to use the UPWOOD training scenarios in construction WBL.  </a:t>
          </a:r>
        </a:p>
        <a:p>
          <a:pPr marL="171450" lvl="1" indent="-171450" algn="just" defTabSz="711200">
            <a:lnSpc>
              <a:spcPct val="90000"/>
            </a:lnSpc>
            <a:spcBef>
              <a:spcPct val="0"/>
            </a:spcBef>
            <a:spcAft>
              <a:spcPct val="15000"/>
            </a:spcAft>
            <a:buFont typeface="Symbol" panose="05050102010706020507" pitchFamily="18" charset="2"/>
            <a:buChar char=""/>
          </a:pPr>
          <a:r>
            <a:rPr lang="en-GB" sz="1600" kern="1200" dirty="0"/>
            <a:t>Provide guidelines on preparing practical scenarios for distinct needs &amp; training priorities.</a:t>
          </a:r>
        </a:p>
      </dsp:txBody>
      <dsp:txXfrm>
        <a:off x="27319" y="1190152"/>
        <a:ext cx="3788888" cy="1932480"/>
      </dsp:txXfrm>
    </dsp:sp>
    <dsp:sp modelId="{E0D17CCE-8D8C-4D64-B866-8C2065A271E9}">
      <dsp:nvSpPr>
        <dsp:cNvPr id="0" name=""/>
        <dsp:cNvSpPr/>
      </dsp:nvSpPr>
      <dsp:spPr>
        <a:xfrm>
          <a:off x="4319412" y="111596"/>
          <a:ext cx="3788888" cy="1058540"/>
        </a:xfrm>
        <a:prstGeom prst="rect">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w="12700" cap="flat" cmpd="sng" algn="ctr">
          <a:solidFill>
            <a:schemeClr val="accent5">
              <a:hueOff val="-1837137"/>
              <a:satOff val="270"/>
              <a:lumOff val="-6471"/>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488950">
            <a:lnSpc>
              <a:spcPct val="90000"/>
            </a:lnSpc>
            <a:spcBef>
              <a:spcPct val="0"/>
            </a:spcBef>
            <a:spcAft>
              <a:spcPct val="35000"/>
            </a:spcAft>
            <a:buNone/>
          </a:pPr>
          <a:r>
            <a:rPr lang="en-US" sz="1800" b="1" kern="1200">
              <a:solidFill>
                <a:prstClr val="black"/>
              </a:solidFill>
              <a:latin typeface="Speak Pro" panose="020F0502020204030204"/>
              <a:ea typeface="+mn-ea"/>
              <a:cs typeface="+mn-cs"/>
            </a:rPr>
            <a:t>O4-T1 Statement of support for the recognition of UPWOOD learning outcomes</a:t>
          </a:r>
          <a:endParaRPr lang="en-GB" sz="1800" b="1" kern="1200" dirty="0">
            <a:solidFill>
              <a:prstClr val="black"/>
            </a:solidFill>
            <a:latin typeface="Speak Pro" panose="020F0502020204030204"/>
            <a:ea typeface="+mn-ea"/>
            <a:cs typeface="+mn-cs"/>
          </a:endParaRPr>
        </a:p>
      </dsp:txBody>
      <dsp:txXfrm>
        <a:off x="4319412" y="111596"/>
        <a:ext cx="3788888" cy="1058540"/>
      </dsp:txXfrm>
    </dsp:sp>
    <dsp:sp modelId="{C705A925-160C-46AF-9751-F1C8824A7D6E}">
      <dsp:nvSpPr>
        <dsp:cNvPr id="0" name=""/>
        <dsp:cNvSpPr/>
      </dsp:nvSpPr>
      <dsp:spPr>
        <a:xfrm>
          <a:off x="4319412" y="1193815"/>
          <a:ext cx="3788888" cy="1863515"/>
        </a:xfrm>
        <a:prstGeom prst="rect">
          <a:avLst/>
        </a:prstGeom>
        <a:solidFill>
          <a:schemeClr val="accent5">
            <a:tint val="40000"/>
            <a:alpha val="90000"/>
            <a:hueOff val="-1769133"/>
            <a:satOff val="-2316"/>
            <a:lumOff val="-1137"/>
            <a:alphaOff val="0"/>
          </a:schemeClr>
        </a:solidFill>
        <a:ln w="12700" cap="flat" cmpd="sng" algn="ctr">
          <a:solidFill>
            <a:schemeClr val="accent5">
              <a:tint val="40000"/>
              <a:alpha val="90000"/>
              <a:hueOff val="-1769133"/>
              <a:satOff val="-2316"/>
              <a:lumOff val="-11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Symbol" panose="05050102010706020507" pitchFamily="18" charset="2"/>
            <a:buNone/>
          </a:pPr>
          <a:endParaRPr lang="en-GB" sz="1600" kern="1200" dirty="0"/>
        </a:p>
        <a:p>
          <a:pPr marL="171450" lvl="1" indent="-171450" algn="just" defTabSz="711200">
            <a:lnSpc>
              <a:spcPct val="90000"/>
            </a:lnSpc>
            <a:spcBef>
              <a:spcPct val="0"/>
            </a:spcBef>
            <a:spcAft>
              <a:spcPct val="15000"/>
            </a:spcAft>
            <a:buFont typeface="Symbol" panose="05050102010706020507" pitchFamily="18" charset="2"/>
            <a:buChar char=""/>
          </a:pPr>
          <a:r>
            <a:rPr lang="en-US" sz="1600" kern="1200" dirty="0"/>
            <a:t>In order to obtain mutual recognition of learning outcomes from UPWOOD stakeholders , contributing also to labour mobility and transparency of professional qualifications</a:t>
          </a:r>
          <a:r>
            <a:rPr lang="en-US" sz="1400" kern="1200" dirty="0"/>
            <a:t>. </a:t>
          </a:r>
          <a:endParaRPr lang="en-GB" sz="1400" kern="1200" dirty="0"/>
        </a:p>
      </dsp:txBody>
      <dsp:txXfrm>
        <a:off x="4319412" y="1193815"/>
        <a:ext cx="3788888" cy="18635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98985-2CCC-483D-A753-711748D662F4}">
      <dsp:nvSpPr>
        <dsp:cNvPr id="0" name=""/>
        <dsp:cNvSpPr/>
      </dsp:nvSpPr>
      <dsp:spPr>
        <a:xfrm>
          <a:off x="704699" y="338020"/>
          <a:ext cx="1970636" cy="1970636"/>
        </a:xfrm>
        <a:prstGeom prst="blockArc">
          <a:avLst>
            <a:gd name="adj1" fmla="val 10800000"/>
            <a:gd name="adj2" fmla="val 16200000"/>
            <a:gd name="adj3" fmla="val 4643"/>
          </a:avLst>
        </a:prstGeom>
        <a:solidFill>
          <a:schemeClr val="accent6">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BC8C481-27F1-4BE2-9A4F-3DCD66F2A938}">
      <dsp:nvSpPr>
        <dsp:cNvPr id="0" name=""/>
        <dsp:cNvSpPr/>
      </dsp:nvSpPr>
      <dsp:spPr>
        <a:xfrm>
          <a:off x="704699" y="338020"/>
          <a:ext cx="1970636" cy="1970636"/>
        </a:xfrm>
        <a:prstGeom prst="blockArc">
          <a:avLst>
            <a:gd name="adj1" fmla="val 5400000"/>
            <a:gd name="adj2" fmla="val 10800000"/>
            <a:gd name="adj3" fmla="val 4643"/>
          </a:avLst>
        </a:prstGeom>
        <a:solidFill>
          <a:schemeClr val="accent6">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30C37CC-97E8-4BAE-A4FF-786FC1617858}">
      <dsp:nvSpPr>
        <dsp:cNvPr id="0" name=""/>
        <dsp:cNvSpPr/>
      </dsp:nvSpPr>
      <dsp:spPr>
        <a:xfrm>
          <a:off x="790037" y="341811"/>
          <a:ext cx="1970636" cy="1970636"/>
        </a:xfrm>
        <a:prstGeom prst="blockArc">
          <a:avLst>
            <a:gd name="adj1" fmla="val 21514584"/>
            <a:gd name="adj2" fmla="val 5705219"/>
            <a:gd name="adj3" fmla="val 4643"/>
          </a:avLst>
        </a:prstGeom>
        <a:solidFill>
          <a:schemeClr val="accent6">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6F82D0D-FA2D-4001-9E3E-02803FBBD8E9}">
      <dsp:nvSpPr>
        <dsp:cNvPr id="0" name=""/>
        <dsp:cNvSpPr/>
      </dsp:nvSpPr>
      <dsp:spPr>
        <a:xfrm>
          <a:off x="789878" y="334243"/>
          <a:ext cx="1970636" cy="1970636"/>
        </a:xfrm>
        <a:prstGeom prst="blockArc">
          <a:avLst>
            <a:gd name="adj1" fmla="val 15895349"/>
            <a:gd name="adj2" fmla="val 21541621"/>
            <a:gd name="adj3" fmla="val 4643"/>
          </a:avLst>
        </a:prstGeom>
        <a:solidFill>
          <a:schemeClr val="accent6">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DF771C8-F216-42E0-B9E1-53FA9A8F3DE0}">
      <dsp:nvSpPr>
        <dsp:cNvPr id="0" name=""/>
        <dsp:cNvSpPr/>
      </dsp:nvSpPr>
      <dsp:spPr>
        <a:xfrm>
          <a:off x="1260016" y="982966"/>
          <a:ext cx="858847" cy="512316"/>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i="1" kern="1200" noProof="0">
              <a:solidFill>
                <a:schemeClr val="tx1"/>
              </a:solidFill>
              <a:effectLst>
                <a:outerShdw blurRad="38100" dist="38100" dir="2700000" algn="tl">
                  <a:srgbClr val="000000">
                    <a:alpha val="43137"/>
                  </a:srgbClr>
                </a:outerShdw>
              </a:effectLst>
            </a:rPr>
            <a:t>Activity O4</a:t>
          </a:r>
          <a:endParaRPr lang="en-GB" sz="1400" i="1" kern="1200" noProof="0" dirty="0">
            <a:solidFill>
              <a:schemeClr val="tx1"/>
            </a:solidFill>
            <a:effectLst>
              <a:outerShdw blurRad="38100" dist="38100" dir="2700000" algn="tl">
                <a:srgbClr val="000000">
                  <a:alpha val="43137"/>
                </a:srgbClr>
              </a:outerShdw>
            </a:effectLst>
          </a:endParaRPr>
        </a:p>
      </dsp:txBody>
      <dsp:txXfrm>
        <a:off x="1385791" y="1057993"/>
        <a:ext cx="607297" cy="362262"/>
      </dsp:txXfrm>
    </dsp:sp>
    <dsp:sp modelId="{4E322AFD-8A3E-463F-A171-96397127E655}">
      <dsp:nvSpPr>
        <dsp:cNvPr id="0" name=""/>
        <dsp:cNvSpPr/>
      </dsp:nvSpPr>
      <dsp:spPr>
        <a:xfrm>
          <a:off x="1005095" y="-182753"/>
          <a:ext cx="1369844" cy="1087295"/>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noProof="0">
              <a:solidFill>
                <a:schemeClr val="tx1"/>
              </a:solidFill>
            </a:rPr>
            <a:t>Associations and Social Partners</a:t>
          </a:r>
          <a:endParaRPr lang="en-GB" sz="1400" kern="1200" noProof="0" dirty="0">
            <a:solidFill>
              <a:schemeClr val="tx1"/>
            </a:solidFill>
          </a:endParaRPr>
        </a:p>
      </dsp:txBody>
      <dsp:txXfrm>
        <a:off x="1205704" y="-23522"/>
        <a:ext cx="968626" cy="768833"/>
      </dsp:txXfrm>
    </dsp:sp>
    <dsp:sp modelId="{A5FDEC20-2806-4F0F-9C1C-D0C0FCDCEF1E}">
      <dsp:nvSpPr>
        <dsp:cNvPr id="0" name=""/>
        <dsp:cNvSpPr/>
      </dsp:nvSpPr>
      <dsp:spPr>
        <a:xfrm>
          <a:off x="2186538" y="945327"/>
          <a:ext cx="1101927" cy="715781"/>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noProof="0">
              <a:solidFill>
                <a:schemeClr val="tx1"/>
              </a:solidFill>
            </a:rPr>
            <a:t>VET Providers</a:t>
          </a:r>
          <a:endParaRPr lang="en-GB" sz="1400" kern="1200" noProof="0" dirty="0">
            <a:solidFill>
              <a:schemeClr val="tx1"/>
            </a:solidFill>
          </a:endParaRPr>
        </a:p>
      </dsp:txBody>
      <dsp:txXfrm>
        <a:off x="2347911" y="1050151"/>
        <a:ext cx="779181" cy="506133"/>
      </dsp:txXfrm>
    </dsp:sp>
    <dsp:sp modelId="{568F60C6-6A24-4E96-9F53-73FC81213A12}">
      <dsp:nvSpPr>
        <dsp:cNvPr id="0" name=""/>
        <dsp:cNvSpPr/>
      </dsp:nvSpPr>
      <dsp:spPr>
        <a:xfrm>
          <a:off x="993442" y="1827640"/>
          <a:ext cx="1393149" cy="916285"/>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noProof="0">
              <a:solidFill>
                <a:schemeClr val="tx1"/>
              </a:solidFill>
            </a:rPr>
            <a:t>Construction sector Employers</a:t>
          </a:r>
          <a:endParaRPr lang="en-GB" sz="1400" kern="1200" noProof="0" dirty="0">
            <a:solidFill>
              <a:schemeClr val="tx1"/>
            </a:solidFill>
          </a:endParaRPr>
        </a:p>
      </dsp:txBody>
      <dsp:txXfrm>
        <a:off x="1197464" y="1961827"/>
        <a:ext cx="985105" cy="647911"/>
      </dsp:txXfrm>
    </dsp:sp>
    <dsp:sp modelId="{DE9F2EFF-D816-4665-88E1-98DE23CBAA80}">
      <dsp:nvSpPr>
        <dsp:cNvPr id="0" name=""/>
        <dsp:cNvSpPr/>
      </dsp:nvSpPr>
      <dsp:spPr>
        <a:xfrm>
          <a:off x="258231" y="946551"/>
          <a:ext cx="938682" cy="753573"/>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noProof="0">
              <a:solidFill>
                <a:schemeClr val="tx1"/>
              </a:solidFill>
            </a:rPr>
            <a:t>Policy  Makers</a:t>
          </a:r>
          <a:endParaRPr lang="en-GB" sz="1400" kern="1200" noProof="0" dirty="0">
            <a:solidFill>
              <a:schemeClr val="tx1"/>
            </a:solidFill>
          </a:endParaRPr>
        </a:p>
      </dsp:txBody>
      <dsp:txXfrm>
        <a:off x="395698" y="1056909"/>
        <a:ext cx="663748" cy="53285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D6C7B-EC63-4E10-A7BD-4994A49A961F}" type="datetimeFigureOut">
              <a:rPr lang="de-DE" smtClean="0"/>
              <a:t>27.09.2021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964F1-F3AD-486C-BFDF-9051747A3CBC}" type="slidenum">
              <a:rPr lang="de-DE" smtClean="0"/>
              <a:t>‹Nº›</a:t>
            </a:fld>
            <a:endParaRPr lang="de-DE"/>
          </a:p>
        </p:txBody>
      </p:sp>
    </p:spTree>
    <p:extLst>
      <p:ext uri="{BB962C8B-B14F-4D97-AF65-F5344CB8AC3E}">
        <p14:creationId xmlns:p14="http://schemas.microsoft.com/office/powerpoint/2010/main" val="385122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4</a:t>
            </a:fld>
            <a:endParaRPr lang="de-DE"/>
          </a:p>
        </p:txBody>
      </p:sp>
    </p:spTree>
    <p:extLst>
      <p:ext uri="{BB962C8B-B14F-4D97-AF65-F5344CB8AC3E}">
        <p14:creationId xmlns:p14="http://schemas.microsoft.com/office/powerpoint/2010/main" val="249775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2F3964F1-F3AD-486C-BFDF-9051747A3CBC}" type="slidenum">
              <a:rPr lang="de-DE" smtClean="0"/>
              <a:t>5</a:t>
            </a:fld>
            <a:endParaRPr lang="de-DE"/>
          </a:p>
        </p:txBody>
      </p:sp>
    </p:spTree>
    <p:extLst>
      <p:ext uri="{BB962C8B-B14F-4D97-AF65-F5344CB8AC3E}">
        <p14:creationId xmlns:p14="http://schemas.microsoft.com/office/powerpoint/2010/main" val="3702667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6</a:t>
            </a:fld>
            <a:endParaRPr lang="de-DE"/>
          </a:p>
        </p:txBody>
      </p:sp>
    </p:spTree>
    <p:extLst>
      <p:ext uri="{BB962C8B-B14F-4D97-AF65-F5344CB8AC3E}">
        <p14:creationId xmlns:p14="http://schemas.microsoft.com/office/powerpoint/2010/main" val="2723833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7</a:t>
            </a:fld>
            <a:endParaRPr lang="de-DE"/>
          </a:p>
        </p:txBody>
      </p:sp>
    </p:spTree>
    <p:extLst>
      <p:ext uri="{BB962C8B-B14F-4D97-AF65-F5344CB8AC3E}">
        <p14:creationId xmlns:p14="http://schemas.microsoft.com/office/powerpoint/2010/main" val="870135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8</a:t>
            </a:fld>
            <a:endParaRPr lang="de-DE"/>
          </a:p>
        </p:txBody>
      </p:sp>
    </p:spTree>
    <p:extLst>
      <p:ext uri="{BB962C8B-B14F-4D97-AF65-F5344CB8AC3E}">
        <p14:creationId xmlns:p14="http://schemas.microsoft.com/office/powerpoint/2010/main" val="4125671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9</a:t>
            </a:fld>
            <a:endParaRPr lang="de-DE"/>
          </a:p>
        </p:txBody>
      </p:sp>
    </p:spTree>
    <p:extLst>
      <p:ext uri="{BB962C8B-B14F-4D97-AF65-F5344CB8AC3E}">
        <p14:creationId xmlns:p14="http://schemas.microsoft.com/office/powerpoint/2010/main" val="731295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a:xfrm>
            <a:off x="8218426" y="6446838"/>
            <a:ext cx="2584850" cy="365125"/>
          </a:xfrm>
          <a:prstGeom prst="rect">
            <a:avLst/>
          </a:prstGeom>
        </p:spPr>
        <p:txBody>
          <a:bodyPr/>
          <a:lstStyle/>
          <a:p>
            <a:fld id="{9184DA70-C731-4C70-880D-CCD4705E623C}" type="datetime1">
              <a:rPr lang="en-US" smtClean="0"/>
              <a:t>9/27/2021</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60252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a:xfrm>
            <a:off x="8218426" y="6446838"/>
            <a:ext cx="2584850" cy="365125"/>
          </a:xfrm>
          <a:prstGeom prst="rect">
            <a:avLst/>
          </a:prstGeom>
        </p:spPr>
        <p:txBody>
          <a:bodyPr/>
          <a:lstStyle/>
          <a:p>
            <a:fld id="{B612A279-0833-481D-8C56-F67FD0AC6C50}" type="datetime1">
              <a:rPr lang="en-US" smtClean="0"/>
              <a:t>9/27/2021</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223095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userDrawn="1"/>
        </p:nvSpPr>
        <p:spPr>
          <a:xfrm>
            <a:off x="3175" y="6400800"/>
            <a:ext cx="12188825" cy="4572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a:xfrm>
            <a:off x="8218426" y="6446838"/>
            <a:ext cx="2584850" cy="365125"/>
          </a:xfrm>
          <a:prstGeom prst="rect">
            <a:avLst/>
          </a:prstGeom>
        </p:spPr>
        <p:txBody>
          <a:bodyPr/>
          <a:lstStyle/>
          <a:p>
            <a:fld id="{6587DA83-5663-4C9C-B9AA-0B40A3DAFF81}" type="datetime1">
              <a:rPr lang="en-US" smtClean="0"/>
              <a:t>9/27/2021</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1652522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27/09/2021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2423648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27/09/2021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3696107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31A97-590D-4772-8836-2429AAC1B5CB}" type="datetimeFigureOut">
              <a:rPr lang="en-GB" smtClean="0"/>
              <a:t>27/09/2021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3919854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8131A97-590D-4772-8836-2429AAC1B5CB}" type="datetimeFigureOut">
              <a:rPr lang="en-GB" smtClean="0"/>
              <a:t>27/09/2021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1742655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8131A97-590D-4772-8836-2429AAC1B5CB}" type="datetimeFigureOut">
              <a:rPr lang="en-GB" smtClean="0"/>
              <a:t>27/09/2021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2605354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131A97-590D-4772-8836-2429AAC1B5CB}" type="datetimeFigureOut">
              <a:rPr lang="en-GB" smtClean="0"/>
              <a:t>27/09/2021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3292032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31A97-590D-4772-8836-2429AAC1B5CB}" type="datetimeFigureOut">
              <a:rPr lang="en-GB" smtClean="0"/>
              <a:t>27/09/2021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263404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31A97-590D-4772-8836-2429AAC1B5CB}" type="datetimeFigureOut">
              <a:rPr lang="en-GB" smtClean="0"/>
              <a:t>27/09/2021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64895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a:xfrm>
            <a:off x="8218426" y="6446838"/>
            <a:ext cx="2584850" cy="365125"/>
          </a:xfrm>
          <a:prstGeom prst="rect">
            <a:avLst/>
          </a:prstGeom>
        </p:spPr>
        <p:txBody>
          <a:bodyPr/>
          <a:lstStyle/>
          <a:p>
            <a:fld id="{4BE1D723-8F53-4F53-90B0-1982A396982E}" type="datetime1">
              <a:rPr lang="en-US" smtClean="0"/>
              <a:t>9/27/2021</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1770668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31A97-590D-4772-8836-2429AAC1B5CB}" type="datetimeFigureOut">
              <a:rPr lang="en-GB" smtClean="0"/>
              <a:t>27/09/2021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4275988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27/09/2021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2191261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27/09/2021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140564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a:xfrm>
            <a:off x="8218426" y="6446838"/>
            <a:ext cx="2584850" cy="365125"/>
          </a:xfrm>
          <a:prstGeom prst="rect">
            <a:avLst/>
          </a:prstGeom>
        </p:spPr>
        <p:txBody>
          <a:bodyPr/>
          <a:lstStyle/>
          <a:p>
            <a:fld id="{97669AF7-7BEB-44E4-9852-375E34362B5B}" type="datetime1">
              <a:rPr lang="en-US" smtClean="0"/>
              <a:t>9/27/2021</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414662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a:xfrm>
            <a:off x="8218426" y="6446838"/>
            <a:ext cx="2584850" cy="365125"/>
          </a:xfrm>
          <a:prstGeom prst="rect">
            <a:avLst/>
          </a:prstGeom>
        </p:spPr>
        <p:txBody>
          <a:bodyPr/>
          <a:lstStyle/>
          <a:p>
            <a:fld id="{BAAAC38D-0552-4C82-B593-E6124DFADBE2}" type="datetime1">
              <a:rPr lang="en-US" smtClean="0"/>
              <a:t>9/27/2021</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29074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a:xfrm>
            <a:off x="8218426" y="6446838"/>
            <a:ext cx="2584850" cy="365125"/>
          </a:xfrm>
          <a:prstGeom prst="rect">
            <a:avLst/>
          </a:prstGeom>
        </p:spPr>
        <p:txBody>
          <a:bodyPr/>
          <a:lstStyle/>
          <a:p>
            <a:fld id="{D9DF0F1C-5577-4ACB-BB62-DF8F3C494C7E}" type="datetime1">
              <a:rPr lang="en-US" smtClean="0"/>
              <a:t>9/27/2021</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207226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a:xfrm>
            <a:off x="8218426" y="6446838"/>
            <a:ext cx="2584850" cy="365125"/>
          </a:xfrm>
          <a:prstGeom prst="rect">
            <a:avLst/>
          </a:prstGeom>
        </p:spPr>
        <p:txBody>
          <a:bodyPr/>
          <a:lstStyle/>
          <a:p>
            <a:fld id="{1775B394-D9F9-4F0C-B15D-605F45CB9E9F}" type="datetime1">
              <a:rPr lang="en-US" smtClean="0"/>
              <a:t>9/27/2021</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429430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a:xfrm>
            <a:off x="8218426" y="6446838"/>
            <a:ext cx="2584850" cy="365125"/>
          </a:xfrm>
          <a:prstGeom prst="rect">
            <a:avLst/>
          </a:prstGeom>
        </p:spPr>
        <p:txBody>
          <a:bodyPr/>
          <a:lstStyle/>
          <a:p>
            <a:fld id="{39667345-2558-425A-8533-9BFDBCE15005}" type="datetime1">
              <a:rPr lang="en-US" smtClean="0"/>
              <a:t>9/27/2021</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21311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a:prstGeom prst="rect">
            <a:avLst/>
          </a:prstGeom>
        </p:spPr>
        <p:txBody>
          <a:bodyPr/>
          <a:lstStyle>
            <a:lvl1pPr algn="l">
              <a:defRPr/>
            </a:lvl1pPr>
          </a:lstStyle>
          <a:p>
            <a:fld id="{92BEA474-078D-4E9B-9B14-09A87B19DC46}" type="datetime1">
              <a:rPr lang="en-US" smtClean="0"/>
              <a:t>9/27/2021</a:t>
            </a:fld>
            <a:endParaRPr lang="en-US"/>
          </a:p>
        </p:txBody>
      </p:sp>
      <p:sp>
        <p:nvSpPr>
          <p:cNvPr id="6" name="Footer Placeholder 5"/>
          <p:cNvSpPr>
            <a:spLocks noGrp="1"/>
          </p:cNvSpPr>
          <p:nvPr>
            <p:ph type="ftr" sz="quarter" idx="11"/>
          </p:nvPr>
        </p:nvSpPr>
        <p:spPr>
          <a:xfrm>
            <a:off x="5458983" y="6446520"/>
            <a:ext cx="5334019"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lvl1pPr>
              <a:defRPr>
                <a:solidFill>
                  <a:schemeClr val="tx2"/>
                </a:solidFill>
              </a:defRPr>
            </a:lvl1pPr>
          </a:lstStyle>
          <a:p>
            <a:fld id="{3A98EE3D-8CD1-4C3F-BD1C-C98C9596463C}" type="slidenum">
              <a:rPr lang="en-US" smtClean="0"/>
              <a:pPr/>
              <a:t>‹Nº›</a:t>
            </a:fld>
            <a:endParaRPr lang="en-US"/>
          </a:p>
        </p:txBody>
      </p:sp>
    </p:spTree>
    <p:extLst>
      <p:ext uri="{BB962C8B-B14F-4D97-AF65-F5344CB8AC3E}">
        <p14:creationId xmlns:p14="http://schemas.microsoft.com/office/powerpoint/2010/main" val="345074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18426" y="6446838"/>
            <a:ext cx="2584850" cy="365125"/>
          </a:xfrm>
          <a:prstGeom prst="rect">
            <a:avLst/>
          </a:prstGeom>
        </p:spPr>
        <p:txBody>
          <a:bodyPr/>
          <a:lstStyle>
            <a:lvl1pPr>
              <a:defRPr/>
            </a:lvl1pPr>
          </a:lstStyle>
          <a:p>
            <a:fld id="{4907D986-8816-4272-A432-0437A28A9828}" type="datetime1">
              <a:rPr lang="en-US" smtClean="0"/>
              <a:t>9/27/2021</a:t>
            </a:fld>
            <a:endParaRPr lang="en-US"/>
          </a:p>
        </p:txBody>
      </p:sp>
      <p:sp>
        <p:nvSpPr>
          <p:cNvPr id="6" name="Footer Placeholder 5"/>
          <p:cNvSpPr>
            <a:spLocks noGrp="1"/>
          </p:cNvSpPr>
          <p:nvPr>
            <p:ph type="ftr" sz="quarter" idx="11"/>
          </p:nvPr>
        </p:nvSpPr>
        <p:spPr>
          <a:xfrm>
            <a:off x="1097279" y="6446838"/>
            <a:ext cx="6818262" cy="365125"/>
          </a:xfrm>
          <a:prstGeom prst="rect">
            <a:avLst/>
          </a:prstGeom>
        </p:spPr>
        <p:txBody>
          <a:bodyPr/>
          <a:lstStyle/>
          <a:p>
            <a:pPr algn="l"/>
            <a:endParaRPr lang="en-US"/>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356743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9/27/2021</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‹Nº›</a:t>
            </a:fld>
            <a:endParaRPr lang="en-US"/>
          </a:p>
        </p:txBody>
      </p:sp>
    </p:spTree>
    <p:extLst>
      <p:ext uri="{BB962C8B-B14F-4D97-AF65-F5344CB8AC3E}">
        <p14:creationId xmlns:p14="http://schemas.microsoft.com/office/powerpoint/2010/main" val="2874261525"/>
      </p:ext>
    </p:extLst>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Bahnschrift Light SemiCondensed" panose="020B0502040204020203" pitchFamily="34" charset="0"/>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31A97-590D-4772-8836-2429AAC1B5CB}" type="datetimeFigureOut">
              <a:rPr lang="en-GB" smtClean="0"/>
              <a:t>27/09/2021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07EA6-3509-4608-AB46-E8703AC1324C}" type="slidenum">
              <a:rPr lang="en-GB" smtClean="0"/>
              <a:t>‹Nº›</a:t>
            </a:fld>
            <a:endParaRPr lang="en-GB"/>
          </a:p>
        </p:txBody>
      </p:sp>
    </p:spTree>
    <p:extLst>
      <p:ext uri="{BB962C8B-B14F-4D97-AF65-F5344CB8AC3E}">
        <p14:creationId xmlns:p14="http://schemas.microsoft.com/office/powerpoint/2010/main" val="25540812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hyperlink" Target="https://www.linkedin.com/company/upwoodeu/" TargetMode="External"/><Relationship Id="rId3" Type="http://schemas.openxmlformats.org/officeDocument/2006/relationships/image" Target="../media/image36.jpeg"/><Relationship Id="rId7" Type="http://schemas.openxmlformats.org/officeDocument/2006/relationships/image" Target="../media/image38.png"/><Relationship Id="rId2" Type="http://schemas.openxmlformats.org/officeDocument/2006/relationships/hyperlink" Target="https://www.instagram.com/upwoodproject/?hl=ru" TargetMode="External"/><Relationship Id="rId1" Type="http://schemas.openxmlformats.org/officeDocument/2006/relationships/slideLayout" Target="../slideLayouts/slideLayout1.xml"/><Relationship Id="rId6" Type="http://schemas.openxmlformats.org/officeDocument/2006/relationships/hyperlink" Target="https://twitter.com/upwoodeu" TargetMode="External"/><Relationship Id="rId5" Type="http://schemas.openxmlformats.org/officeDocument/2006/relationships/image" Target="../media/image37.png"/><Relationship Id="rId10" Type="http://schemas.openxmlformats.org/officeDocument/2006/relationships/hyperlink" Target="https://www.upwoodproject.eu/" TargetMode="External"/><Relationship Id="rId4" Type="http://schemas.openxmlformats.org/officeDocument/2006/relationships/hyperlink" Target="https://www.facebook.com/upwoodproject/" TargetMode="External"/><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6.bin"/><Relationship Id="rId7" Type="http://schemas.openxmlformats.org/officeDocument/2006/relationships/image" Target="../media/image20.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bin"/><Relationship Id="rId5" Type="http://schemas.openxmlformats.org/officeDocument/2006/relationships/image" Target="../media/image18.bin"/><Relationship Id="rId4" Type="http://schemas.openxmlformats.org/officeDocument/2006/relationships/image" Target="../media/image17.bin"/></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5.svg"/><Relationship Id="rId5" Type="http://schemas.openxmlformats.org/officeDocument/2006/relationships/diagramQuickStyle" Target="../diagrams/quickStyle1.xml"/><Relationship Id="rId10" Type="http://schemas.openxmlformats.org/officeDocument/2006/relationships/image" Target="../media/image24.png"/><Relationship Id="rId4" Type="http://schemas.openxmlformats.org/officeDocument/2006/relationships/diagramLayout" Target="../diagrams/layout1.xml"/><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29.svg"/><Relationship Id="rId5" Type="http://schemas.openxmlformats.org/officeDocument/2006/relationships/diagramQuickStyle" Target="../diagrams/quickStyle2.xml"/><Relationship Id="rId10" Type="http://schemas.openxmlformats.org/officeDocument/2006/relationships/image" Target="../media/image28.png"/><Relationship Id="rId4" Type="http://schemas.openxmlformats.org/officeDocument/2006/relationships/diagramLayout" Target="../diagrams/layout2.xml"/><Relationship Id="rId9"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F1EB"/>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707E5E"/>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4">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Imagen 5" descr="Imagen que contiene edificio, puerta&#10;&#10;Descripción generada automáticamente">
            <a:extLst>
              <a:ext uri="{FF2B5EF4-FFF2-40B4-BE49-F238E27FC236}">
                <a16:creationId xmlns:a16="http://schemas.microsoft.com/office/drawing/2014/main" id="{3BD83308-DB7A-4A1C-AA28-BC7D64F6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407" y="1438146"/>
            <a:ext cx="3722738" cy="4772739"/>
          </a:xfrm>
          <a:prstGeom prst="rect">
            <a:avLst/>
          </a:prstGeom>
        </p:spPr>
      </p:pic>
      <p:pic>
        <p:nvPicPr>
          <p:cNvPr id="20" name="Marcador de contenido 4">
            <a:extLst>
              <a:ext uri="{FF2B5EF4-FFF2-40B4-BE49-F238E27FC236}">
                <a16:creationId xmlns:a16="http://schemas.microsoft.com/office/drawing/2014/main" id="{9A351692-DAC4-4AB4-9AB8-829CFC530089}"/>
              </a:ext>
            </a:extLst>
          </p:cNvPr>
          <p:cNvPicPr>
            <a:picLocks noChangeAspect="1"/>
          </p:cNvPicPr>
          <p:nvPr/>
        </p:nvPicPr>
        <p:blipFill rotWithShape="1">
          <a:blip r:embed="rId3">
            <a:duotone>
              <a:schemeClr val="accent6">
                <a:shade val="45000"/>
                <a:satMod val="135000"/>
              </a:schemeClr>
              <a:prstClr val="white"/>
            </a:duotone>
            <a:alphaModFix amt="20000"/>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p:blipFill>
        <p:spPr>
          <a:xfrm>
            <a:off x="-33101" y="4336359"/>
            <a:ext cx="4635094" cy="2561834"/>
          </a:xfrm>
          <a:prstGeom prst="rect">
            <a:avLst/>
          </a:prstGeom>
        </p:spPr>
      </p:pic>
      <p:pic>
        <p:nvPicPr>
          <p:cNvPr id="8" name="Imagen 7" descr="Imagen que contiene rojo, blanco, dibujo&#10;&#10;Descripción generada automáticamente">
            <a:extLst>
              <a:ext uri="{FF2B5EF4-FFF2-40B4-BE49-F238E27FC236}">
                <a16:creationId xmlns:a16="http://schemas.microsoft.com/office/drawing/2014/main" id="{A62241BE-A040-418A-B6B9-8D0766E3D4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5094" y="47222"/>
            <a:ext cx="4542190" cy="932495"/>
          </a:xfrm>
          <a:prstGeom prst="rect">
            <a:avLst/>
          </a:prstGeom>
        </p:spPr>
      </p:pic>
      <p:sp>
        <p:nvSpPr>
          <p:cNvPr id="2" name="Título 1">
            <a:extLst>
              <a:ext uri="{FF2B5EF4-FFF2-40B4-BE49-F238E27FC236}">
                <a16:creationId xmlns:a16="http://schemas.microsoft.com/office/drawing/2014/main" id="{216851F4-0335-4326-B4DD-7A42FDAF801F}"/>
              </a:ext>
            </a:extLst>
          </p:cNvPr>
          <p:cNvSpPr>
            <a:spLocks noGrp="1"/>
          </p:cNvSpPr>
          <p:nvPr>
            <p:ph type="ctrTitle"/>
          </p:nvPr>
        </p:nvSpPr>
        <p:spPr>
          <a:xfrm>
            <a:off x="413370" y="513470"/>
            <a:ext cx="3673084" cy="3063978"/>
          </a:xfrm>
        </p:spPr>
        <p:txBody>
          <a:bodyPr>
            <a:noAutofit/>
          </a:bodyPr>
          <a:lstStyle/>
          <a:p>
            <a:r>
              <a:rPr lang="en-US"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Up-skilling construction workers in wood construction methods for energy efficient buildings</a:t>
            </a:r>
            <a:endParaRPr lang="es-ES" sz="1400" dirty="0">
              <a:solidFill>
                <a:schemeClr val="bg1"/>
              </a:solidFill>
              <a:effectLst>
                <a:outerShdw blurRad="38100" dist="38100" dir="2700000" algn="tl">
                  <a:srgbClr val="000000">
                    <a:alpha val="43137"/>
                  </a:srgbClr>
                </a:outerShdw>
              </a:effectLst>
              <a:latin typeface="Bahnschrift SemiBold SemiConden" panose="020B0502040204020203" pitchFamily="34" charset="0"/>
            </a:endParaRPr>
          </a:p>
        </p:txBody>
      </p:sp>
      <p:sp>
        <p:nvSpPr>
          <p:cNvPr id="3" name="Subtítulo 2">
            <a:extLst>
              <a:ext uri="{FF2B5EF4-FFF2-40B4-BE49-F238E27FC236}">
                <a16:creationId xmlns:a16="http://schemas.microsoft.com/office/drawing/2014/main" id="{94AE9914-2044-484D-AB79-9EF73C7AADF5}"/>
              </a:ext>
            </a:extLst>
          </p:cNvPr>
          <p:cNvSpPr>
            <a:spLocks noGrp="1"/>
          </p:cNvSpPr>
          <p:nvPr>
            <p:ph type="subTitle" idx="1"/>
          </p:nvPr>
        </p:nvSpPr>
        <p:spPr>
          <a:xfrm>
            <a:off x="413370" y="3696957"/>
            <a:ext cx="3521263" cy="410465"/>
          </a:xfrm>
        </p:spPr>
        <p:txBody>
          <a:bodyPr>
            <a:normAutofit/>
          </a:bodyPr>
          <a:lstStyle/>
          <a:p>
            <a:r>
              <a:rPr lang="es-ES" sz="1500" b="1" dirty="0">
                <a:solidFill>
                  <a:srgbClr val="FFFFFF"/>
                </a:solidFill>
                <a:effectLst>
                  <a:outerShdw blurRad="38100" dist="38100" dir="2700000" algn="tl">
                    <a:srgbClr val="000000">
                      <a:alpha val="43137"/>
                    </a:srgbClr>
                  </a:outerShdw>
                </a:effectLst>
              </a:rPr>
              <a:t>Upwood Project</a:t>
            </a:r>
          </a:p>
        </p:txBody>
      </p:sp>
      <p:sp>
        <p:nvSpPr>
          <p:cNvPr id="10" name="Subtítulo 2">
            <a:extLst>
              <a:ext uri="{FF2B5EF4-FFF2-40B4-BE49-F238E27FC236}">
                <a16:creationId xmlns:a16="http://schemas.microsoft.com/office/drawing/2014/main" id="{A846BE3C-F52E-41DC-B1AA-1C92D8FAA312}"/>
              </a:ext>
            </a:extLst>
          </p:cNvPr>
          <p:cNvSpPr txBox="1">
            <a:spLocks/>
          </p:cNvSpPr>
          <p:nvPr/>
        </p:nvSpPr>
        <p:spPr>
          <a:xfrm>
            <a:off x="413370" y="3971982"/>
            <a:ext cx="3521263" cy="410465"/>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sz="1300" cap="none" dirty="0">
                <a:solidFill>
                  <a:srgbClr val="FFFFFF"/>
                </a:solidFill>
                <a:latin typeface="Arial Narrow" panose="020B0606020202030204" pitchFamily="34" charset="0"/>
                <a:cs typeface="Arabic Typesetting" panose="020B0604020202020204" pitchFamily="66" charset="-78"/>
              </a:rPr>
              <a:t>4thSemester overview &amp; progress    </a:t>
            </a:r>
            <a:r>
              <a:rPr lang="en-US" sz="1200" cap="none" dirty="0">
                <a:solidFill>
                  <a:srgbClr val="FFFFFF"/>
                </a:solidFill>
                <a:latin typeface="Arial Narrow" panose="020B0606020202030204" pitchFamily="34" charset="0"/>
                <a:cs typeface="Arabic Typesetting" panose="020B0604020202020204" pitchFamily="66" charset="-78"/>
              </a:rPr>
              <a:t>                                     April 2021 - September 2021</a:t>
            </a:r>
            <a:endParaRPr lang="en-GB" sz="1200" cap="none" dirty="0">
              <a:solidFill>
                <a:srgbClr val="FFFFFF"/>
              </a:solidFill>
              <a:latin typeface="Arial Narrow" panose="020B0606020202030204" pitchFamily="34" charset="0"/>
              <a:cs typeface="Arabic Typesetting" panose="020B0604020202020204" pitchFamily="66" charset="-78"/>
            </a:endParaRPr>
          </a:p>
        </p:txBody>
      </p:sp>
    </p:spTree>
    <p:extLst>
      <p:ext uri="{BB962C8B-B14F-4D97-AF65-F5344CB8AC3E}">
        <p14:creationId xmlns:p14="http://schemas.microsoft.com/office/powerpoint/2010/main" val="421888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
            <a:extLst>
              <a:ext uri="{FF2B5EF4-FFF2-40B4-BE49-F238E27FC236}">
                <a16:creationId xmlns:a16="http://schemas.microsoft.com/office/drawing/2014/main" id="{8301A81D-A773-4BA3-A218-B7EE7EB67384}"/>
              </a:ext>
            </a:extLst>
          </p:cNvPr>
          <p:cNvSpPr/>
          <p:nvPr/>
        </p:nvSpPr>
        <p:spPr>
          <a:xfrm>
            <a:off x="1097279" y="1737360"/>
            <a:ext cx="8578565" cy="400110"/>
          </a:xfrm>
          <a:prstGeom prst="rect">
            <a:avLst/>
          </a:prstGeom>
        </p:spPr>
        <p:txBody>
          <a:bodyPr wrap="square">
            <a:spAutoFit/>
          </a:bodyPr>
          <a:lstStyle/>
          <a:p>
            <a:pPr lvl="0" algn="just">
              <a:buClr>
                <a:srgbClr val="00B050"/>
              </a:buClr>
            </a:pPr>
            <a:r>
              <a:rPr lang="en-US" sz="2000" b="1">
                <a:solidFill>
                  <a:prstClr val="black">
                    <a:hueOff val="0"/>
                    <a:satOff val="0"/>
                    <a:lumOff val="0"/>
                    <a:alphaOff val="0"/>
                  </a:prstClr>
                </a:solidFill>
                <a:latin typeface="Bahnschrift SemiBold SemiConden" panose="020B0502040204020203" pitchFamily="34" charset="0"/>
              </a:rPr>
              <a:t>Other activities planned to be carried out </a:t>
            </a:r>
            <a:r>
              <a:rPr lang="en-US" sz="2000" b="1" dirty="0">
                <a:solidFill>
                  <a:prstClr val="black">
                    <a:hueOff val="0"/>
                    <a:satOff val="0"/>
                    <a:lumOff val="0"/>
                    <a:alphaOff val="0"/>
                  </a:prstClr>
                </a:solidFill>
                <a:latin typeface="Bahnschrift SemiBold SemiConden" panose="020B0502040204020203" pitchFamily="34" charset="0"/>
              </a:rPr>
              <a:t>during the </a:t>
            </a:r>
            <a:r>
              <a:rPr lang="en-US" sz="2000" b="1">
                <a:solidFill>
                  <a:prstClr val="black">
                    <a:hueOff val="0"/>
                    <a:satOff val="0"/>
                    <a:lumOff val="0"/>
                    <a:alphaOff val="0"/>
                  </a:prstClr>
                </a:solidFill>
                <a:latin typeface="Bahnschrift SemiBold SemiConden" panose="020B0502040204020203" pitchFamily="34" charset="0"/>
              </a:rPr>
              <a:t>upcoming months: </a:t>
            </a:r>
            <a:endParaRPr lang="es-ES" sz="2000" b="1">
              <a:solidFill>
                <a:prstClr val="black">
                  <a:hueOff val="0"/>
                  <a:satOff val="0"/>
                  <a:lumOff val="0"/>
                  <a:alphaOff val="0"/>
                </a:prstClr>
              </a:solidFill>
              <a:latin typeface="Bahnschrift SemiBold SemiConden" panose="020B0502040204020203" pitchFamily="34" charset="0"/>
            </a:endParaRPr>
          </a:p>
        </p:txBody>
      </p:sp>
      <p:sp>
        <p:nvSpPr>
          <p:cNvPr id="6" name="Rectángulo 5">
            <a:extLst>
              <a:ext uri="{FF2B5EF4-FFF2-40B4-BE49-F238E27FC236}">
                <a16:creationId xmlns:a16="http://schemas.microsoft.com/office/drawing/2014/main" id="{61E96E46-18F6-4A23-826D-A377A3536711}"/>
              </a:ext>
            </a:extLst>
          </p:cNvPr>
          <p:cNvSpPr/>
          <p:nvPr/>
        </p:nvSpPr>
        <p:spPr>
          <a:xfrm>
            <a:off x="877078" y="2328331"/>
            <a:ext cx="3853541" cy="626335"/>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600" dirty="0">
                <a:solidFill>
                  <a:schemeClr val="tx1"/>
                </a:solidFill>
              </a:rPr>
              <a:t>O3: Online training scenarios</a:t>
            </a:r>
          </a:p>
        </p:txBody>
      </p:sp>
      <p:sp>
        <p:nvSpPr>
          <p:cNvPr id="17" name="Titel 1">
            <a:extLst>
              <a:ext uri="{FF2B5EF4-FFF2-40B4-BE49-F238E27FC236}">
                <a16:creationId xmlns:a16="http://schemas.microsoft.com/office/drawing/2014/main" id="{BDDB60C5-91A3-4618-B6AE-9DDD65782B03}"/>
              </a:ext>
            </a:extLst>
          </p:cNvPr>
          <p:cNvSpPr>
            <a:spLocks noGrp="1"/>
          </p:cNvSpPr>
          <p:nvPr>
            <p:ph type="title"/>
          </p:nvPr>
        </p:nvSpPr>
        <p:spPr>
          <a:xfrm>
            <a:off x="1097280" y="95741"/>
            <a:ext cx="10058400" cy="1450757"/>
          </a:xfrm>
        </p:spPr>
        <p:txBody>
          <a:bodyPr/>
          <a:lstStyle/>
          <a:p>
            <a:r>
              <a:rPr lang="de-DE" dirty="0"/>
              <a:t>NEXT STEPS</a:t>
            </a:r>
          </a:p>
        </p:txBody>
      </p:sp>
      <p:graphicFrame>
        <p:nvGraphicFramePr>
          <p:cNvPr id="5" name="Diagrama 4">
            <a:extLst>
              <a:ext uri="{FF2B5EF4-FFF2-40B4-BE49-F238E27FC236}">
                <a16:creationId xmlns:a16="http://schemas.microsoft.com/office/drawing/2014/main" id="{EDAB83F2-935F-433D-A446-5A8F05A7E753}"/>
              </a:ext>
            </a:extLst>
          </p:cNvPr>
          <p:cNvGraphicFramePr/>
          <p:nvPr>
            <p:extLst>
              <p:ext uri="{D42A27DB-BD31-4B8C-83A1-F6EECF244321}">
                <p14:modId xmlns:p14="http://schemas.microsoft.com/office/powerpoint/2010/main" val="821975754"/>
              </p:ext>
            </p:extLst>
          </p:nvPr>
        </p:nvGraphicFramePr>
        <p:xfrm>
          <a:off x="877079" y="3035571"/>
          <a:ext cx="8108301" cy="3122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a 8">
            <a:extLst>
              <a:ext uri="{FF2B5EF4-FFF2-40B4-BE49-F238E27FC236}">
                <a16:creationId xmlns:a16="http://schemas.microsoft.com/office/drawing/2014/main" id="{5C6E1061-622F-4A27-AF82-6DAA506DACF8}"/>
              </a:ext>
            </a:extLst>
          </p:cNvPr>
          <p:cNvGraphicFramePr/>
          <p:nvPr>
            <p:extLst>
              <p:ext uri="{D42A27DB-BD31-4B8C-83A1-F6EECF244321}">
                <p14:modId xmlns:p14="http://schemas.microsoft.com/office/powerpoint/2010/main" val="2164542756"/>
              </p:ext>
            </p:extLst>
          </p:nvPr>
        </p:nvGraphicFramePr>
        <p:xfrm>
          <a:off x="8826760" y="3316301"/>
          <a:ext cx="3461657" cy="25611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ángulo 10">
            <a:extLst>
              <a:ext uri="{FF2B5EF4-FFF2-40B4-BE49-F238E27FC236}">
                <a16:creationId xmlns:a16="http://schemas.microsoft.com/office/drawing/2014/main" id="{41B453B4-AE15-4401-872F-89D82AC1A1CE}"/>
              </a:ext>
            </a:extLst>
          </p:cNvPr>
          <p:cNvSpPr/>
          <p:nvPr/>
        </p:nvSpPr>
        <p:spPr>
          <a:xfrm>
            <a:off x="5227942" y="2328332"/>
            <a:ext cx="6370009" cy="64887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schemeClr val="tx1"/>
                </a:solidFill>
              </a:rPr>
              <a:t>O4: Framework for the integration of environmental components into construction sector WBL</a:t>
            </a:r>
            <a:endParaRPr lang="es-ES" sz="1600" dirty="0">
              <a:solidFill>
                <a:schemeClr val="tx1"/>
              </a:solidFill>
            </a:endParaRPr>
          </a:p>
        </p:txBody>
      </p:sp>
    </p:spTree>
    <p:extLst>
      <p:ext uri="{BB962C8B-B14F-4D97-AF65-F5344CB8AC3E}">
        <p14:creationId xmlns:p14="http://schemas.microsoft.com/office/powerpoint/2010/main" val="1989916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1847B5BC-FF39-4437-A2DC-E074553BF618}"/>
              </a:ext>
            </a:extLst>
          </p:cNvPr>
          <p:cNvSpPr>
            <a:spLocks noGrp="1"/>
          </p:cNvSpPr>
          <p:nvPr>
            <p:ph type="ctrTitle"/>
          </p:nvPr>
        </p:nvSpPr>
        <p:spPr>
          <a:xfrm>
            <a:off x="1345012" y="952506"/>
            <a:ext cx="4383089" cy="2918258"/>
          </a:xfrm>
        </p:spPr>
        <p:txBody>
          <a:bodyPr>
            <a:normAutofit/>
          </a:bodyPr>
          <a:lstStyle/>
          <a:p>
            <a:r>
              <a:rPr lang="es-ES" sz="2800" b="1" dirty="0" err="1"/>
              <a:t>Contact</a:t>
            </a:r>
            <a:r>
              <a:rPr lang="es-ES" sz="2800" b="1" dirty="0"/>
              <a:t> </a:t>
            </a:r>
            <a:r>
              <a:rPr lang="es-ES" sz="2800" b="1" dirty="0" err="1"/>
              <a:t>us</a:t>
            </a:r>
            <a:r>
              <a:rPr lang="es-ES" sz="2800" b="1" dirty="0"/>
              <a:t>: </a:t>
            </a:r>
            <a:br>
              <a:rPr lang="es-ES" sz="2500" b="1" dirty="0"/>
            </a:br>
            <a:br>
              <a:rPr lang="es-ES" sz="2500" b="1" dirty="0"/>
            </a:br>
            <a:r>
              <a:rPr lang="es-ES" sz="2500" dirty="0"/>
              <a:t>	</a:t>
            </a:r>
            <a:r>
              <a:rPr lang="es-ES" sz="2400" dirty="0" err="1">
                <a:highlight>
                  <a:srgbClr val="FFFF00"/>
                </a:highlight>
              </a:rPr>
              <a:t>Contact</a:t>
            </a:r>
            <a:r>
              <a:rPr lang="es-ES" sz="2400" dirty="0">
                <a:highlight>
                  <a:srgbClr val="FFFF00"/>
                </a:highlight>
              </a:rPr>
              <a:t> </a:t>
            </a:r>
            <a:r>
              <a:rPr lang="es-ES" sz="2400" dirty="0" err="1">
                <a:highlight>
                  <a:srgbClr val="FFFF00"/>
                </a:highlight>
              </a:rPr>
              <a:t>Name</a:t>
            </a:r>
            <a:br>
              <a:rPr lang="es-ES" sz="2400" dirty="0">
                <a:highlight>
                  <a:srgbClr val="FFFF00"/>
                </a:highlight>
              </a:rPr>
            </a:br>
            <a:r>
              <a:rPr lang="es-ES" sz="2400" dirty="0"/>
              <a:t>	</a:t>
            </a:r>
            <a:r>
              <a:rPr lang="es-ES" sz="2400" dirty="0" err="1">
                <a:highlight>
                  <a:srgbClr val="FFFF00"/>
                </a:highlight>
              </a:rPr>
              <a:t>Partner</a:t>
            </a:r>
            <a:br>
              <a:rPr lang="es-ES" sz="2400" dirty="0">
                <a:highlight>
                  <a:srgbClr val="FFFF00"/>
                </a:highlight>
              </a:rPr>
            </a:br>
            <a:r>
              <a:rPr lang="es-ES" sz="2400" dirty="0"/>
              <a:t>              </a:t>
            </a:r>
            <a:r>
              <a:rPr lang="es-ES" sz="2400" dirty="0">
                <a:highlight>
                  <a:srgbClr val="FFFF00"/>
                </a:highlight>
              </a:rPr>
              <a:t>Email </a:t>
            </a:r>
            <a:r>
              <a:rPr lang="es-ES" sz="2400" dirty="0" err="1">
                <a:highlight>
                  <a:srgbClr val="FFFF00"/>
                </a:highlight>
              </a:rPr>
              <a:t>address</a:t>
            </a:r>
            <a:br>
              <a:rPr lang="es-ES" sz="2400" dirty="0">
                <a:highlight>
                  <a:srgbClr val="FFFF00"/>
                </a:highlight>
              </a:rPr>
            </a:br>
            <a:r>
              <a:rPr lang="es-ES" sz="2400" dirty="0"/>
              <a:t>	</a:t>
            </a:r>
            <a:r>
              <a:rPr lang="es-ES" sz="2400" dirty="0" err="1">
                <a:highlight>
                  <a:srgbClr val="FFFF00"/>
                </a:highlight>
              </a:rPr>
              <a:t>Partner’s</a:t>
            </a:r>
            <a:r>
              <a:rPr lang="es-ES" sz="2400" dirty="0">
                <a:highlight>
                  <a:srgbClr val="FFFF00"/>
                </a:highlight>
              </a:rPr>
              <a:t> </a:t>
            </a:r>
            <a:r>
              <a:rPr lang="es-ES" sz="2400" dirty="0" err="1">
                <a:highlight>
                  <a:srgbClr val="FFFF00"/>
                </a:highlight>
              </a:rPr>
              <a:t>phone</a:t>
            </a:r>
            <a:r>
              <a:rPr lang="es-ES" sz="2400" dirty="0">
                <a:highlight>
                  <a:srgbClr val="FFFF00"/>
                </a:highlight>
              </a:rPr>
              <a:t> number</a:t>
            </a:r>
            <a:br>
              <a:rPr lang="es-ES" sz="2500" dirty="0">
                <a:highlight>
                  <a:srgbClr val="FFFF00"/>
                </a:highlight>
              </a:rPr>
            </a:br>
            <a:endParaRPr lang="en-GB" sz="2500" b="1" dirty="0">
              <a:solidFill>
                <a:schemeClr val="tx1"/>
              </a:solidFill>
              <a:effectLst>
                <a:outerShdw blurRad="38100" dist="38100" dir="2700000" algn="tl">
                  <a:srgbClr val="000000">
                    <a:alpha val="43137"/>
                  </a:srgbClr>
                </a:outerShdw>
              </a:effectLst>
              <a:latin typeface="Bahnschrift SemiBold SemiConden" panose="020B0502040204020203" pitchFamily="34" charset="0"/>
            </a:endParaRPr>
          </a:p>
        </p:txBody>
      </p:sp>
      <p:pic>
        <p:nvPicPr>
          <p:cNvPr id="13" name="Picture 6" descr="Resultado de imagen de logo instagram">
            <a:hlinkClick r:id="rId2"/>
            <a:extLst>
              <a:ext uri="{FF2B5EF4-FFF2-40B4-BE49-F238E27FC236}">
                <a16:creationId xmlns:a16="http://schemas.microsoft.com/office/drawing/2014/main" id="{BE990B69-3924-46F7-868C-DC722E2716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0254" y="5547265"/>
            <a:ext cx="532305" cy="5323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sultado de imagen de logo facebook">
            <a:hlinkClick r:id="rId4"/>
            <a:extLst>
              <a:ext uri="{FF2B5EF4-FFF2-40B4-BE49-F238E27FC236}">
                <a16:creationId xmlns:a16="http://schemas.microsoft.com/office/drawing/2014/main" id="{3569DF3E-8EEA-4D02-99E1-B847A1838C8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9217" y="5546292"/>
            <a:ext cx="946319" cy="5323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de logo twitter">
            <a:hlinkClick r:id="rId6"/>
            <a:extLst>
              <a:ext uri="{FF2B5EF4-FFF2-40B4-BE49-F238E27FC236}">
                <a16:creationId xmlns:a16="http://schemas.microsoft.com/office/drawing/2014/main" id="{849ABBC1-9971-4767-9AE3-174A94B5796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8606" y="5546292"/>
            <a:ext cx="884990" cy="49780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de logo linkedin">
            <a:hlinkClick r:id="rId8"/>
            <a:extLst>
              <a:ext uri="{FF2B5EF4-FFF2-40B4-BE49-F238E27FC236}">
                <a16:creationId xmlns:a16="http://schemas.microsoft.com/office/drawing/2014/main" id="{13E72C96-63FC-4B99-A4EC-F64CDD69587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28027" y="5551437"/>
            <a:ext cx="875844" cy="492662"/>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8ED1B92D-B4FE-4BDC-BC1B-8D73AEDDA3ED}"/>
              </a:ext>
            </a:extLst>
          </p:cNvPr>
          <p:cNvSpPr txBox="1"/>
          <p:nvPr/>
        </p:nvSpPr>
        <p:spPr>
          <a:xfrm>
            <a:off x="1178141" y="4539463"/>
            <a:ext cx="5061801" cy="1200329"/>
          </a:xfrm>
          <a:prstGeom prst="rect">
            <a:avLst/>
          </a:prstGeom>
          <a:noFill/>
        </p:spPr>
        <p:txBody>
          <a:bodyPr wrap="square" rtlCol="0">
            <a:spAutoFit/>
          </a:bodyPr>
          <a:lstStyle/>
          <a:p>
            <a:r>
              <a:rPr lang="en-GB" b="1" dirty="0">
                <a:latin typeface="Bahnschrift Light SemiCondensed" panose="020B0502040204020203" pitchFamily="34" charset="0"/>
              </a:rPr>
              <a:t>Project coordinator: </a:t>
            </a:r>
          </a:p>
          <a:p>
            <a:r>
              <a:rPr lang="en-GB" dirty="0"/>
              <a:t>	DI Robert Pirker</a:t>
            </a:r>
          </a:p>
          <a:p>
            <a:r>
              <a:rPr lang="en-GB" dirty="0"/>
              <a:t>	Holzcluster Steiermark GmbH</a:t>
            </a:r>
          </a:p>
          <a:p>
            <a:r>
              <a:rPr lang="en-GB" dirty="0"/>
              <a:t>	T +43 (0) 316 - 58 78 50 - 215</a:t>
            </a:r>
          </a:p>
        </p:txBody>
      </p:sp>
      <p:sp>
        <p:nvSpPr>
          <p:cNvPr id="46" name="CuadroTexto 45">
            <a:extLst>
              <a:ext uri="{FF2B5EF4-FFF2-40B4-BE49-F238E27FC236}">
                <a16:creationId xmlns:a16="http://schemas.microsoft.com/office/drawing/2014/main" id="{E4AEE65B-5F8A-4EB1-BB82-584C686FE116}"/>
              </a:ext>
            </a:extLst>
          </p:cNvPr>
          <p:cNvSpPr txBox="1"/>
          <p:nvPr/>
        </p:nvSpPr>
        <p:spPr>
          <a:xfrm>
            <a:off x="2159975" y="5709265"/>
            <a:ext cx="4196212" cy="369332"/>
          </a:xfrm>
          <a:prstGeom prst="rect">
            <a:avLst/>
          </a:prstGeom>
          <a:noFill/>
        </p:spPr>
        <p:txBody>
          <a:bodyPr wrap="square" rtlCol="0">
            <a:spAutoFit/>
          </a:bodyPr>
          <a:lstStyle/>
          <a:p>
            <a:r>
              <a:rPr lang="en-GB" dirty="0"/>
              <a:t>Pirker@holzcluster-steiermark.at </a:t>
            </a:r>
          </a:p>
        </p:txBody>
      </p:sp>
      <p:sp>
        <p:nvSpPr>
          <p:cNvPr id="47" name="CuadroTexto 46">
            <a:extLst>
              <a:ext uri="{FF2B5EF4-FFF2-40B4-BE49-F238E27FC236}">
                <a16:creationId xmlns:a16="http://schemas.microsoft.com/office/drawing/2014/main" id="{8707EEBE-F7D7-4FB1-A9A0-44C3806D08C2}"/>
              </a:ext>
            </a:extLst>
          </p:cNvPr>
          <p:cNvSpPr txBox="1"/>
          <p:nvPr/>
        </p:nvSpPr>
        <p:spPr>
          <a:xfrm>
            <a:off x="7168699" y="5056953"/>
            <a:ext cx="4196212" cy="369332"/>
          </a:xfrm>
          <a:prstGeom prst="rect">
            <a:avLst/>
          </a:prstGeom>
          <a:noFill/>
        </p:spPr>
        <p:txBody>
          <a:bodyPr wrap="square" rtlCol="0">
            <a:spAutoFit/>
          </a:bodyPr>
          <a:lstStyle/>
          <a:p>
            <a:r>
              <a:rPr lang="en-GB">
                <a:solidFill>
                  <a:schemeClr val="accent5">
                    <a:lumMod val="75000"/>
                  </a:schemeClr>
                </a:solidFill>
                <a:hlinkClick r:id="rId10">
                  <a:extLst>
                    <a:ext uri="{A12FA001-AC4F-418D-AE19-62706E023703}">
                      <ahyp:hlinkClr xmlns:ahyp="http://schemas.microsoft.com/office/drawing/2018/hyperlinkcolor" val="tx"/>
                    </a:ext>
                  </a:extLst>
                </a:hlinkClick>
              </a:rPr>
              <a:t>www.upwoodproject.eu</a:t>
            </a:r>
            <a:endParaRPr lang="en-GB">
              <a:solidFill>
                <a:schemeClr val="accent5">
                  <a:lumMod val="75000"/>
                </a:schemeClr>
              </a:solidFill>
            </a:endParaRPr>
          </a:p>
        </p:txBody>
      </p:sp>
      <p:sp>
        <p:nvSpPr>
          <p:cNvPr id="2" name="Rectángulo 1">
            <a:extLst>
              <a:ext uri="{FF2B5EF4-FFF2-40B4-BE49-F238E27FC236}">
                <a16:creationId xmlns:a16="http://schemas.microsoft.com/office/drawing/2014/main" id="{9716141A-36DE-4A2E-9161-D329270E52D0}"/>
              </a:ext>
            </a:extLst>
          </p:cNvPr>
          <p:cNvSpPr/>
          <p:nvPr/>
        </p:nvSpPr>
        <p:spPr>
          <a:xfrm>
            <a:off x="7109217" y="4555983"/>
            <a:ext cx="1773492" cy="461665"/>
          </a:xfrm>
          <a:prstGeom prst="rect">
            <a:avLst/>
          </a:prstGeom>
        </p:spPr>
        <p:txBody>
          <a:bodyPr wrap="square">
            <a:spAutoFit/>
          </a:bodyPr>
          <a:lstStyle/>
          <a:p>
            <a:r>
              <a:rPr lang="en-GB" sz="2400" b="1">
                <a:effectLst>
                  <a:outerShdw blurRad="38100" dist="38100" dir="2700000" algn="tl">
                    <a:srgbClr val="000000">
                      <a:alpha val="43137"/>
                    </a:srgbClr>
                  </a:outerShdw>
                </a:effectLst>
                <a:latin typeface="Bahnschrift SemiBold SemiConden" panose="020B0502040204020203" pitchFamily="34" charset="0"/>
              </a:rPr>
              <a:t>Follow us:</a:t>
            </a:r>
            <a:endParaRPr lang="en-GB" sz="2400">
              <a:latin typeface="Bahnschrift SemiBold SemiConden" panose="020B0502040204020203" pitchFamily="34" charset="0"/>
            </a:endParaRPr>
          </a:p>
        </p:txBody>
      </p:sp>
      <p:sp>
        <p:nvSpPr>
          <p:cNvPr id="3" name="TextBox 2"/>
          <p:cNvSpPr txBox="1"/>
          <p:nvPr/>
        </p:nvSpPr>
        <p:spPr>
          <a:xfrm>
            <a:off x="8050253" y="1801047"/>
            <a:ext cx="2857391" cy="2123658"/>
          </a:xfrm>
          <a:prstGeom prst="rect">
            <a:avLst/>
          </a:prstGeom>
          <a:noFill/>
          <a:ln>
            <a:solidFill>
              <a:schemeClr val="tx1">
                <a:lumMod val="95000"/>
                <a:lumOff val="5000"/>
              </a:schemeClr>
            </a:solidFill>
          </a:ln>
        </p:spPr>
        <p:txBody>
          <a:bodyPr wrap="square" rtlCol="0">
            <a:spAutoFit/>
          </a:bodyPr>
          <a:lstStyle/>
          <a:p>
            <a:pPr algn="ctr"/>
            <a:endParaRPr lang="en-GB" sz="2400" dirty="0">
              <a:latin typeface="Bahnschrift" panose="020B0502040204020203" pitchFamily="34" charset="0"/>
            </a:endParaRPr>
          </a:p>
          <a:p>
            <a:pPr algn="ctr"/>
            <a:endParaRPr lang="en-GB" sz="2400" dirty="0">
              <a:latin typeface="Bahnschrift" panose="020B0502040204020203" pitchFamily="34" charset="0"/>
            </a:endParaRPr>
          </a:p>
          <a:p>
            <a:pPr algn="ctr"/>
            <a:r>
              <a:rPr lang="en-GB" sz="2400" dirty="0">
                <a:latin typeface="Bahnschrift" panose="020B0502040204020203" pitchFamily="34" charset="0"/>
              </a:rPr>
              <a:t>Partner’s logo</a:t>
            </a:r>
          </a:p>
          <a:p>
            <a:endParaRPr lang="en-GB" sz="2400" spc="-50" dirty="0">
              <a:solidFill>
                <a:schemeClr val="tx1">
                  <a:lumMod val="85000"/>
                  <a:lumOff val="15000"/>
                </a:schemeClr>
              </a:solidFill>
              <a:highlight>
                <a:srgbClr val="FFFF00"/>
              </a:highlight>
              <a:latin typeface="Bahnschrift Light SemiCondensed" panose="020B0502040204020203" pitchFamily="34" charset="0"/>
              <a:ea typeface="+mj-ea"/>
              <a:cs typeface="+mj-cs"/>
            </a:endParaRPr>
          </a:p>
          <a:p>
            <a:endParaRPr lang="en-GB" dirty="0"/>
          </a:p>
          <a:p>
            <a:endParaRPr lang="en-GB" dirty="0"/>
          </a:p>
        </p:txBody>
      </p:sp>
      <p:sp useBgFill="1">
        <p:nvSpPr>
          <p:cNvPr id="18" name="Text Box 7"/>
          <p:cNvSpPr txBox="1"/>
          <p:nvPr/>
        </p:nvSpPr>
        <p:spPr>
          <a:xfrm>
            <a:off x="1178141" y="6083487"/>
            <a:ext cx="9771024" cy="339685"/>
          </a:xfrm>
          <a:prstGeom prst="rect">
            <a:avLst/>
          </a:prstGeom>
          <a:ln w="6350">
            <a:noFill/>
          </a:ln>
          <a:effectLst>
            <a:outerShdw blurRad="50800" dist="50800" dir="5400000" algn="ctr" rotWithShape="0">
              <a:srgbClr val="FFFFFF">
                <a:alpha val="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800"/>
              </a:spcAft>
            </a:pPr>
            <a:r>
              <a:rPr lang="en-US" sz="800" kern="100">
                <a:solidFill>
                  <a:srgbClr val="262626"/>
                </a:solidFill>
                <a:latin typeface="Bahnschrift" panose="020B0502040204020203" pitchFamily="34" charset="0"/>
                <a:ea typeface="Calibri" panose="020F0502020204030204" pitchFamily="34" charset="0"/>
                <a:cs typeface="Times New Roman" panose="02020603050405020304" pitchFamily="18" charset="0"/>
              </a:rPr>
              <a:t>DISCLAIMER: “The European Union support for the production of this publication does not constitute an endorsement of the content which reflects the views only of the authors, and the Commissions cannot be held responsible for any use which may be made of the information held therein.”</a:t>
            </a:r>
            <a:endParaRPr lang="en-GB" sz="800" kern="100">
              <a:solidFill>
                <a:srgbClr val="262626"/>
              </a:solidFill>
              <a:latin typeface="Bahnschrift"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238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85CF14-D8C0-48FA-9938-6A476E364986}"/>
              </a:ext>
            </a:extLst>
          </p:cNvPr>
          <p:cNvSpPr>
            <a:spLocks noGrp="1"/>
          </p:cNvSpPr>
          <p:nvPr>
            <p:ph type="title"/>
          </p:nvPr>
        </p:nvSpPr>
        <p:spPr>
          <a:xfrm>
            <a:off x="1097280" y="988908"/>
            <a:ext cx="10058400" cy="748452"/>
          </a:xfrm>
        </p:spPr>
        <p:txBody>
          <a:bodyPr/>
          <a:lstStyle/>
          <a:p>
            <a:r>
              <a:rPr lang="de-DE" dirty="0">
                <a:latin typeface="Bahnschrift Light SemiCondensed" panose="020B0502040204020203" pitchFamily="34" charset="0"/>
              </a:rPr>
              <a:t>PROJECT AIM</a:t>
            </a:r>
          </a:p>
        </p:txBody>
      </p:sp>
      <p:sp>
        <p:nvSpPr>
          <p:cNvPr id="3" name="Inhaltsplatzhalter 2">
            <a:extLst>
              <a:ext uri="{FF2B5EF4-FFF2-40B4-BE49-F238E27FC236}">
                <a16:creationId xmlns:a16="http://schemas.microsoft.com/office/drawing/2014/main" id="{2B5986BA-A019-41B3-98B5-0CFB552A4B98}"/>
              </a:ext>
            </a:extLst>
          </p:cNvPr>
          <p:cNvSpPr>
            <a:spLocks noGrp="1"/>
          </p:cNvSpPr>
          <p:nvPr>
            <p:ph idx="1"/>
          </p:nvPr>
        </p:nvSpPr>
        <p:spPr>
          <a:xfrm>
            <a:off x="1097280" y="2108201"/>
            <a:ext cx="4908884" cy="3760891"/>
          </a:xfrm>
        </p:spPr>
        <p:txBody>
          <a:bodyPr>
            <a:normAutofit/>
          </a:bodyPr>
          <a:lstStyle/>
          <a:p>
            <a:pPr algn="just"/>
            <a:r>
              <a:rPr lang="en-US" b="1" dirty="0"/>
              <a:t>UPWOOD forms a Strategic Partnership improve work-based learning VET, by developing and making available educational resources to address current and emerging occupational skills needs for energy efficient and innovative woodworking construction practices. </a:t>
            </a:r>
          </a:p>
          <a:p>
            <a:pPr marL="0" indent="0" algn="just">
              <a:buNone/>
            </a:pPr>
            <a:endParaRPr lang="en-US" sz="1000" b="1" dirty="0"/>
          </a:p>
          <a:p>
            <a:pPr algn="just">
              <a:buClr>
                <a:srgbClr val="00B050"/>
              </a:buClr>
              <a:buFont typeface="Wingdings" panose="05000000000000000000" pitchFamily="2" charset="2"/>
              <a:buChar char="v"/>
            </a:pPr>
            <a:r>
              <a:rPr lang="en-US" b="1" dirty="0"/>
              <a:t> Project duration: October 2019 - March 2022</a:t>
            </a:r>
          </a:p>
          <a:p>
            <a:pPr algn="just">
              <a:buClr>
                <a:srgbClr val="00B050"/>
              </a:buClr>
              <a:buFont typeface="Wingdings" panose="05000000000000000000" pitchFamily="2" charset="2"/>
              <a:buChar char="v"/>
            </a:pPr>
            <a:r>
              <a:rPr lang="en-US" b="1" dirty="0"/>
              <a:t> Duration: 30 months</a:t>
            </a:r>
          </a:p>
        </p:txBody>
      </p:sp>
      <p:pic>
        <p:nvPicPr>
          <p:cNvPr id="7" name="Imagen 6">
            <a:extLst>
              <a:ext uri="{FF2B5EF4-FFF2-40B4-BE49-F238E27FC236}">
                <a16:creationId xmlns:a16="http://schemas.microsoft.com/office/drawing/2014/main" id="{BF8B3FF2-08EC-4B51-87CD-BA554FEB872B}"/>
              </a:ext>
            </a:extLst>
          </p:cNvPr>
          <p:cNvPicPr>
            <a:picLocks noChangeAspect="1"/>
          </p:cNvPicPr>
          <p:nvPr/>
        </p:nvPicPr>
        <p:blipFill>
          <a:blip r:embed="rId2"/>
          <a:stretch>
            <a:fillRect/>
          </a:stretch>
        </p:blipFill>
        <p:spPr>
          <a:xfrm>
            <a:off x="5790034" y="2417543"/>
            <a:ext cx="6272483" cy="2625016"/>
          </a:xfrm>
          <a:prstGeom prst="rect">
            <a:avLst/>
          </a:prstGeom>
        </p:spPr>
      </p:pic>
      <p:sp>
        <p:nvSpPr>
          <p:cNvPr id="9" name="CuadroTexto 8">
            <a:extLst>
              <a:ext uri="{FF2B5EF4-FFF2-40B4-BE49-F238E27FC236}">
                <a16:creationId xmlns:a16="http://schemas.microsoft.com/office/drawing/2014/main" id="{870F8460-09AC-49F8-AF59-1D52E9A2AB4A}"/>
              </a:ext>
            </a:extLst>
          </p:cNvPr>
          <p:cNvSpPr txBox="1"/>
          <p:nvPr/>
        </p:nvSpPr>
        <p:spPr>
          <a:xfrm>
            <a:off x="7642535" y="1828517"/>
            <a:ext cx="3009900" cy="369332"/>
          </a:xfrm>
          <a:prstGeom prst="rect">
            <a:avLst/>
          </a:prstGeom>
          <a:noFill/>
        </p:spPr>
        <p:txBody>
          <a:bodyPr wrap="square">
            <a:spAutoFit/>
          </a:bodyPr>
          <a:lstStyle/>
          <a:p>
            <a:pPr algn="ctr"/>
            <a:r>
              <a:rPr lang="de-DE" b="1" dirty="0"/>
              <a:t>MAIN TARGET GROUPS</a:t>
            </a:r>
            <a:endParaRPr lang="es-ES" b="1" dirty="0"/>
          </a:p>
        </p:txBody>
      </p:sp>
      <p:pic>
        <p:nvPicPr>
          <p:cNvPr id="11" name="Gráfico 10" descr="Cabaña con relleno sólido">
            <a:extLst>
              <a:ext uri="{FF2B5EF4-FFF2-40B4-BE49-F238E27FC236}">
                <a16:creationId xmlns:a16="http://schemas.microsoft.com/office/drawing/2014/main" id="{200EBDE5-14E2-4B61-B942-22C04064AB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88846" y="1669091"/>
            <a:ext cx="507379" cy="507379"/>
          </a:xfrm>
          <a:prstGeom prst="rect">
            <a:avLst/>
          </a:prstGeom>
        </p:spPr>
      </p:pic>
    </p:spTree>
    <p:extLst>
      <p:ext uri="{BB962C8B-B14F-4D97-AF65-F5344CB8AC3E}">
        <p14:creationId xmlns:p14="http://schemas.microsoft.com/office/powerpoint/2010/main" val="114652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B8E636A7-9177-4DB3-BDD9-18B5CD2353D3}"/>
              </a:ext>
            </a:extLst>
          </p:cNvPr>
          <p:cNvGrpSpPr/>
          <p:nvPr/>
        </p:nvGrpSpPr>
        <p:grpSpPr>
          <a:xfrm>
            <a:off x="190000" y="1737360"/>
            <a:ext cx="5690369" cy="4851785"/>
            <a:chOff x="93052" y="1737360"/>
            <a:chExt cx="5719738" cy="4851785"/>
          </a:xfrm>
        </p:grpSpPr>
        <p:sp>
          <p:nvSpPr>
            <p:cNvPr id="5" name="Rectángulo 4" descr="Presentación con gráfico circular">
              <a:extLst>
                <a:ext uri="{FF2B5EF4-FFF2-40B4-BE49-F238E27FC236}">
                  <a16:creationId xmlns:a16="http://schemas.microsoft.com/office/drawing/2014/main" id="{13F5487B-6EDE-4E80-9379-8672907B33DB}"/>
                </a:ext>
              </a:extLst>
            </p:cNvPr>
            <p:cNvSpPr/>
            <p:nvPr/>
          </p:nvSpPr>
          <p:spPr>
            <a:xfrm>
              <a:off x="1021520" y="1737360"/>
              <a:ext cx="962291" cy="871849"/>
            </a:xfrm>
            <a:prstGeom prst="rect">
              <a:avLst/>
            </a:prstGeom>
            <a:blipFill>
              <a:blip r:embed="rId2">
                <a:extLst>
                  <a:ext uri="{96DAC541-7B7A-43D3-8B79-37D633B846F1}">
                    <asvg:svgBlip xmlns:asvg="http://schemas.microsoft.com/office/drawing/2016/SVG/main" r:embed="rId3"/>
                  </a:ext>
                </a:extLst>
              </a:blip>
              <a:srcRect/>
              <a:stretch>
                <a:fillRect/>
              </a:stretch>
            </a:blip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6" name="Forma libre: forma 5">
              <a:extLst>
                <a:ext uri="{FF2B5EF4-FFF2-40B4-BE49-F238E27FC236}">
                  <a16:creationId xmlns:a16="http://schemas.microsoft.com/office/drawing/2014/main" id="{3F332A5D-371F-4048-B267-85DD8B084C71}"/>
                </a:ext>
              </a:extLst>
            </p:cNvPr>
            <p:cNvSpPr/>
            <p:nvPr/>
          </p:nvSpPr>
          <p:spPr>
            <a:xfrm>
              <a:off x="93052" y="2640739"/>
              <a:ext cx="3064023" cy="647367"/>
            </a:xfrm>
            <a:custGeom>
              <a:avLst/>
              <a:gdLst>
                <a:gd name="connsiteX0" fmla="*/ 0 w 3292121"/>
                <a:gd name="connsiteY0" fmla="*/ 0 h 647367"/>
                <a:gd name="connsiteX1" fmla="*/ 3292121 w 3292121"/>
                <a:gd name="connsiteY1" fmla="*/ 0 h 647367"/>
                <a:gd name="connsiteX2" fmla="*/ 3292121 w 3292121"/>
                <a:gd name="connsiteY2" fmla="*/ 647367 h 647367"/>
                <a:gd name="connsiteX3" fmla="*/ 0 w 3292121"/>
                <a:gd name="connsiteY3" fmla="*/ 647367 h 647367"/>
                <a:gd name="connsiteX4" fmla="*/ 0 w 3292121"/>
                <a:gd name="connsiteY4" fmla="*/ 0 h 64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2121" h="647367">
                  <a:moveTo>
                    <a:pt x="0" y="0"/>
                  </a:moveTo>
                  <a:lnTo>
                    <a:pt x="3292121" y="0"/>
                  </a:lnTo>
                  <a:lnTo>
                    <a:pt x="3292121" y="647367"/>
                  </a:lnTo>
                  <a:lnTo>
                    <a:pt x="0" y="6473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s-ES" sz="2000" b="1" kern="1200" dirty="0">
                  <a:effectLst/>
                  <a:latin typeface="Bahnschrift SemiBold SemiConden" panose="020B0502040204020203" pitchFamily="34" charset="0"/>
                </a:rPr>
                <a:t>O1 UPWOOD </a:t>
              </a:r>
              <a:r>
                <a:rPr lang="en-GB" sz="2000" b="1" kern="1200" noProof="0" dirty="0">
                  <a:effectLst/>
                  <a:latin typeface="Bahnschrift SemiBold SemiConden" panose="020B0502040204020203" pitchFamily="34" charset="0"/>
                </a:rPr>
                <a:t>work-based</a:t>
              </a:r>
              <a:r>
                <a:rPr lang="es-ES" sz="2000" b="1" kern="1200" dirty="0">
                  <a:effectLst/>
                  <a:latin typeface="Bahnschrift SemiBold SemiConden" panose="020B0502040204020203" pitchFamily="34" charset="0"/>
                </a:rPr>
                <a:t> </a:t>
              </a:r>
              <a:r>
                <a:rPr lang="en-GB" sz="2000" b="1" kern="1200" noProof="0" dirty="0">
                  <a:effectLst/>
                  <a:latin typeface="Bahnschrift SemiBold SemiConden" panose="020B0502040204020203" pitchFamily="34" charset="0"/>
                </a:rPr>
                <a:t>learning outcomes</a:t>
              </a:r>
            </a:p>
          </p:txBody>
        </p:sp>
        <p:sp>
          <p:nvSpPr>
            <p:cNvPr id="7" name="Forma libre: forma 6">
              <a:extLst>
                <a:ext uri="{FF2B5EF4-FFF2-40B4-BE49-F238E27FC236}">
                  <a16:creationId xmlns:a16="http://schemas.microsoft.com/office/drawing/2014/main" id="{BC0BB902-AD68-49F4-94B1-C126D8AACEC2}"/>
                </a:ext>
              </a:extLst>
            </p:cNvPr>
            <p:cNvSpPr/>
            <p:nvPr/>
          </p:nvSpPr>
          <p:spPr>
            <a:xfrm>
              <a:off x="93053" y="3282083"/>
              <a:ext cx="3064023" cy="848635"/>
            </a:xfrm>
            <a:custGeom>
              <a:avLst/>
              <a:gdLst>
                <a:gd name="connsiteX0" fmla="*/ 0 w 3064023"/>
                <a:gd name="connsiteY0" fmla="*/ 0 h 1697270"/>
                <a:gd name="connsiteX1" fmla="*/ 3064023 w 3064023"/>
                <a:gd name="connsiteY1" fmla="*/ 0 h 1697270"/>
                <a:gd name="connsiteX2" fmla="*/ 3064023 w 3064023"/>
                <a:gd name="connsiteY2" fmla="*/ 1697270 h 1697270"/>
                <a:gd name="connsiteX3" fmla="*/ 0 w 3064023"/>
                <a:gd name="connsiteY3" fmla="*/ 1697270 h 1697270"/>
                <a:gd name="connsiteX4" fmla="*/ 0 w 3064023"/>
                <a:gd name="connsiteY4" fmla="*/ 0 h 1697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4023" h="1697270">
                  <a:moveTo>
                    <a:pt x="0" y="0"/>
                  </a:moveTo>
                  <a:lnTo>
                    <a:pt x="3064023" y="0"/>
                  </a:lnTo>
                  <a:lnTo>
                    <a:pt x="3064023" y="1697270"/>
                  </a:lnTo>
                  <a:lnTo>
                    <a:pt x="0" y="16972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t>Analysis of current and future skills and knowledge needs leading to the development of learning outcomes.</a:t>
              </a:r>
              <a:endParaRPr lang="es-ES" sz="1600" kern="1200" dirty="0"/>
            </a:p>
          </p:txBody>
        </p:sp>
        <p:sp>
          <p:nvSpPr>
            <p:cNvPr id="8" name="Rectángulo 7" descr="Classroom">
              <a:extLst>
                <a:ext uri="{FF2B5EF4-FFF2-40B4-BE49-F238E27FC236}">
                  <a16:creationId xmlns:a16="http://schemas.microsoft.com/office/drawing/2014/main" id="{B76FDBB1-9819-49EE-A60B-52B443F3316B}"/>
                </a:ext>
              </a:extLst>
            </p:cNvPr>
            <p:cNvSpPr/>
            <p:nvPr/>
          </p:nvSpPr>
          <p:spPr>
            <a:xfrm>
              <a:off x="3856657" y="3528870"/>
              <a:ext cx="869727" cy="811378"/>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0">
              <a:schemeClr val="lt1">
                <a:hueOff val="0"/>
                <a:satOff val="0"/>
                <a:lumOff val="0"/>
                <a:alphaOff val="0"/>
              </a:schemeClr>
            </a:lnRef>
            <a:fillRef idx="3">
              <a:scrgbClr r="0" g="0" b="0"/>
            </a:fillRef>
            <a:effectRef idx="2">
              <a:schemeClr val="accent5">
                <a:hueOff val="-1837137"/>
                <a:satOff val="270"/>
                <a:lumOff val="-6471"/>
                <a:alphaOff val="0"/>
              </a:schemeClr>
            </a:effectRef>
            <a:fontRef idx="minor">
              <a:schemeClr val="lt1"/>
            </a:fontRef>
          </p:style>
        </p:sp>
        <p:sp>
          <p:nvSpPr>
            <p:cNvPr id="9" name="Forma libre: forma 8">
              <a:extLst>
                <a:ext uri="{FF2B5EF4-FFF2-40B4-BE49-F238E27FC236}">
                  <a16:creationId xmlns:a16="http://schemas.microsoft.com/office/drawing/2014/main" id="{7A08F260-F153-42D2-9130-C1A33B5D1E92}"/>
                </a:ext>
              </a:extLst>
            </p:cNvPr>
            <p:cNvSpPr/>
            <p:nvPr/>
          </p:nvSpPr>
          <p:spPr>
            <a:xfrm>
              <a:off x="2491015" y="4429858"/>
              <a:ext cx="3321775" cy="647367"/>
            </a:xfrm>
            <a:custGeom>
              <a:avLst/>
              <a:gdLst>
                <a:gd name="connsiteX0" fmla="*/ 0 w 5110273"/>
                <a:gd name="connsiteY0" fmla="*/ 0 h 647367"/>
                <a:gd name="connsiteX1" fmla="*/ 5110273 w 5110273"/>
                <a:gd name="connsiteY1" fmla="*/ 0 h 647367"/>
                <a:gd name="connsiteX2" fmla="*/ 5110273 w 5110273"/>
                <a:gd name="connsiteY2" fmla="*/ 647367 h 647367"/>
                <a:gd name="connsiteX3" fmla="*/ 0 w 5110273"/>
                <a:gd name="connsiteY3" fmla="*/ 647367 h 647367"/>
                <a:gd name="connsiteX4" fmla="*/ 0 w 5110273"/>
                <a:gd name="connsiteY4" fmla="*/ 0 h 64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0273" h="647367">
                  <a:moveTo>
                    <a:pt x="0" y="0"/>
                  </a:moveTo>
                  <a:lnTo>
                    <a:pt x="5110273" y="0"/>
                  </a:lnTo>
                  <a:lnTo>
                    <a:pt x="5110273" y="647367"/>
                  </a:lnTo>
                  <a:lnTo>
                    <a:pt x="0" y="6473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s-ES" sz="2000" b="1" kern="1200" dirty="0">
                  <a:solidFill>
                    <a:prstClr val="black">
                      <a:hueOff val="0"/>
                      <a:satOff val="0"/>
                      <a:lumOff val="0"/>
                      <a:alphaOff val="0"/>
                    </a:prstClr>
                  </a:solidFill>
                  <a:effectLst/>
                  <a:latin typeface="Bahnschrift SemiBold SemiConden" panose="020B0502040204020203" pitchFamily="34" charset="0"/>
                  <a:ea typeface="+mn-ea"/>
                  <a:cs typeface="+mn-cs"/>
                </a:rPr>
                <a:t>O2 UPWOOD </a:t>
              </a: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learning units &amp; </a:t>
              </a:r>
              <a:b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b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Open Educational Resources</a:t>
              </a:r>
              <a:r>
                <a:rPr lang="es-ES" sz="2000" b="1" kern="1200" dirty="0">
                  <a:solidFill>
                    <a:prstClr val="black">
                      <a:hueOff val="0"/>
                      <a:satOff val="0"/>
                      <a:lumOff val="0"/>
                      <a:alphaOff val="0"/>
                    </a:prstClr>
                  </a:solidFill>
                  <a:effectLst/>
                  <a:latin typeface="Bahnschrift SemiBold SemiConden" panose="020B0502040204020203" pitchFamily="34" charset="0"/>
                  <a:ea typeface="+mn-ea"/>
                  <a:cs typeface="+mn-cs"/>
                </a:rPr>
                <a:t> </a:t>
              </a:r>
            </a:p>
          </p:txBody>
        </p:sp>
        <p:sp>
          <p:nvSpPr>
            <p:cNvPr id="10" name="Forma libre: forma 9">
              <a:extLst>
                <a:ext uri="{FF2B5EF4-FFF2-40B4-BE49-F238E27FC236}">
                  <a16:creationId xmlns:a16="http://schemas.microsoft.com/office/drawing/2014/main" id="{6E2EEA7E-7FE2-4C39-B4C8-C0AFF022F8DB}"/>
                </a:ext>
              </a:extLst>
            </p:cNvPr>
            <p:cNvSpPr/>
            <p:nvPr/>
          </p:nvSpPr>
          <p:spPr>
            <a:xfrm>
              <a:off x="2491015" y="5077225"/>
              <a:ext cx="3321775" cy="1511920"/>
            </a:xfrm>
            <a:custGeom>
              <a:avLst/>
              <a:gdLst>
                <a:gd name="connsiteX0" fmla="*/ 0 w 5195639"/>
                <a:gd name="connsiteY0" fmla="*/ 0 h 2146335"/>
                <a:gd name="connsiteX1" fmla="*/ 5195639 w 5195639"/>
                <a:gd name="connsiteY1" fmla="*/ 0 h 2146335"/>
                <a:gd name="connsiteX2" fmla="*/ 5195639 w 5195639"/>
                <a:gd name="connsiteY2" fmla="*/ 2146335 h 2146335"/>
                <a:gd name="connsiteX3" fmla="*/ 0 w 5195639"/>
                <a:gd name="connsiteY3" fmla="*/ 2146335 h 2146335"/>
                <a:gd name="connsiteX4" fmla="*/ 0 w 5195639"/>
                <a:gd name="connsiteY4" fmla="*/ 0 h 214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5639" h="2146335">
                  <a:moveTo>
                    <a:pt x="0" y="0"/>
                  </a:moveTo>
                  <a:lnTo>
                    <a:pt x="5195639" y="0"/>
                  </a:lnTo>
                  <a:lnTo>
                    <a:pt x="5195639" y="2146335"/>
                  </a:lnTo>
                  <a:lnTo>
                    <a:pt x="0" y="21463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t>Development of pedagogical materials on innovative, energy efficient woodworking technologies, </a:t>
              </a:r>
              <a:r>
                <a:rPr lang="en-GB" sz="1600" b="1" kern="1200" noProof="0" dirty="0"/>
                <a:t>methods, and practical applications</a:t>
              </a:r>
              <a:r>
                <a:rPr lang="en-GB" sz="1600" b="1" dirty="0"/>
                <a:t> </a:t>
              </a:r>
              <a:r>
                <a:rPr lang="en-US" sz="1600" b="1" kern="1200" dirty="0"/>
                <a:t>to be offered as Open Education Resources.</a:t>
              </a:r>
              <a:endParaRPr lang="es-ES" sz="1600" kern="1200" dirty="0"/>
            </a:p>
          </p:txBody>
        </p:sp>
      </p:grpSp>
      <p:sp>
        <p:nvSpPr>
          <p:cNvPr id="2" name="Titel 1">
            <a:extLst>
              <a:ext uri="{FF2B5EF4-FFF2-40B4-BE49-F238E27FC236}">
                <a16:creationId xmlns:a16="http://schemas.microsoft.com/office/drawing/2014/main" id="{6371D5CF-A2EB-4520-8D98-B3F04E1352D5}"/>
              </a:ext>
            </a:extLst>
          </p:cNvPr>
          <p:cNvSpPr>
            <a:spLocks noGrp="1"/>
          </p:cNvSpPr>
          <p:nvPr>
            <p:ph type="title"/>
          </p:nvPr>
        </p:nvSpPr>
        <p:spPr/>
        <p:txBody>
          <a:bodyPr/>
          <a:lstStyle/>
          <a:p>
            <a:r>
              <a:rPr lang="de-DE" dirty="0"/>
              <a:t>MAIN OUTPUTS</a:t>
            </a:r>
          </a:p>
        </p:txBody>
      </p:sp>
      <p:sp>
        <p:nvSpPr>
          <p:cNvPr id="11" name="Rectángulo 10" descr="Internet">
            <a:extLst>
              <a:ext uri="{FF2B5EF4-FFF2-40B4-BE49-F238E27FC236}">
                <a16:creationId xmlns:a16="http://schemas.microsoft.com/office/drawing/2014/main" id="{82A061C2-1FAC-4773-AEAD-04CF9B90AE6E}"/>
              </a:ext>
            </a:extLst>
          </p:cNvPr>
          <p:cNvSpPr/>
          <p:nvPr/>
        </p:nvSpPr>
        <p:spPr>
          <a:xfrm>
            <a:off x="6546395" y="1754301"/>
            <a:ext cx="962291" cy="990598"/>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2" name="Forma libre: forma 11">
            <a:extLst>
              <a:ext uri="{FF2B5EF4-FFF2-40B4-BE49-F238E27FC236}">
                <a16:creationId xmlns:a16="http://schemas.microsoft.com/office/drawing/2014/main" id="{17AA4004-24F4-4344-8DF5-4BF1D2FBB2DF}"/>
              </a:ext>
            </a:extLst>
          </p:cNvPr>
          <p:cNvSpPr/>
          <p:nvPr/>
        </p:nvSpPr>
        <p:spPr>
          <a:xfrm>
            <a:off x="5495530" y="2747060"/>
            <a:ext cx="3064023" cy="504438"/>
          </a:xfrm>
          <a:custGeom>
            <a:avLst/>
            <a:gdLst>
              <a:gd name="connsiteX0" fmla="*/ 0 w 4311566"/>
              <a:gd name="connsiteY0" fmla="*/ 0 h 936188"/>
              <a:gd name="connsiteX1" fmla="*/ 4311566 w 4311566"/>
              <a:gd name="connsiteY1" fmla="*/ 0 h 936188"/>
              <a:gd name="connsiteX2" fmla="*/ 4311566 w 4311566"/>
              <a:gd name="connsiteY2" fmla="*/ 936188 h 936188"/>
              <a:gd name="connsiteX3" fmla="*/ 0 w 4311566"/>
              <a:gd name="connsiteY3" fmla="*/ 936188 h 936188"/>
              <a:gd name="connsiteX4" fmla="*/ 0 w 4311566"/>
              <a:gd name="connsiteY4" fmla="*/ 0 h 936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1566" h="936188">
                <a:moveTo>
                  <a:pt x="0" y="0"/>
                </a:moveTo>
                <a:lnTo>
                  <a:pt x="4311566" y="0"/>
                </a:lnTo>
                <a:lnTo>
                  <a:pt x="4311566" y="936188"/>
                </a:lnTo>
                <a:lnTo>
                  <a:pt x="0" y="9361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GB" sz="2000" b="1" kern="1200" noProof="0" dirty="0">
                <a:effectLst>
                  <a:outerShdw blurRad="38100" dist="38100" dir="2700000" algn="tl">
                    <a:srgbClr val="000000">
                      <a:alpha val="43137"/>
                    </a:srgbClr>
                  </a:outerShdw>
                </a:effectLst>
              </a:rPr>
              <a:t> </a:t>
            </a: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O3 Online training scenarios</a:t>
            </a:r>
          </a:p>
        </p:txBody>
      </p:sp>
      <p:sp>
        <p:nvSpPr>
          <p:cNvPr id="13" name="Forma libre: forma 12">
            <a:extLst>
              <a:ext uri="{FF2B5EF4-FFF2-40B4-BE49-F238E27FC236}">
                <a16:creationId xmlns:a16="http://schemas.microsoft.com/office/drawing/2014/main" id="{F4E57C77-FA95-41FE-9C85-CB622A8F8C31}"/>
              </a:ext>
            </a:extLst>
          </p:cNvPr>
          <p:cNvSpPr/>
          <p:nvPr/>
        </p:nvSpPr>
        <p:spPr>
          <a:xfrm>
            <a:off x="5366655" y="3074700"/>
            <a:ext cx="3321775" cy="1302499"/>
          </a:xfrm>
          <a:custGeom>
            <a:avLst/>
            <a:gdLst>
              <a:gd name="connsiteX0" fmla="*/ 0 w 4311566"/>
              <a:gd name="connsiteY0" fmla="*/ 0 h 971455"/>
              <a:gd name="connsiteX1" fmla="*/ 4311566 w 4311566"/>
              <a:gd name="connsiteY1" fmla="*/ 0 h 971455"/>
              <a:gd name="connsiteX2" fmla="*/ 4311566 w 4311566"/>
              <a:gd name="connsiteY2" fmla="*/ 971455 h 971455"/>
              <a:gd name="connsiteX3" fmla="*/ 0 w 4311566"/>
              <a:gd name="connsiteY3" fmla="*/ 971455 h 971455"/>
              <a:gd name="connsiteX4" fmla="*/ 0 w 4311566"/>
              <a:gd name="connsiteY4" fmla="*/ 0 h 9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1566" h="971455">
                <a:moveTo>
                  <a:pt x="0" y="0"/>
                </a:moveTo>
                <a:lnTo>
                  <a:pt x="4311566" y="0"/>
                </a:lnTo>
                <a:lnTo>
                  <a:pt x="4311566" y="971455"/>
                </a:lnTo>
                <a:lnTo>
                  <a:pt x="0" y="9714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600" b="1" kern="1200" dirty="0">
                <a:solidFill>
                  <a:prstClr val="black">
                    <a:hueOff val="0"/>
                    <a:satOff val="0"/>
                    <a:lumOff val="0"/>
                    <a:alphaOff val="0"/>
                  </a:prstClr>
                </a:solidFill>
                <a:latin typeface="Speak Pro" panose="020F0502020204030204"/>
                <a:ea typeface="+mn-ea"/>
                <a:cs typeface="+mn-cs"/>
              </a:rPr>
              <a:t>Development, testing, and delivery of Online Training Scenarios on woodworking in construction, promoting the uptake of innovative and flexible practices in VET.</a:t>
            </a:r>
            <a:endParaRPr lang="es-ES" sz="1600" b="1" kern="1200" dirty="0">
              <a:solidFill>
                <a:prstClr val="black">
                  <a:hueOff val="0"/>
                  <a:satOff val="0"/>
                  <a:lumOff val="0"/>
                  <a:alphaOff val="0"/>
                </a:prstClr>
              </a:solidFill>
              <a:latin typeface="Speak Pro" panose="020F0502020204030204"/>
              <a:ea typeface="+mn-ea"/>
              <a:cs typeface="+mn-cs"/>
            </a:endParaRPr>
          </a:p>
        </p:txBody>
      </p:sp>
      <p:sp>
        <p:nvSpPr>
          <p:cNvPr id="14" name="Rectángulo 13" descr="Diploma">
            <a:extLst>
              <a:ext uri="{FF2B5EF4-FFF2-40B4-BE49-F238E27FC236}">
                <a16:creationId xmlns:a16="http://schemas.microsoft.com/office/drawing/2014/main" id="{F04FBFCF-2A28-4734-A867-705C4EE50D4F}"/>
              </a:ext>
            </a:extLst>
          </p:cNvPr>
          <p:cNvSpPr/>
          <p:nvPr/>
        </p:nvSpPr>
        <p:spPr>
          <a:xfrm>
            <a:off x="9712243" y="3387682"/>
            <a:ext cx="962291" cy="990598"/>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p:spPr>
        <p:style>
          <a:lnRef idx="0">
            <a:schemeClr val="lt1">
              <a:hueOff val="0"/>
              <a:satOff val="0"/>
              <a:lumOff val="0"/>
              <a:alphaOff val="0"/>
            </a:schemeClr>
          </a:lnRef>
          <a:fillRef idx="3">
            <a:scrgbClr r="0" g="0" b="0"/>
          </a:fillRef>
          <a:effectRef idx="2">
            <a:schemeClr val="accent5">
              <a:hueOff val="-1837137"/>
              <a:satOff val="270"/>
              <a:lumOff val="-6471"/>
              <a:alphaOff val="0"/>
            </a:schemeClr>
          </a:effectRef>
          <a:fontRef idx="minor">
            <a:schemeClr val="lt1"/>
          </a:fontRef>
        </p:style>
      </p:sp>
      <p:sp>
        <p:nvSpPr>
          <p:cNvPr id="15" name="Forma libre: forma 14">
            <a:extLst>
              <a:ext uri="{FF2B5EF4-FFF2-40B4-BE49-F238E27FC236}">
                <a16:creationId xmlns:a16="http://schemas.microsoft.com/office/drawing/2014/main" id="{6FD9AC5E-90C4-463C-98F4-D235CBEC1335}"/>
              </a:ext>
            </a:extLst>
          </p:cNvPr>
          <p:cNvSpPr/>
          <p:nvPr/>
        </p:nvSpPr>
        <p:spPr>
          <a:xfrm>
            <a:off x="8353828" y="4334633"/>
            <a:ext cx="3679122" cy="1372850"/>
          </a:xfrm>
          <a:custGeom>
            <a:avLst/>
            <a:gdLst>
              <a:gd name="connsiteX0" fmla="*/ 0 w 5490780"/>
              <a:gd name="connsiteY0" fmla="*/ 0 h 938857"/>
              <a:gd name="connsiteX1" fmla="*/ 5490780 w 5490780"/>
              <a:gd name="connsiteY1" fmla="*/ 0 h 938857"/>
              <a:gd name="connsiteX2" fmla="*/ 5490780 w 5490780"/>
              <a:gd name="connsiteY2" fmla="*/ 938857 h 938857"/>
              <a:gd name="connsiteX3" fmla="*/ 0 w 5490780"/>
              <a:gd name="connsiteY3" fmla="*/ 938857 h 938857"/>
              <a:gd name="connsiteX4" fmla="*/ 0 w 5490780"/>
              <a:gd name="connsiteY4" fmla="*/ 0 h 938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0780" h="938857">
                <a:moveTo>
                  <a:pt x="0" y="0"/>
                </a:moveTo>
                <a:lnTo>
                  <a:pt x="5490780" y="0"/>
                </a:lnTo>
                <a:lnTo>
                  <a:pt x="5490780" y="938857"/>
                </a:lnTo>
                <a:lnTo>
                  <a:pt x="0" y="9388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O4 Framework for the integration of environmental components into construction sector WBL curricula and certification schemes</a:t>
            </a:r>
          </a:p>
        </p:txBody>
      </p:sp>
      <p:sp>
        <p:nvSpPr>
          <p:cNvPr id="16" name="Forma libre: forma 15">
            <a:extLst>
              <a:ext uri="{FF2B5EF4-FFF2-40B4-BE49-F238E27FC236}">
                <a16:creationId xmlns:a16="http://schemas.microsoft.com/office/drawing/2014/main" id="{D19CB4AD-9E62-4394-AC9C-1E1E1DA041D5}"/>
              </a:ext>
            </a:extLst>
          </p:cNvPr>
          <p:cNvSpPr/>
          <p:nvPr/>
        </p:nvSpPr>
        <p:spPr>
          <a:xfrm>
            <a:off x="8129250" y="5630209"/>
            <a:ext cx="3903700" cy="782723"/>
          </a:xfrm>
          <a:custGeom>
            <a:avLst/>
            <a:gdLst>
              <a:gd name="connsiteX0" fmla="*/ 0 w 5255627"/>
              <a:gd name="connsiteY0" fmla="*/ 0 h 971455"/>
              <a:gd name="connsiteX1" fmla="*/ 5255627 w 5255627"/>
              <a:gd name="connsiteY1" fmla="*/ 0 h 971455"/>
              <a:gd name="connsiteX2" fmla="*/ 5255627 w 5255627"/>
              <a:gd name="connsiteY2" fmla="*/ 971455 h 971455"/>
              <a:gd name="connsiteX3" fmla="*/ 0 w 5255627"/>
              <a:gd name="connsiteY3" fmla="*/ 971455 h 971455"/>
              <a:gd name="connsiteX4" fmla="*/ 0 w 5255627"/>
              <a:gd name="connsiteY4" fmla="*/ 0 h 9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5627" h="971455">
                <a:moveTo>
                  <a:pt x="0" y="0"/>
                </a:moveTo>
                <a:lnTo>
                  <a:pt x="5255627" y="0"/>
                </a:lnTo>
                <a:lnTo>
                  <a:pt x="5255627" y="971455"/>
                </a:lnTo>
                <a:lnTo>
                  <a:pt x="0" y="9714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600" b="1" kern="1200" dirty="0">
                <a:solidFill>
                  <a:prstClr val="black">
                    <a:hueOff val="0"/>
                    <a:satOff val="0"/>
                    <a:lumOff val="0"/>
                    <a:alphaOff val="0"/>
                  </a:prstClr>
                </a:solidFill>
                <a:latin typeface="Speak Pro" panose="020F0502020204030204"/>
                <a:ea typeface="+mn-ea"/>
                <a:cs typeface="+mn-cs"/>
              </a:rPr>
              <a:t>Involvement of key policy makers &amp; stakeholders for the recognition of UPWOOD learning outcomes.</a:t>
            </a:r>
            <a:endParaRPr lang="es-ES" sz="1600" b="1" kern="1200" dirty="0">
              <a:solidFill>
                <a:prstClr val="black">
                  <a:hueOff val="0"/>
                  <a:satOff val="0"/>
                  <a:lumOff val="0"/>
                  <a:alphaOff val="0"/>
                </a:prstClr>
              </a:solidFill>
              <a:latin typeface="Speak Pro" panose="020F0502020204030204"/>
              <a:ea typeface="+mn-ea"/>
              <a:cs typeface="+mn-cs"/>
            </a:endParaRPr>
          </a:p>
        </p:txBody>
      </p:sp>
    </p:spTree>
    <p:extLst>
      <p:ext uri="{BB962C8B-B14F-4D97-AF65-F5344CB8AC3E}">
        <p14:creationId xmlns:p14="http://schemas.microsoft.com/office/powerpoint/2010/main" val="3421305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42776A-BDCA-4BCB-8FD2-7C49630088FC}"/>
              </a:ext>
            </a:extLst>
          </p:cNvPr>
          <p:cNvSpPr>
            <a:spLocks noGrp="1"/>
          </p:cNvSpPr>
          <p:nvPr>
            <p:ph type="title"/>
          </p:nvPr>
        </p:nvSpPr>
        <p:spPr/>
        <p:txBody>
          <a:bodyPr/>
          <a:lstStyle/>
          <a:p>
            <a:r>
              <a:rPr lang="de-DE"/>
              <a:t>PARTNERS</a:t>
            </a:r>
          </a:p>
        </p:txBody>
      </p:sp>
      <p:sp>
        <p:nvSpPr>
          <p:cNvPr id="5" name="Rectángulo 5">
            <a:extLst>
              <a:ext uri="{FF2B5EF4-FFF2-40B4-BE49-F238E27FC236}">
                <a16:creationId xmlns:a16="http://schemas.microsoft.com/office/drawing/2014/main" id="{C5B8EEDC-2A4B-411F-B9E6-6C1C331D1D68}"/>
              </a:ext>
            </a:extLst>
          </p:cNvPr>
          <p:cNvSpPr/>
          <p:nvPr/>
        </p:nvSpPr>
        <p:spPr>
          <a:xfrm>
            <a:off x="1036320" y="2063085"/>
            <a:ext cx="2002030" cy="4077715"/>
          </a:xfrm>
          <a:prstGeom prst="rect">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sz="1700" b="1" dirty="0">
              <a:solidFill>
                <a:schemeClr val="tx1"/>
              </a:solidFill>
              <a:effectLst>
                <a:outerShdw blurRad="38100" dist="38100" dir="2700000" algn="tl">
                  <a:srgbClr val="000000">
                    <a:alpha val="43137"/>
                  </a:srgbClr>
                </a:outerShdw>
              </a:effectLst>
            </a:endParaRPr>
          </a:p>
          <a:p>
            <a:pPr algn="ctr"/>
            <a:endParaRPr lang="es-ES" sz="1700" b="1" dirty="0">
              <a:solidFill>
                <a:schemeClr val="tx1"/>
              </a:solidFill>
              <a:effectLst>
                <a:outerShdw blurRad="38100" dist="38100" dir="2700000" algn="tl">
                  <a:srgbClr val="000000">
                    <a:alpha val="43137"/>
                  </a:srgbClr>
                </a:outerShdw>
              </a:effectLst>
            </a:endParaRPr>
          </a:p>
          <a:p>
            <a:pPr algn="ctr"/>
            <a:r>
              <a:rPr lang="es-ES" b="1" dirty="0" err="1">
                <a:solidFill>
                  <a:schemeClr val="tx1"/>
                </a:solidFill>
                <a:latin typeface="Bahnschrift Light SemiCondensed" panose="020B0502040204020203" pitchFamily="34" charset="0"/>
              </a:rPr>
              <a:t>Holzcluster</a:t>
            </a:r>
            <a:r>
              <a:rPr lang="es-ES" b="1" dirty="0">
                <a:solidFill>
                  <a:schemeClr val="tx1"/>
                </a:solidFill>
                <a:latin typeface="Bahnschrift Light SemiCondensed" panose="020B0502040204020203" pitchFamily="34" charset="0"/>
              </a:rPr>
              <a:t> </a:t>
            </a:r>
            <a:r>
              <a:rPr lang="es-ES" b="1" dirty="0" err="1">
                <a:solidFill>
                  <a:schemeClr val="tx1"/>
                </a:solidFill>
                <a:latin typeface="Bahnschrift Light SemiCondensed" panose="020B0502040204020203" pitchFamily="34" charset="0"/>
              </a:rPr>
              <a:t>Steiermark</a:t>
            </a:r>
            <a:endParaRPr lang="es-ES" b="1" dirty="0">
              <a:solidFill>
                <a:schemeClr val="tx1"/>
              </a:solidFill>
              <a:latin typeface="Bahnschrift Light SemiCondensed" panose="020B0502040204020203" pitchFamily="34" charset="0"/>
            </a:endParaRPr>
          </a:p>
          <a:p>
            <a:pPr algn="ctr"/>
            <a:endParaRPr lang="es-ES" sz="1700" b="1" dirty="0">
              <a:solidFill>
                <a:schemeClr val="tx1"/>
              </a:solidFill>
            </a:endParaRPr>
          </a:p>
          <a:p>
            <a:pPr algn="ctr"/>
            <a:r>
              <a:rPr lang="en-US" sz="1600" dirty="0">
                <a:solidFill>
                  <a:schemeClr val="tx1"/>
                </a:solidFill>
              </a:rPr>
              <a:t>Leading cluster in Graz, developing and implementing projects along the Wood value chains, with special focus on timber construction. </a:t>
            </a:r>
          </a:p>
        </p:txBody>
      </p:sp>
      <p:sp>
        <p:nvSpPr>
          <p:cNvPr id="6" name="Rectángulo 9">
            <a:extLst>
              <a:ext uri="{FF2B5EF4-FFF2-40B4-BE49-F238E27FC236}">
                <a16:creationId xmlns:a16="http://schemas.microsoft.com/office/drawing/2014/main" id="{4F0833E0-8E55-42DC-98AB-A7241BD8EA45}"/>
              </a:ext>
            </a:extLst>
          </p:cNvPr>
          <p:cNvSpPr/>
          <p:nvPr/>
        </p:nvSpPr>
        <p:spPr>
          <a:xfrm>
            <a:off x="3193381" y="2063086"/>
            <a:ext cx="1883703"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r>
              <a:rPr lang="en-GB" b="1" dirty="0">
                <a:solidFill>
                  <a:schemeClr val="tx1"/>
                </a:solidFill>
                <a:latin typeface="Bahnschrift Light SemiCondensed" panose="020B0502040204020203" pitchFamily="34" charset="0"/>
              </a:rPr>
              <a:t>EXELIA</a:t>
            </a:r>
          </a:p>
          <a:p>
            <a:pPr lvl="0"/>
            <a:endParaRPr lang="en-GB" sz="1600" dirty="0">
              <a:solidFill>
                <a:schemeClr val="tx1"/>
              </a:solidFill>
            </a:endParaRPr>
          </a:p>
          <a:p>
            <a:pPr lvl="0" algn="ctr"/>
            <a:r>
              <a:rPr lang="en-US" sz="1600" dirty="0">
                <a:solidFill>
                  <a:schemeClr val="tx1"/>
                </a:solidFill>
              </a:rPr>
              <a:t>Creative learning solutions company based in Athens, Greece specializing in vocational training with innovative methodologies.</a:t>
            </a:r>
          </a:p>
          <a:p>
            <a:pPr algn="ctr"/>
            <a:endParaRPr lang="es-ES" sz="1700" b="1" dirty="0">
              <a:solidFill>
                <a:schemeClr val="tx1"/>
              </a:solidFill>
              <a:latin typeface="Speak Pro" panose="020F0502020204030204"/>
            </a:endParaRPr>
          </a:p>
        </p:txBody>
      </p:sp>
      <p:sp>
        <p:nvSpPr>
          <p:cNvPr id="7" name="Rectángulo 10">
            <a:extLst>
              <a:ext uri="{FF2B5EF4-FFF2-40B4-BE49-F238E27FC236}">
                <a16:creationId xmlns:a16="http://schemas.microsoft.com/office/drawing/2014/main" id="{36210237-4C84-4DD7-99C1-618FF6171C5C}"/>
              </a:ext>
            </a:extLst>
          </p:cNvPr>
          <p:cNvSpPr/>
          <p:nvPr/>
        </p:nvSpPr>
        <p:spPr>
          <a:xfrm>
            <a:off x="5232115" y="2063086"/>
            <a:ext cx="1883703" cy="4077714"/>
          </a:xfrm>
          <a:prstGeom prst="rect">
            <a:avLst/>
          </a:prstGeom>
          <a:solidFill>
            <a:schemeClr val="bg1"/>
          </a:solidFill>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r>
              <a:rPr lang="es-ES" b="1" dirty="0">
                <a:solidFill>
                  <a:schemeClr val="tx1"/>
                </a:solidFill>
                <a:latin typeface="Bahnschrift Light SemiCondensed" panose="020B0502040204020203" pitchFamily="34" charset="0"/>
              </a:rPr>
              <a:t>LVT</a:t>
            </a:r>
          </a:p>
          <a:p>
            <a:pPr algn="ctr"/>
            <a:endParaRPr lang="es-ES" b="1" dirty="0">
              <a:solidFill>
                <a:schemeClr val="tx1"/>
              </a:solidFill>
              <a:latin typeface="Bahnschrift Light SemiCondensed" panose="020B0502040204020203" pitchFamily="34" charset="0"/>
            </a:endParaRPr>
          </a:p>
          <a:p>
            <a:pPr algn="ctr"/>
            <a:r>
              <a:rPr lang="en-US" sz="1600" dirty="0">
                <a:solidFill>
                  <a:schemeClr val="tx1"/>
                </a:solidFill>
              </a:rPr>
              <a:t>Prestigious technical education school in Latvia, provides professional education programs, including construction and woodworking.</a:t>
            </a:r>
          </a:p>
        </p:txBody>
      </p:sp>
      <p:sp>
        <p:nvSpPr>
          <p:cNvPr id="8" name="Rectángulo 11">
            <a:extLst>
              <a:ext uri="{FF2B5EF4-FFF2-40B4-BE49-F238E27FC236}">
                <a16:creationId xmlns:a16="http://schemas.microsoft.com/office/drawing/2014/main" id="{B7E1BA22-37F5-4494-8FE3-06E58FE9E8BD}"/>
              </a:ext>
            </a:extLst>
          </p:cNvPr>
          <p:cNvSpPr/>
          <p:nvPr/>
        </p:nvSpPr>
        <p:spPr>
          <a:xfrm>
            <a:off x="7270849" y="2063086"/>
            <a:ext cx="1882683"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b="1">
              <a:solidFill>
                <a:schemeClr val="tx1"/>
              </a:solidFill>
              <a:latin typeface="Bahnschrift Light SemiCondensed" panose="020B0502040204020203" pitchFamily="34" charset="0"/>
            </a:endParaRPr>
          </a:p>
          <a:p>
            <a:pPr lvl="0" algn="ctr"/>
            <a:r>
              <a:rPr lang="en-GB" b="1" err="1">
                <a:solidFill>
                  <a:schemeClr val="tx1"/>
                </a:solidFill>
                <a:latin typeface="Bahnschrift Light SemiCondensed" panose="020B0502040204020203" pitchFamily="34" charset="0"/>
              </a:rPr>
              <a:t>Universitat</a:t>
            </a:r>
            <a:r>
              <a:rPr lang="en-GB" b="1">
                <a:solidFill>
                  <a:schemeClr val="tx1"/>
                </a:solidFill>
                <a:latin typeface="Bahnschrift Light SemiCondensed" panose="020B0502040204020203" pitchFamily="34" charset="0"/>
              </a:rPr>
              <a:t> </a:t>
            </a:r>
            <a:r>
              <a:rPr lang="en-GB" b="1" err="1">
                <a:solidFill>
                  <a:schemeClr val="tx1"/>
                </a:solidFill>
                <a:latin typeface="Bahnschrift Light SemiCondensed" panose="020B0502040204020203" pitchFamily="34" charset="0"/>
              </a:rPr>
              <a:t>Politècnica</a:t>
            </a:r>
            <a:r>
              <a:rPr lang="en-GB" b="1">
                <a:solidFill>
                  <a:schemeClr val="tx1"/>
                </a:solidFill>
                <a:latin typeface="Bahnschrift Light SemiCondensed" panose="020B0502040204020203" pitchFamily="34" charset="0"/>
              </a:rPr>
              <a:t> de </a:t>
            </a:r>
            <a:r>
              <a:rPr lang="en-GB" b="1" err="1">
                <a:solidFill>
                  <a:schemeClr val="tx1"/>
                </a:solidFill>
                <a:latin typeface="Bahnschrift Light SemiCondensed" panose="020B0502040204020203" pitchFamily="34" charset="0"/>
              </a:rPr>
              <a:t>València</a:t>
            </a:r>
            <a:endParaRPr lang="en-GB" b="1">
              <a:solidFill>
                <a:schemeClr val="tx1"/>
              </a:solidFill>
              <a:latin typeface="Bahnschrift Light SemiCondensed" panose="020B0502040204020203" pitchFamily="34" charset="0"/>
            </a:endParaRPr>
          </a:p>
          <a:p>
            <a:pPr lvl="0" algn="ctr"/>
            <a:endParaRPr lang="en-GB" sz="1600">
              <a:solidFill>
                <a:schemeClr val="tx1"/>
              </a:solidFill>
            </a:endParaRPr>
          </a:p>
          <a:p>
            <a:pPr lvl="0" algn="ctr"/>
            <a:r>
              <a:rPr lang="en-US" sz="1600">
                <a:solidFill>
                  <a:schemeClr val="tx1"/>
                </a:solidFill>
              </a:rPr>
              <a:t>Public academic institution dedicated to researching and teaching in the field of construction technologies.</a:t>
            </a:r>
          </a:p>
        </p:txBody>
      </p:sp>
      <p:pic>
        <p:nvPicPr>
          <p:cNvPr id="9" name="Imagen 13">
            <a:extLst>
              <a:ext uri="{FF2B5EF4-FFF2-40B4-BE49-F238E27FC236}">
                <a16:creationId xmlns:a16="http://schemas.microsoft.com/office/drawing/2014/main" id="{22214AEC-58CA-496D-9E77-D2331887A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1480" y="2387473"/>
            <a:ext cx="1829796" cy="519348"/>
          </a:xfrm>
          <a:prstGeom prst="rect">
            <a:avLst/>
          </a:prstGeom>
          <a:ln>
            <a:noFill/>
          </a:ln>
        </p:spPr>
      </p:pic>
      <p:pic>
        <p:nvPicPr>
          <p:cNvPr id="10" name="Imagen 16">
            <a:extLst>
              <a:ext uri="{FF2B5EF4-FFF2-40B4-BE49-F238E27FC236}">
                <a16:creationId xmlns:a16="http://schemas.microsoft.com/office/drawing/2014/main" id="{7D0A4A3B-7F9D-4256-A892-AC4671B61D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2729" y="2344819"/>
            <a:ext cx="1389212" cy="604657"/>
          </a:xfrm>
          <a:prstGeom prst="rect">
            <a:avLst/>
          </a:prstGeom>
          <a:ln>
            <a:noFill/>
          </a:ln>
        </p:spPr>
      </p:pic>
      <p:pic>
        <p:nvPicPr>
          <p:cNvPr id="11" name="Imagen 20">
            <a:extLst>
              <a:ext uri="{FF2B5EF4-FFF2-40B4-BE49-F238E27FC236}">
                <a16:creationId xmlns:a16="http://schemas.microsoft.com/office/drawing/2014/main" id="{A70050B3-B166-4A41-AEC4-63D42C2678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0178" y="2329023"/>
            <a:ext cx="1491777" cy="699494"/>
          </a:xfrm>
          <a:prstGeom prst="rect">
            <a:avLst/>
          </a:prstGeom>
        </p:spPr>
      </p:pic>
      <p:pic>
        <p:nvPicPr>
          <p:cNvPr id="12" name="Imagen 23">
            <a:extLst>
              <a:ext uri="{FF2B5EF4-FFF2-40B4-BE49-F238E27FC236}">
                <a16:creationId xmlns:a16="http://schemas.microsoft.com/office/drawing/2014/main" id="{5D9CA7DA-1336-440F-94B1-29E5C97624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0849" y="2325260"/>
            <a:ext cx="1826216" cy="643774"/>
          </a:xfrm>
          <a:prstGeom prst="rect">
            <a:avLst/>
          </a:prstGeom>
        </p:spPr>
      </p:pic>
      <p:sp>
        <p:nvSpPr>
          <p:cNvPr id="13" name="Rectángulo 26">
            <a:extLst>
              <a:ext uri="{FF2B5EF4-FFF2-40B4-BE49-F238E27FC236}">
                <a16:creationId xmlns:a16="http://schemas.microsoft.com/office/drawing/2014/main" id="{FA721AF2-7DE9-42E3-AAE8-7B736FC5181E}"/>
              </a:ext>
            </a:extLst>
          </p:cNvPr>
          <p:cNvSpPr/>
          <p:nvPr/>
        </p:nvSpPr>
        <p:spPr>
          <a:xfrm>
            <a:off x="9308563" y="2063086"/>
            <a:ext cx="1941186"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b="1">
              <a:solidFill>
                <a:schemeClr val="tx1"/>
              </a:solidFill>
              <a:latin typeface="Bahnschrift Light SemiCondensed" panose="020B0502040204020203" pitchFamily="34" charset="0"/>
            </a:endParaRPr>
          </a:p>
          <a:p>
            <a:pPr algn="ctr"/>
            <a:endParaRPr lang="es-ES" b="1">
              <a:solidFill>
                <a:schemeClr val="tx1"/>
              </a:solidFill>
              <a:latin typeface="Bahnschrift Light SemiCondensed" panose="020B0502040204020203" pitchFamily="34" charset="0"/>
            </a:endParaRPr>
          </a:p>
          <a:p>
            <a:pPr algn="ctr"/>
            <a:r>
              <a:rPr lang="es-ES" b="1" err="1">
                <a:solidFill>
                  <a:schemeClr val="tx1"/>
                </a:solidFill>
                <a:latin typeface="Bahnschrift Light SemiCondensed" panose="020B0502040204020203" pitchFamily="34" charset="0"/>
              </a:rPr>
              <a:t>Woodpolis</a:t>
            </a:r>
            <a:endParaRPr lang="es-ES" b="1">
              <a:solidFill>
                <a:schemeClr val="tx1"/>
              </a:solidFill>
              <a:latin typeface="Bahnschrift Light SemiCondensed" panose="020B0502040204020203" pitchFamily="34" charset="0"/>
            </a:endParaRPr>
          </a:p>
          <a:p>
            <a:pPr algn="ctr"/>
            <a:endParaRPr lang="es-ES" b="1">
              <a:solidFill>
                <a:schemeClr val="tx1"/>
              </a:solidFill>
              <a:latin typeface="Bahnschrift Light SemiCondensed" panose="020B0502040204020203" pitchFamily="34" charset="0"/>
            </a:endParaRPr>
          </a:p>
          <a:p>
            <a:pPr algn="ctr"/>
            <a:r>
              <a:rPr lang="en-US" sz="1600">
                <a:solidFill>
                  <a:schemeClr val="tx1"/>
                </a:solidFill>
              </a:rPr>
              <a:t>Expert organization providing training and product development services for Wood construction, located in Finland.</a:t>
            </a:r>
          </a:p>
        </p:txBody>
      </p:sp>
      <p:pic>
        <p:nvPicPr>
          <p:cNvPr id="14" name="Imagen 28">
            <a:extLst>
              <a:ext uri="{FF2B5EF4-FFF2-40B4-BE49-F238E27FC236}">
                <a16:creationId xmlns:a16="http://schemas.microsoft.com/office/drawing/2014/main" id="{FC07A4BE-5345-425C-98A3-58C217A8B9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64347" y="2443124"/>
            <a:ext cx="1691333" cy="354557"/>
          </a:xfrm>
          <a:prstGeom prst="rect">
            <a:avLst/>
          </a:prstGeom>
        </p:spPr>
      </p:pic>
    </p:spTree>
    <p:extLst>
      <p:ext uri="{BB962C8B-B14F-4D97-AF65-F5344CB8AC3E}">
        <p14:creationId xmlns:p14="http://schemas.microsoft.com/office/powerpoint/2010/main" val="1732145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289487-7C4B-424B-B953-7B61604DBAD6}"/>
              </a:ext>
            </a:extLst>
          </p:cNvPr>
          <p:cNvSpPr>
            <a:spLocks noGrp="1"/>
          </p:cNvSpPr>
          <p:nvPr>
            <p:ph type="title"/>
          </p:nvPr>
        </p:nvSpPr>
        <p:spPr/>
        <p:txBody>
          <a:bodyPr/>
          <a:lstStyle/>
          <a:p>
            <a:r>
              <a:rPr lang="de-DE" dirty="0"/>
              <a:t>4</a:t>
            </a:r>
            <a:r>
              <a:rPr lang="de-DE" baseline="30000" dirty="0"/>
              <a:t>th</a:t>
            </a:r>
            <a:r>
              <a:rPr lang="de-DE" dirty="0"/>
              <a:t> PROJECT MEETING</a:t>
            </a:r>
          </a:p>
        </p:txBody>
      </p:sp>
      <p:sp>
        <p:nvSpPr>
          <p:cNvPr id="4" name="CuadroTexto 5">
            <a:extLst>
              <a:ext uri="{FF2B5EF4-FFF2-40B4-BE49-F238E27FC236}">
                <a16:creationId xmlns:a16="http://schemas.microsoft.com/office/drawing/2014/main" id="{A7EAD81D-DA1F-4729-ACF2-DF3E5DB64228}"/>
              </a:ext>
            </a:extLst>
          </p:cNvPr>
          <p:cNvSpPr txBox="1"/>
          <p:nvPr/>
        </p:nvSpPr>
        <p:spPr>
          <a:xfrm>
            <a:off x="916853" y="1853796"/>
            <a:ext cx="6286052" cy="4218334"/>
          </a:xfrm>
          <a:prstGeom prst="rect">
            <a:avLst/>
          </a:prstGeom>
          <a:noFill/>
        </p:spPr>
        <p:txBody>
          <a:bodyPr wrap="square" rtlCol="0">
            <a:spAutoFit/>
          </a:bodyPr>
          <a:lstStyle/>
          <a:p>
            <a:pPr marL="285750" indent="-285750" algn="just">
              <a:lnSpc>
                <a:spcPct val="110000"/>
              </a:lnSpc>
              <a:spcBef>
                <a:spcPts val="1200"/>
              </a:spcBef>
              <a:buClr>
                <a:srgbClr val="00B050"/>
              </a:buClr>
              <a:buSzPct val="100000"/>
              <a:buFont typeface="Wingdings" panose="05000000000000000000" pitchFamily="2" charset="2"/>
              <a:buChar char="v"/>
            </a:pPr>
            <a:r>
              <a:rPr lang="en-US" b="1" dirty="0">
                <a:solidFill>
                  <a:schemeClr val="tx1">
                    <a:lumMod val="75000"/>
                    <a:lumOff val="25000"/>
                  </a:schemeClr>
                </a:solidFill>
              </a:rPr>
              <a:t>Date: 5th May 2021 (Initially planned to be held in Athens, Greece) </a:t>
            </a:r>
          </a:p>
          <a:p>
            <a:pPr marL="285750" indent="-285750" algn="just">
              <a:lnSpc>
                <a:spcPct val="110000"/>
              </a:lnSpc>
              <a:spcBef>
                <a:spcPts val="1200"/>
              </a:spcBef>
              <a:buClr>
                <a:srgbClr val="00B050"/>
              </a:buClr>
              <a:buSzPct val="100000"/>
              <a:buFont typeface="Wingdings" panose="05000000000000000000" pitchFamily="2" charset="2"/>
              <a:buChar char="v"/>
            </a:pPr>
            <a:r>
              <a:rPr lang="en-US" b="1" dirty="0">
                <a:solidFill>
                  <a:schemeClr val="tx1">
                    <a:lumMod val="75000"/>
                    <a:lumOff val="25000"/>
                  </a:schemeClr>
                </a:solidFill>
              </a:rPr>
              <a:t>This meeting and this semester were mainly focused on Intellectual activity O3 which is about the development of the UPWOOD training scenarios. These scenarios will simulate real-life working situations in a construction, renovation or demolition in order to help learners understand new methods of wood construction in a more dynamic format. Several more follow-up meetings have been held throughout the semester to complete this task.</a:t>
            </a:r>
          </a:p>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endParaRPr lang="en-US" b="1" dirty="0">
              <a:solidFill>
                <a:schemeClr val="tx1">
                  <a:lumMod val="75000"/>
                  <a:lumOff val="25000"/>
                </a:schemeClr>
              </a:solidFill>
            </a:endParaRPr>
          </a:p>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endParaRPr lang="en-US" b="1" dirty="0">
              <a:solidFill>
                <a:schemeClr val="tx1">
                  <a:lumMod val="75000"/>
                  <a:lumOff val="25000"/>
                </a:schemeClr>
              </a:solidFill>
            </a:endParaRPr>
          </a:p>
        </p:txBody>
      </p:sp>
      <p:sp>
        <p:nvSpPr>
          <p:cNvPr id="6" name="CuadroTexto 7">
            <a:extLst>
              <a:ext uri="{FF2B5EF4-FFF2-40B4-BE49-F238E27FC236}">
                <a16:creationId xmlns:a16="http://schemas.microsoft.com/office/drawing/2014/main" id="{B3241D9F-834B-40DB-9C3E-3CE32D05AE36}"/>
              </a:ext>
            </a:extLst>
          </p:cNvPr>
          <p:cNvSpPr txBox="1"/>
          <p:nvPr/>
        </p:nvSpPr>
        <p:spPr>
          <a:xfrm>
            <a:off x="7828511" y="4488537"/>
            <a:ext cx="4172989" cy="523220"/>
          </a:xfrm>
          <a:prstGeom prst="rect">
            <a:avLst/>
          </a:prstGeom>
          <a:noFill/>
        </p:spPr>
        <p:txBody>
          <a:bodyPr wrap="square" rtlCol="0">
            <a:spAutoFit/>
          </a:bodyPr>
          <a:lstStyle/>
          <a:p>
            <a:pPr algn="r"/>
            <a:r>
              <a:rPr lang="en-GB" sz="1400" b="1" dirty="0">
                <a:solidFill>
                  <a:schemeClr val="tx1">
                    <a:lumMod val="75000"/>
                    <a:lumOff val="25000"/>
                  </a:schemeClr>
                </a:solidFill>
              </a:rPr>
              <a:t>UPWOOD 4</a:t>
            </a:r>
            <a:r>
              <a:rPr lang="en-GB" sz="1400" b="1" baseline="30000" dirty="0">
                <a:solidFill>
                  <a:schemeClr val="tx1">
                    <a:lumMod val="75000"/>
                    <a:lumOff val="25000"/>
                  </a:schemeClr>
                </a:solidFill>
              </a:rPr>
              <a:t>th</a:t>
            </a:r>
            <a:r>
              <a:rPr lang="en-GB" sz="1400" b="1" dirty="0">
                <a:solidFill>
                  <a:schemeClr val="tx1">
                    <a:lumMod val="75000"/>
                    <a:lumOff val="25000"/>
                  </a:schemeClr>
                </a:solidFill>
              </a:rPr>
              <a:t> project meeting (Virtual)</a:t>
            </a:r>
          </a:p>
          <a:p>
            <a:pPr algn="r"/>
            <a:r>
              <a:rPr lang="en-GB" sz="1400" b="1" dirty="0">
                <a:solidFill>
                  <a:schemeClr val="tx1">
                    <a:lumMod val="75000"/>
                    <a:lumOff val="25000"/>
                  </a:schemeClr>
                </a:solidFill>
              </a:rPr>
              <a:t>5 May 2021 </a:t>
            </a:r>
          </a:p>
        </p:txBody>
      </p:sp>
      <p:sp>
        <p:nvSpPr>
          <p:cNvPr id="13" name="CuadroTexto 12">
            <a:extLst>
              <a:ext uri="{FF2B5EF4-FFF2-40B4-BE49-F238E27FC236}">
                <a16:creationId xmlns:a16="http://schemas.microsoft.com/office/drawing/2014/main" id="{B72EDDFE-B18D-43BE-BF16-F672CFFF233C}"/>
              </a:ext>
            </a:extLst>
          </p:cNvPr>
          <p:cNvSpPr txBox="1"/>
          <p:nvPr/>
        </p:nvSpPr>
        <p:spPr>
          <a:xfrm>
            <a:off x="916853" y="5277468"/>
            <a:ext cx="11084647" cy="988732"/>
          </a:xfrm>
          <a:prstGeom prst="rect">
            <a:avLst/>
          </a:prstGeom>
          <a:noFill/>
        </p:spPr>
        <p:txBody>
          <a:bodyPr wrap="square">
            <a:spAutoFit/>
          </a:bodyPr>
          <a:lstStyle/>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en-US" b="1" dirty="0">
                <a:solidFill>
                  <a:schemeClr val="tx1">
                    <a:lumMod val="75000"/>
                    <a:lumOff val="25000"/>
                  </a:schemeClr>
                </a:solidFill>
              </a:rPr>
              <a:t>Upcoming activities were discussed, such as the next information days that will take place during the following semester in Spain, Austria and Finland and the activities of the intellectual output O4 on the statement of support, among others.</a:t>
            </a:r>
          </a:p>
        </p:txBody>
      </p:sp>
      <p:pic>
        <p:nvPicPr>
          <p:cNvPr id="5" name="Imagen 4" descr="Interfaz de usuario gráfica, Aplicación, Teams&#10;&#10;Descripción generada automáticamente">
            <a:extLst>
              <a:ext uri="{FF2B5EF4-FFF2-40B4-BE49-F238E27FC236}">
                <a16:creationId xmlns:a16="http://schemas.microsoft.com/office/drawing/2014/main" id="{3B19B56A-6EA9-4A33-9A72-51A722D10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966" y="2203279"/>
            <a:ext cx="4549534" cy="2285258"/>
          </a:xfrm>
          <a:prstGeom prst="rect">
            <a:avLst/>
          </a:prstGeom>
        </p:spPr>
      </p:pic>
    </p:spTree>
    <p:extLst>
      <p:ext uri="{BB962C8B-B14F-4D97-AF65-F5344CB8AC3E}">
        <p14:creationId xmlns:p14="http://schemas.microsoft.com/office/powerpoint/2010/main" val="2947913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a:xfrm>
            <a:off x="1097280" y="95741"/>
            <a:ext cx="10058400" cy="1450757"/>
          </a:xfrm>
        </p:spPr>
        <p:txBody>
          <a:bodyPr/>
          <a:lstStyle/>
          <a:p>
            <a:r>
              <a:rPr lang="de-DE"/>
              <a:t>ACTIVITY PROGRESS</a:t>
            </a:r>
          </a:p>
        </p:txBody>
      </p:sp>
      <p:sp>
        <p:nvSpPr>
          <p:cNvPr id="4" name="Rectángulo 1">
            <a:extLst>
              <a:ext uri="{FF2B5EF4-FFF2-40B4-BE49-F238E27FC236}">
                <a16:creationId xmlns:a16="http://schemas.microsoft.com/office/drawing/2014/main" id="{8301A81D-A773-4BA3-A218-B7EE7EB67384}"/>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O3-T2 Development of training scenarios</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31" name="Rectángulo 30">
            <a:extLst>
              <a:ext uri="{FF2B5EF4-FFF2-40B4-BE49-F238E27FC236}">
                <a16:creationId xmlns:a16="http://schemas.microsoft.com/office/drawing/2014/main" id="{A85A0AF0-9219-4A45-A318-1694EAEA3E46}"/>
              </a:ext>
            </a:extLst>
          </p:cNvPr>
          <p:cNvSpPr/>
          <p:nvPr/>
        </p:nvSpPr>
        <p:spPr>
          <a:xfrm>
            <a:off x="564249" y="1778429"/>
            <a:ext cx="11124462" cy="610208"/>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spcAft>
                <a:spcPts val="0"/>
              </a:spcAft>
            </a:pPr>
            <a:r>
              <a:rPr lang="en-US" sz="2000" b="1" dirty="0">
                <a:effectLst>
                  <a:outerShdw blurRad="38100" dist="38100" dir="2700000" algn="tl">
                    <a:srgbClr val="000000">
                      <a:alpha val="43137"/>
                    </a:srgbClr>
                  </a:outerShdw>
                </a:effectLst>
              </a:rPr>
              <a:t>This semester, 4 practical scenarios were developed based on which the training game is being developed.</a:t>
            </a:r>
          </a:p>
        </p:txBody>
      </p:sp>
      <p:graphicFrame>
        <p:nvGraphicFramePr>
          <p:cNvPr id="8" name="Diagrama 7">
            <a:extLst>
              <a:ext uri="{FF2B5EF4-FFF2-40B4-BE49-F238E27FC236}">
                <a16:creationId xmlns:a16="http://schemas.microsoft.com/office/drawing/2014/main" id="{BDBB8E67-CAC8-4754-A9D4-FA4D18AEA1EB}"/>
              </a:ext>
            </a:extLst>
          </p:cNvPr>
          <p:cNvGraphicFramePr/>
          <p:nvPr>
            <p:extLst>
              <p:ext uri="{D42A27DB-BD31-4B8C-83A1-F6EECF244321}">
                <p14:modId xmlns:p14="http://schemas.microsoft.com/office/powerpoint/2010/main" val="3916163594"/>
              </p:ext>
            </p:extLst>
          </p:nvPr>
        </p:nvGraphicFramePr>
        <p:xfrm>
          <a:off x="564249" y="2829076"/>
          <a:ext cx="10911499" cy="3549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CuadroTexto 21">
            <a:extLst>
              <a:ext uri="{FF2B5EF4-FFF2-40B4-BE49-F238E27FC236}">
                <a16:creationId xmlns:a16="http://schemas.microsoft.com/office/drawing/2014/main" id="{77D24F87-C87B-408E-83CD-A63194876311}"/>
              </a:ext>
            </a:extLst>
          </p:cNvPr>
          <p:cNvSpPr txBox="1"/>
          <p:nvPr/>
        </p:nvSpPr>
        <p:spPr>
          <a:xfrm>
            <a:off x="484627" y="2490522"/>
            <a:ext cx="6097554" cy="338554"/>
          </a:xfrm>
          <a:prstGeom prst="rect">
            <a:avLst/>
          </a:prstGeom>
          <a:noFill/>
        </p:spPr>
        <p:txBody>
          <a:bodyPr wrap="square">
            <a:spAutoFit/>
          </a:bodyPr>
          <a:lstStyle/>
          <a:p>
            <a:r>
              <a:rPr lang="en-US" sz="1600" b="1" dirty="0"/>
              <a:t>The topics are described below:</a:t>
            </a:r>
            <a:endParaRPr lang="en-GB" sz="2000" dirty="0"/>
          </a:p>
        </p:txBody>
      </p:sp>
      <p:pic>
        <p:nvPicPr>
          <p:cNvPr id="24" name="Gráfico 23" descr="Tocón de árbol con relleno sólido">
            <a:extLst>
              <a:ext uri="{FF2B5EF4-FFF2-40B4-BE49-F238E27FC236}">
                <a16:creationId xmlns:a16="http://schemas.microsoft.com/office/drawing/2014/main" id="{1EF70B0D-40E8-4713-9EF7-02671AFB420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76016" y="3941973"/>
            <a:ext cx="763537" cy="763537"/>
          </a:xfrm>
          <a:prstGeom prst="rect">
            <a:avLst/>
          </a:prstGeom>
        </p:spPr>
      </p:pic>
      <p:pic>
        <p:nvPicPr>
          <p:cNvPr id="18" name="Gráfico 17" descr="Escena suburbana con relleno sólido">
            <a:extLst>
              <a:ext uri="{FF2B5EF4-FFF2-40B4-BE49-F238E27FC236}">
                <a16:creationId xmlns:a16="http://schemas.microsoft.com/office/drawing/2014/main" id="{2955B0C1-D62B-4C27-B028-8E0A403EF24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25153" y="5400845"/>
            <a:ext cx="914400" cy="914400"/>
          </a:xfrm>
          <a:prstGeom prst="rect">
            <a:avLst/>
          </a:prstGeom>
        </p:spPr>
      </p:pic>
    </p:spTree>
    <p:extLst>
      <p:ext uri="{BB962C8B-B14F-4D97-AF65-F5344CB8AC3E}">
        <p14:creationId xmlns:p14="http://schemas.microsoft.com/office/powerpoint/2010/main" val="2634502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a:xfrm>
            <a:off x="1097280" y="95741"/>
            <a:ext cx="10058400" cy="1450757"/>
          </a:xfrm>
        </p:spPr>
        <p:txBody>
          <a:bodyPr/>
          <a:lstStyle/>
          <a:p>
            <a:r>
              <a:rPr lang="de-DE"/>
              <a:t>ACTIVITY PROGRESS</a:t>
            </a:r>
          </a:p>
        </p:txBody>
      </p:sp>
      <p:sp>
        <p:nvSpPr>
          <p:cNvPr id="4" name="Rectángulo 1">
            <a:extLst>
              <a:ext uri="{FF2B5EF4-FFF2-40B4-BE49-F238E27FC236}">
                <a16:creationId xmlns:a16="http://schemas.microsoft.com/office/drawing/2014/main" id="{8301A81D-A773-4BA3-A218-B7EE7EB67384}"/>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O3-T2 Development of training scenarios</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31" name="Rectángulo 30">
            <a:extLst>
              <a:ext uri="{FF2B5EF4-FFF2-40B4-BE49-F238E27FC236}">
                <a16:creationId xmlns:a16="http://schemas.microsoft.com/office/drawing/2014/main" id="{A85A0AF0-9219-4A45-A318-1694EAEA3E46}"/>
              </a:ext>
            </a:extLst>
          </p:cNvPr>
          <p:cNvSpPr/>
          <p:nvPr/>
        </p:nvSpPr>
        <p:spPr>
          <a:xfrm>
            <a:off x="564249" y="1778429"/>
            <a:ext cx="11124462" cy="610208"/>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spcAft>
                <a:spcPts val="0"/>
              </a:spcAft>
            </a:pPr>
            <a:r>
              <a:rPr lang="en-US" sz="2000" b="1" dirty="0">
                <a:effectLst>
                  <a:outerShdw blurRad="38100" dist="38100" dir="2700000" algn="tl">
                    <a:srgbClr val="000000">
                      <a:alpha val="43137"/>
                    </a:srgbClr>
                  </a:outerShdw>
                </a:effectLst>
              </a:rPr>
              <a:t>This semester, 4 practical scenarios were developed based on which the training game is being developed.</a:t>
            </a:r>
          </a:p>
        </p:txBody>
      </p:sp>
      <p:graphicFrame>
        <p:nvGraphicFramePr>
          <p:cNvPr id="8" name="Diagrama 7">
            <a:extLst>
              <a:ext uri="{FF2B5EF4-FFF2-40B4-BE49-F238E27FC236}">
                <a16:creationId xmlns:a16="http://schemas.microsoft.com/office/drawing/2014/main" id="{BDBB8E67-CAC8-4754-A9D4-FA4D18AEA1EB}"/>
              </a:ext>
            </a:extLst>
          </p:cNvPr>
          <p:cNvGraphicFramePr/>
          <p:nvPr>
            <p:extLst>
              <p:ext uri="{D42A27DB-BD31-4B8C-83A1-F6EECF244321}">
                <p14:modId xmlns:p14="http://schemas.microsoft.com/office/powerpoint/2010/main" val="282850029"/>
              </p:ext>
            </p:extLst>
          </p:nvPr>
        </p:nvGraphicFramePr>
        <p:xfrm>
          <a:off x="564249" y="2930961"/>
          <a:ext cx="10914949" cy="3274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F42B1036-C9E0-4175-8790-F211406B5066}"/>
              </a:ext>
            </a:extLst>
          </p:cNvPr>
          <p:cNvSpPr txBox="1"/>
          <p:nvPr/>
        </p:nvSpPr>
        <p:spPr>
          <a:xfrm>
            <a:off x="484627" y="2490522"/>
            <a:ext cx="6097554" cy="338554"/>
          </a:xfrm>
          <a:prstGeom prst="rect">
            <a:avLst/>
          </a:prstGeom>
          <a:noFill/>
        </p:spPr>
        <p:txBody>
          <a:bodyPr wrap="square">
            <a:spAutoFit/>
          </a:bodyPr>
          <a:lstStyle/>
          <a:p>
            <a:r>
              <a:rPr lang="en-US" sz="1600" b="1" dirty="0"/>
              <a:t>The topics are described below:</a:t>
            </a:r>
            <a:endParaRPr lang="en-GB" sz="2000" dirty="0"/>
          </a:p>
        </p:txBody>
      </p:sp>
      <p:pic>
        <p:nvPicPr>
          <p:cNvPr id="5" name="Gráfico 4" descr="Mujer trabajadora de la construcción con relleno sólido">
            <a:extLst>
              <a:ext uri="{FF2B5EF4-FFF2-40B4-BE49-F238E27FC236}">
                <a16:creationId xmlns:a16="http://schemas.microsoft.com/office/drawing/2014/main" id="{83EF60BD-B465-4189-9161-263849A118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9183" y="3753853"/>
            <a:ext cx="914400" cy="914400"/>
          </a:xfrm>
          <a:prstGeom prst="rect">
            <a:avLst/>
          </a:prstGeom>
        </p:spPr>
      </p:pic>
      <p:pic>
        <p:nvPicPr>
          <p:cNvPr id="12" name="Gráfico 11" descr="Архитектура con relleno sólido">
            <a:extLst>
              <a:ext uri="{FF2B5EF4-FFF2-40B4-BE49-F238E27FC236}">
                <a16:creationId xmlns:a16="http://schemas.microsoft.com/office/drawing/2014/main" id="{D941AE9D-064D-44CF-9F14-967BAA576CE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749235" y="5491145"/>
            <a:ext cx="714295" cy="714295"/>
          </a:xfrm>
          <a:prstGeom prst="rect">
            <a:avLst/>
          </a:prstGeom>
        </p:spPr>
      </p:pic>
    </p:spTree>
    <p:extLst>
      <p:ext uri="{BB962C8B-B14F-4D97-AF65-F5344CB8AC3E}">
        <p14:creationId xmlns:p14="http://schemas.microsoft.com/office/powerpoint/2010/main" val="3523576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a:xfrm>
            <a:off x="1097280" y="95741"/>
            <a:ext cx="10058400" cy="1450757"/>
          </a:xfrm>
        </p:spPr>
        <p:txBody>
          <a:bodyPr/>
          <a:lstStyle/>
          <a:p>
            <a:r>
              <a:rPr lang="de-DE"/>
              <a:t>ACTIVITY PROGRESS</a:t>
            </a:r>
          </a:p>
        </p:txBody>
      </p:sp>
      <p:sp>
        <p:nvSpPr>
          <p:cNvPr id="4" name="Rectángulo 1">
            <a:extLst>
              <a:ext uri="{FF2B5EF4-FFF2-40B4-BE49-F238E27FC236}">
                <a16:creationId xmlns:a16="http://schemas.microsoft.com/office/drawing/2014/main" id="{8301A81D-A773-4BA3-A218-B7EE7EB67384}"/>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O3-T3 Selection &amp; deployment of the UPWOOD online tool</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31" name="Rectángulo 30">
            <a:extLst>
              <a:ext uri="{FF2B5EF4-FFF2-40B4-BE49-F238E27FC236}">
                <a16:creationId xmlns:a16="http://schemas.microsoft.com/office/drawing/2014/main" id="{A85A0AF0-9219-4A45-A318-1694EAEA3E46}"/>
              </a:ext>
            </a:extLst>
          </p:cNvPr>
          <p:cNvSpPr/>
          <p:nvPr/>
        </p:nvSpPr>
        <p:spPr>
          <a:xfrm>
            <a:off x="564249" y="1861880"/>
            <a:ext cx="11124462" cy="57900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spcAft>
                <a:spcPts val="0"/>
              </a:spcAft>
            </a:pPr>
            <a:r>
              <a:rPr lang="en-US" b="1" dirty="0">
                <a:solidFill>
                  <a:schemeClr val="bg1"/>
                </a:solidFill>
                <a:effectLst>
                  <a:outerShdw blurRad="38100" dist="38100" dir="2700000" algn="tl">
                    <a:srgbClr val="000000">
                      <a:alpha val="43137"/>
                    </a:srgbClr>
                  </a:outerShdw>
                </a:effectLst>
              </a:rPr>
              <a:t>The training game consisting of 4 separate branching scenarios will be developed in its online form using the software</a:t>
            </a:r>
            <a:r>
              <a:rPr lang="en-US" b="1" dirty="0">
                <a:solidFill>
                  <a:schemeClr val="bg1"/>
                </a:solidFill>
                <a:effectLst>
                  <a:outerShdw blurRad="38100" dist="38100" dir="2700000" algn="tl">
                    <a:srgbClr val="000000">
                      <a:alpha val="43137"/>
                    </a:srgbClr>
                  </a:outerShdw>
                </a:effectLst>
                <a:latin typeface="Source Sans Pro SemiBold" panose="020B0604020202020204" pitchFamily="34" charset="0"/>
              </a:rPr>
              <a:t> </a:t>
            </a:r>
            <a:r>
              <a:rPr lang="en-US" b="1" dirty="0">
                <a:solidFill>
                  <a:schemeClr val="bg1"/>
                </a:solidFill>
                <a:effectLst>
                  <a:outerShdw blurRad="38100" dist="38100" dir="2700000" algn="tl">
                    <a:srgbClr val="000000">
                      <a:alpha val="43137"/>
                    </a:srgbClr>
                  </a:outerShdw>
                </a:effectLst>
              </a:rPr>
              <a:t> </a:t>
            </a:r>
            <a:r>
              <a:rPr lang="en-US" b="1" dirty="0">
                <a:solidFill>
                  <a:schemeClr val="bg1"/>
                </a:solidFill>
                <a:effectLst>
                  <a:outerShdw blurRad="38100" dist="38100" dir="2700000" algn="tl">
                    <a:srgbClr val="000000">
                      <a:alpha val="43137"/>
                    </a:srgbClr>
                  </a:outerShdw>
                </a:effectLst>
                <a:latin typeface="Source Sans Pro SemiBold" panose="020B0604020202020204" pitchFamily="34" charset="0"/>
              </a:rPr>
              <a:t>Articulate Storyline 2.</a:t>
            </a:r>
            <a:endParaRPr lang="en-GB" b="1" dirty="0">
              <a:solidFill>
                <a:schemeClr val="bg1"/>
              </a:solidFill>
              <a:effectLst>
                <a:outerShdw blurRad="38100" dist="38100" dir="2700000" algn="tl">
                  <a:srgbClr val="000000">
                    <a:alpha val="43137"/>
                  </a:srgbClr>
                </a:outerShdw>
              </a:effectLst>
            </a:endParaRPr>
          </a:p>
        </p:txBody>
      </p:sp>
      <p:sp>
        <p:nvSpPr>
          <p:cNvPr id="13" name="CuadroTexto 12">
            <a:extLst>
              <a:ext uri="{FF2B5EF4-FFF2-40B4-BE49-F238E27FC236}">
                <a16:creationId xmlns:a16="http://schemas.microsoft.com/office/drawing/2014/main" id="{E125E338-876B-4473-B346-2265CF8BE6C6}"/>
              </a:ext>
            </a:extLst>
          </p:cNvPr>
          <p:cNvSpPr txBox="1"/>
          <p:nvPr/>
        </p:nvSpPr>
        <p:spPr>
          <a:xfrm>
            <a:off x="564249" y="3446516"/>
            <a:ext cx="6994811" cy="2846933"/>
          </a:xfrm>
          <a:prstGeom prst="rect">
            <a:avLst/>
          </a:prstGeom>
          <a:noFill/>
        </p:spPr>
        <p:txBody>
          <a:bodyPr wrap="square">
            <a:spAutoFit/>
          </a:bodyPr>
          <a:lstStyle/>
          <a:p>
            <a:pPr marL="285750" indent="-285750" algn="just">
              <a:spcAft>
                <a:spcPts val="1400"/>
              </a:spcAft>
              <a:buClr>
                <a:schemeClr val="accent5">
                  <a:lumMod val="50000"/>
                </a:schemeClr>
              </a:buClr>
              <a:buFont typeface="Wingdings" panose="05000000000000000000" pitchFamily="2" charset="2"/>
              <a:buChar char="ü"/>
            </a:pPr>
            <a:r>
              <a:rPr lang="en-US" sz="1600" dirty="0"/>
              <a:t>This tool allows to create </a:t>
            </a:r>
            <a:r>
              <a:rPr lang="en-US" sz="1600" b="1" dirty="0"/>
              <a:t>interactive stories in the form of dialogue simulations</a:t>
            </a:r>
            <a:r>
              <a:rPr lang="en-US" sz="1600" dirty="0"/>
              <a:t>, within a gaming environment, where the user assumes the role of the story protagonist. </a:t>
            </a:r>
          </a:p>
          <a:p>
            <a:pPr marL="285750" indent="-285750" algn="just">
              <a:spcAft>
                <a:spcPts val="1400"/>
              </a:spcAft>
              <a:buClr>
                <a:schemeClr val="accent5">
                  <a:lumMod val="50000"/>
                </a:schemeClr>
              </a:buClr>
              <a:buFont typeface="Wingdings" panose="05000000000000000000" pitchFamily="2" charset="2"/>
              <a:buChar char="ü"/>
            </a:pPr>
            <a:r>
              <a:rPr lang="en-US" sz="1600" dirty="0"/>
              <a:t>This game is understood as </a:t>
            </a:r>
            <a:r>
              <a:rPr lang="en-US" sz="1600" b="1" dirty="0"/>
              <a:t>goal-based structure. </a:t>
            </a:r>
          </a:p>
          <a:p>
            <a:pPr marL="285750" indent="-285750" algn="just">
              <a:spcAft>
                <a:spcPts val="1400"/>
              </a:spcAft>
              <a:buClr>
                <a:schemeClr val="accent5">
                  <a:lumMod val="50000"/>
                </a:schemeClr>
              </a:buClr>
              <a:buFont typeface="Wingdings" panose="05000000000000000000" pitchFamily="2" charset="2"/>
              <a:buChar char="ü"/>
            </a:pPr>
            <a:r>
              <a:rPr lang="en-US" sz="1600" dirty="0"/>
              <a:t>Trainees will receive an </a:t>
            </a:r>
            <a:r>
              <a:rPr lang="en-US" sz="1600" b="1" dirty="0"/>
              <a:t>assessment </a:t>
            </a:r>
            <a:r>
              <a:rPr lang="en-US" sz="1600" dirty="0"/>
              <a:t>at the end of a game to determine if the learner has gained sufficient knowledge of each woodworking skill to have successfully completed the scenario. </a:t>
            </a:r>
          </a:p>
          <a:p>
            <a:pPr marL="285750" indent="-285750" algn="just">
              <a:spcAft>
                <a:spcPts val="1400"/>
              </a:spcAft>
              <a:buClr>
                <a:schemeClr val="accent5">
                  <a:lumMod val="50000"/>
                </a:schemeClr>
              </a:buClr>
              <a:buFont typeface="Wingdings" panose="05000000000000000000" pitchFamily="2" charset="2"/>
              <a:buChar char="ü"/>
            </a:pPr>
            <a:r>
              <a:rPr lang="en-US" sz="1600" dirty="0"/>
              <a:t>The trainers will also be able to provide </a:t>
            </a:r>
            <a:r>
              <a:rPr lang="en-US" sz="1600" b="1" dirty="0"/>
              <a:t>additional on-the-spot feedback </a:t>
            </a:r>
            <a:r>
              <a:rPr lang="en-US" sz="1600" dirty="0"/>
              <a:t>and advice learners for further improvement. </a:t>
            </a:r>
            <a:endParaRPr lang="es-ES" sz="1600" dirty="0"/>
          </a:p>
        </p:txBody>
      </p:sp>
      <p:sp>
        <p:nvSpPr>
          <p:cNvPr id="17" name="CuadroTexto 16">
            <a:extLst>
              <a:ext uri="{FF2B5EF4-FFF2-40B4-BE49-F238E27FC236}">
                <a16:creationId xmlns:a16="http://schemas.microsoft.com/office/drawing/2014/main" id="{9EA0FDE3-1B1D-4529-A0E9-0C3C9831D4BD}"/>
              </a:ext>
            </a:extLst>
          </p:cNvPr>
          <p:cNvSpPr txBox="1"/>
          <p:nvPr/>
        </p:nvSpPr>
        <p:spPr>
          <a:xfrm>
            <a:off x="7890344" y="5993781"/>
            <a:ext cx="3798367" cy="276999"/>
          </a:xfrm>
          <a:prstGeom prst="rect">
            <a:avLst/>
          </a:prstGeom>
          <a:noFill/>
        </p:spPr>
        <p:txBody>
          <a:bodyPr wrap="square">
            <a:spAutoFit/>
          </a:bodyPr>
          <a:lstStyle/>
          <a:p>
            <a:r>
              <a:rPr lang="en-GB" sz="1200" i="1" dirty="0">
                <a:solidFill>
                  <a:schemeClr val="accent6">
                    <a:lumMod val="50000"/>
                  </a:schemeClr>
                </a:solidFill>
              </a:rPr>
              <a:t>Example of display of Articulate Storyline 2 platform</a:t>
            </a:r>
          </a:p>
        </p:txBody>
      </p:sp>
      <p:sp>
        <p:nvSpPr>
          <p:cNvPr id="19" name="CuadroTexto 18">
            <a:extLst>
              <a:ext uri="{FF2B5EF4-FFF2-40B4-BE49-F238E27FC236}">
                <a16:creationId xmlns:a16="http://schemas.microsoft.com/office/drawing/2014/main" id="{E62D1BF5-EFED-4548-B6C6-834C792135F6}"/>
              </a:ext>
            </a:extLst>
          </p:cNvPr>
          <p:cNvSpPr txBox="1"/>
          <p:nvPr/>
        </p:nvSpPr>
        <p:spPr>
          <a:xfrm>
            <a:off x="533769" y="2580488"/>
            <a:ext cx="11124462" cy="830997"/>
          </a:xfrm>
          <a:prstGeom prst="rect">
            <a:avLst/>
          </a:prstGeom>
          <a:noFill/>
        </p:spPr>
        <p:txBody>
          <a:bodyPr wrap="square">
            <a:spAutoFit/>
          </a:bodyPr>
          <a:lstStyle/>
          <a:p>
            <a:pPr marL="285750" indent="-285750" algn="just">
              <a:buClr>
                <a:schemeClr val="accent5">
                  <a:lumMod val="50000"/>
                </a:schemeClr>
              </a:buClr>
              <a:buFont typeface="Wingdings" panose="05000000000000000000" pitchFamily="2" charset="2"/>
              <a:buChar char="ü"/>
            </a:pPr>
            <a:r>
              <a:rPr lang="en-US" sz="1600" dirty="0"/>
              <a:t>The main advantage of </a:t>
            </a:r>
            <a:r>
              <a:rPr lang="en-US" sz="1600" b="1" dirty="0"/>
              <a:t>branching scenarios </a:t>
            </a:r>
            <a:r>
              <a:rPr lang="en-US" sz="1600" dirty="0"/>
              <a:t>over linear narratives is that trainees can try different options and learn from both successful and unsuccessful choices. They will experience a story that will </a:t>
            </a:r>
            <a:r>
              <a:rPr lang="en-US" sz="1600" b="1" dirty="0"/>
              <a:t>simulate real life </a:t>
            </a:r>
            <a:r>
              <a:rPr lang="en-US" sz="1600" dirty="0"/>
              <a:t>by immersing </a:t>
            </a:r>
            <a:r>
              <a:rPr lang="en-US" sz="1600"/>
              <a:t>them</a:t>
            </a:r>
            <a:r>
              <a:rPr lang="en-US" sz="1600" dirty="0"/>
              <a:t> in a realistic context where they can witness their </a:t>
            </a:r>
            <a:r>
              <a:rPr lang="en-US" sz="1600" b="1" dirty="0"/>
              <a:t>immediate impact in a consequence-free environment</a:t>
            </a:r>
            <a:r>
              <a:rPr lang="en-US" sz="1600" dirty="0"/>
              <a:t>.</a:t>
            </a:r>
          </a:p>
        </p:txBody>
      </p:sp>
      <p:pic>
        <p:nvPicPr>
          <p:cNvPr id="5" name="Imagen 4">
            <a:extLst>
              <a:ext uri="{FF2B5EF4-FFF2-40B4-BE49-F238E27FC236}">
                <a16:creationId xmlns:a16="http://schemas.microsoft.com/office/drawing/2014/main" id="{DCF65628-D0AF-46E5-88A4-C79374774979}"/>
              </a:ext>
            </a:extLst>
          </p:cNvPr>
          <p:cNvPicPr>
            <a:picLocks noChangeAspect="1"/>
          </p:cNvPicPr>
          <p:nvPr/>
        </p:nvPicPr>
        <p:blipFill>
          <a:blip r:embed="rId3"/>
          <a:stretch>
            <a:fillRect/>
          </a:stretch>
        </p:blipFill>
        <p:spPr>
          <a:xfrm>
            <a:off x="8049808" y="3551091"/>
            <a:ext cx="3577943" cy="2498644"/>
          </a:xfrm>
          <a:custGeom>
            <a:avLst/>
            <a:gdLst>
              <a:gd name="connsiteX0" fmla="*/ 0 w 3577943"/>
              <a:gd name="connsiteY0" fmla="*/ 0 h 2498644"/>
              <a:gd name="connsiteX1" fmla="*/ 632103 w 3577943"/>
              <a:gd name="connsiteY1" fmla="*/ 0 h 2498644"/>
              <a:gd name="connsiteX2" fmla="*/ 1121089 w 3577943"/>
              <a:gd name="connsiteY2" fmla="*/ 0 h 2498644"/>
              <a:gd name="connsiteX3" fmla="*/ 1788972 w 3577943"/>
              <a:gd name="connsiteY3" fmla="*/ 0 h 2498644"/>
              <a:gd name="connsiteX4" fmla="*/ 2421075 w 3577943"/>
              <a:gd name="connsiteY4" fmla="*/ 0 h 2498644"/>
              <a:gd name="connsiteX5" fmla="*/ 2945840 w 3577943"/>
              <a:gd name="connsiteY5" fmla="*/ 0 h 2498644"/>
              <a:gd name="connsiteX6" fmla="*/ 3577943 w 3577943"/>
              <a:gd name="connsiteY6" fmla="*/ 0 h 2498644"/>
              <a:gd name="connsiteX7" fmla="*/ 3577943 w 3577943"/>
              <a:gd name="connsiteY7" fmla="*/ 474742 h 2498644"/>
              <a:gd name="connsiteX8" fmla="*/ 3577943 w 3577943"/>
              <a:gd name="connsiteY8" fmla="*/ 924498 h 2498644"/>
              <a:gd name="connsiteX9" fmla="*/ 3577943 w 3577943"/>
              <a:gd name="connsiteY9" fmla="*/ 1399241 h 2498644"/>
              <a:gd name="connsiteX10" fmla="*/ 3577943 w 3577943"/>
              <a:gd name="connsiteY10" fmla="*/ 1873983 h 2498644"/>
              <a:gd name="connsiteX11" fmla="*/ 3577943 w 3577943"/>
              <a:gd name="connsiteY11" fmla="*/ 2498644 h 2498644"/>
              <a:gd name="connsiteX12" fmla="*/ 3088957 w 3577943"/>
              <a:gd name="connsiteY12" fmla="*/ 2498644 h 2498644"/>
              <a:gd name="connsiteX13" fmla="*/ 2528413 w 3577943"/>
              <a:gd name="connsiteY13" fmla="*/ 2498644 h 2498644"/>
              <a:gd name="connsiteX14" fmla="*/ 1932089 w 3577943"/>
              <a:gd name="connsiteY14" fmla="*/ 2498644 h 2498644"/>
              <a:gd name="connsiteX15" fmla="*/ 1371545 w 3577943"/>
              <a:gd name="connsiteY15" fmla="*/ 2498644 h 2498644"/>
              <a:gd name="connsiteX16" fmla="*/ 775221 w 3577943"/>
              <a:gd name="connsiteY16" fmla="*/ 2498644 h 2498644"/>
              <a:gd name="connsiteX17" fmla="*/ 0 w 3577943"/>
              <a:gd name="connsiteY17" fmla="*/ 2498644 h 2498644"/>
              <a:gd name="connsiteX18" fmla="*/ 0 w 3577943"/>
              <a:gd name="connsiteY18" fmla="*/ 1973929 h 2498644"/>
              <a:gd name="connsiteX19" fmla="*/ 0 w 3577943"/>
              <a:gd name="connsiteY19" fmla="*/ 1449214 h 2498644"/>
              <a:gd name="connsiteX20" fmla="*/ 0 w 3577943"/>
              <a:gd name="connsiteY20" fmla="*/ 999458 h 2498644"/>
              <a:gd name="connsiteX21" fmla="*/ 0 w 3577943"/>
              <a:gd name="connsiteY21" fmla="*/ 524715 h 2498644"/>
              <a:gd name="connsiteX22" fmla="*/ 0 w 3577943"/>
              <a:gd name="connsiteY22" fmla="*/ 0 h 249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77943" h="2498644" fill="none" extrusionOk="0">
                <a:moveTo>
                  <a:pt x="0" y="0"/>
                </a:moveTo>
                <a:cubicBezTo>
                  <a:pt x="288225" y="-1855"/>
                  <a:pt x="378147" y="74585"/>
                  <a:pt x="632103" y="0"/>
                </a:cubicBezTo>
                <a:cubicBezTo>
                  <a:pt x="886059" y="-74585"/>
                  <a:pt x="964834" y="18405"/>
                  <a:pt x="1121089" y="0"/>
                </a:cubicBezTo>
                <a:cubicBezTo>
                  <a:pt x="1277344" y="-18405"/>
                  <a:pt x="1566305" y="7474"/>
                  <a:pt x="1788972" y="0"/>
                </a:cubicBezTo>
                <a:cubicBezTo>
                  <a:pt x="2011639" y="-7474"/>
                  <a:pt x="2225469" y="65152"/>
                  <a:pt x="2421075" y="0"/>
                </a:cubicBezTo>
                <a:cubicBezTo>
                  <a:pt x="2616681" y="-65152"/>
                  <a:pt x="2759492" y="11654"/>
                  <a:pt x="2945840" y="0"/>
                </a:cubicBezTo>
                <a:cubicBezTo>
                  <a:pt x="3132188" y="-11654"/>
                  <a:pt x="3425457" y="66728"/>
                  <a:pt x="3577943" y="0"/>
                </a:cubicBezTo>
                <a:cubicBezTo>
                  <a:pt x="3589512" y="202971"/>
                  <a:pt x="3547357" y="243715"/>
                  <a:pt x="3577943" y="474742"/>
                </a:cubicBezTo>
                <a:cubicBezTo>
                  <a:pt x="3608529" y="705769"/>
                  <a:pt x="3547323" y="810804"/>
                  <a:pt x="3577943" y="924498"/>
                </a:cubicBezTo>
                <a:cubicBezTo>
                  <a:pt x="3608563" y="1038192"/>
                  <a:pt x="3566836" y="1281123"/>
                  <a:pt x="3577943" y="1399241"/>
                </a:cubicBezTo>
                <a:cubicBezTo>
                  <a:pt x="3589050" y="1517359"/>
                  <a:pt x="3535180" y="1758327"/>
                  <a:pt x="3577943" y="1873983"/>
                </a:cubicBezTo>
                <a:cubicBezTo>
                  <a:pt x="3620706" y="1989639"/>
                  <a:pt x="3505528" y="2319884"/>
                  <a:pt x="3577943" y="2498644"/>
                </a:cubicBezTo>
                <a:cubicBezTo>
                  <a:pt x="3428865" y="2521861"/>
                  <a:pt x="3207621" y="2441604"/>
                  <a:pt x="3088957" y="2498644"/>
                </a:cubicBezTo>
                <a:cubicBezTo>
                  <a:pt x="2970293" y="2555684"/>
                  <a:pt x="2760197" y="2444990"/>
                  <a:pt x="2528413" y="2498644"/>
                </a:cubicBezTo>
                <a:cubicBezTo>
                  <a:pt x="2296629" y="2552298"/>
                  <a:pt x="2207635" y="2437235"/>
                  <a:pt x="1932089" y="2498644"/>
                </a:cubicBezTo>
                <a:cubicBezTo>
                  <a:pt x="1656543" y="2560053"/>
                  <a:pt x="1650031" y="2445125"/>
                  <a:pt x="1371545" y="2498644"/>
                </a:cubicBezTo>
                <a:cubicBezTo>
                  <a:pt x="1093059" y="2552163"/>
                  <a:pt x="895636" y="2448867"/>
                  <a:pt x="775221" y="2498644"/>
                </a:cubicBezTo>
                <a:cubicBezTo>
                  <a:pt x="654806" y="2548421"/>
                  <a:pt x="248457" y="2444837"/>
                  <a:pt x="0" y="2498644"/>
                </a:cubicBezTo>
                <a:cubicBezTo>
                  <a:pt x="-41360" y="2279439"/>
                  <a:pt x="53204" y="2107465"/>
                  <a:pt x="0" y="1973929"/>
                </a:cubicBezTo>
                <a:cubicBezTo>
                  <a:pt x="-53204" y="1840394"/>
                  <a:pt x="54062" y="1601132"/>
                  <a:pt x="0" y="1449214"/>
                </a:cubicBezTo>
                <a:cubicBezTo>
                  <a:pt x="-54062" y="1297297"/>
                  <a:pt x="43719" y="1222280"/>
                  <a:pt x="0" y="999458"/>
                </a:cubicBezTo>
                <a:cubicBezTo>
                  <a:pt x="-43719" y="776636"/>
                  <a:pt x="32046" y="659639"/>
                  <a:pt x="0" y="524715"/>
                </a:cubicBezTo>
                <a:cubicBezTo>
                  <a:pt x="-32046" y="389791"/>
                  <a:pt x="48164" y="245598"/>
                  <a:pt x="0" y="0"/>
                </a:cubicBezTo>
                <a:close/>
              </a:path>
              <a:path w="3577943" h="2498644" stroke="0" extrusionOk="0">
                <a:moveTo>
                  <a:pt x="0" y="0"/>
                </a:moveTo>
                <a:cubicBezTo>
                  <a:pt x="167848" y="-9091"/>
                  <a:pt x="329125" y="7821"/>
                  <a:pt x="632103" y="0"/>
                </a:cubicBezTo>
                <a:cubicBezTo>
                  <a:pt x="935081" y="-7821"/>
                  <a:pt x="1090967" y="64689"/>
                  <a:pt x="1299986" y="0"/>
                </a:cubicBezTo>
                <a:cubicBezTo>
                  <a:pt x="1509005" y="-64689"/>
                  <a:pt x="1722703" y="25607"/>
                  <a:pt x="1896310" y="0"/>
                </a:cubicBezTo>
                <a:cubicBezTo>
                  <a:pt x="2069917" y="-25607"/>
                  <a:pt x="2219430" y="33931"/>
                  <a:pt x="2421075" y="0"/>
                </a:cubicBezTo>
                <a:cubicBezTo>
                  <a:pt x="2622721" y="-33931"/>
                  <a:pt x="2807603" y="41239"/>
                  <a:pt x="3053178" y="0"/>
                </a:cubicBezTo>
                <a:cubicBezTo>
                  <a:pt x="3298753" y="-41239"/>
                  <a:pt x="3351296" y="51091"/>
                  <a:pt x="3577943" y="0"/>
                </a:cubicBezTo>
                <a:cubicBezTo>
                  <a:pt x="3614412" y="128720"/>
                  <a:pt x="3575716" y="323605"/>
                  <a:pt x="3577943" y="524715"/>
                </a:cubicBezTo>
                <a:cubicBezTo>
                  <a:pt x="3580170" y="725825"/>
                  <a:pt x="3516171" y="923353"/>
                  <a:pt x="3577943" y="1049430"/>
                </a:cubicBezTo>
                <a:cubicBezTo>
                  <a:pt x="3639715" y="1175507"/>
                  <a:pt x="3551541" y="1459672"/>
                  <a:pt x="3577943" y="1574146"/>
                </a:cubicBezTo>
                <a:cubicBezTo>
                  <a:pt x="3604345" y="1688620"/>
                  <a:pt x="3519901" y="2075420"/>
                  <a:pt x="3577943" y="2498644"/>
                </a:cubicBezTo>
                <a:cubicBezTo>
                  <a:pt x="3398000" y="2553375"/>
                  <a:pt x="3233382" y="2473143"/>
                  <a:pt x="2910060" y="2498644"/>
                </a:cubicBezTo>
                <a:cubicBezTo>
                  <a:pt x="2586738" y="2524145"/>
                  <a:pt x="2550494" y="2482724"/>
                  <a:pt x="2313736" y="2498644"/>
                </a:cubicBezTo>
                <a:cubicBezTo>
                  <a:pt x="2076978" y="2514564"/>
                  <a:pt x="1817380" y="2449401"/>
                  <a:pt x="1681633" y="2498644"/>
                </a:cubicBezTo>
                <a:cubicBezTo>
                  <a:pt x="1545886" y="2547887"/>
                  <a:pt x="1298286" y="2456644"/>
                  <a:pt x="1049530" y="2498644"/>
                </a:cubicBezTo>
                <a:cubicBezTo>
                  <a:pt x="800774" y="2540644"/>
                  <a:pt x="496322" y="2490897"/>
                  <a:pt x="0" y="2498644"/>
                </a:cubicBezTo>
                <a:cubicBezTo>
                  <a:pt x="-22295" y="2281791"/>
                  <a:pt x="42971" y="2183351"/>
                  <a:pt x="0" y="2048888"/>
                </a:cubicBezTo>
                <a:cubicBezTo>
                  <a:pt x="-42971" y="1914425"/>
                  <a:pt x="42704" y="1804163"/>
                  <a:pt x="0" y="1599132"/>
                </a:cubicBezTo>
                <a:cubicBezTo>
                  <a:pt x="-42704" y="1394101"/>
                  <a:pt x="46519" y="1324094"/>
                  <a:pt x="0" y="1149376"/>
                </a:cubicBezTo>
                <a:cubicBezTo>
                  <a:pt x="-46519" y="974658"/>
                  <a:pt x="48449" y="784975"/>
                  <a:pt x="0" y="599675"/>
                </a:cubicBezTo>
                <a:cubicBezTo>
                  <a:pt x="-48449" y="414375"/>
                  <a:pt x="42551" y="154488"/>
                  <a:pt x="0" y="0"/>
                </a:cubicBezTo>
                <a:close/>
              </a:path>
            </a:pathLst>
          </a:custGeom>
          <a:ln>
            <a:solidFill>
              <a:schemeClr val="accent6"/>
            </a:solidFill>
            <a:extLst>
              <a:ext uri="{C807C97D-BFC1-408E-A445-0C87EB9F89A2}">
                <ask:lineSketchStyleProps xmlns:ask="http://schemas.microsoft.com/office/drawing/2018/sketchyshapes" sd="3131744814">
                  <a:prstGeom prst="rect">
                    <a:avLst/>
                  </a:prstGeom>
                  <ask:type>
                    <ask:lineSketchScribble/>
                  </ask:type>
                </ask:lineSketchStyleProps>
              </a:ext>
            </a:extLst>
          </a:ln>
        </p:spPr>
      </p:pic>
    </p:spTree>
    <p:extLst>
      <p:ext uri="{BB962C8B-B14F-4D97-AF65-F5344CB8AC3E}">
        <p14:creationId xmlns:p14="http://schemas.microsoft.com/office/powerpoint/2010/main" val="1195126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a:xfrm>
            <a:off x="1097280" y="95741"/>
            <a:ext cx="10058400" cy="1450757"/>
          </a:xfrm>
        </p:spPr>
        <p:txBody>
          <a:bodyPr/>
          <a:lstStyle/>
          <a:p>
            <a:r>
              <a:rPr lang="de-DE"/>
              <a:t>ACTIVITY PROGRESS</a:t>
            </a:r>
          </a:p>
        </p:txBody>
      </p:sp>
      <p:sp>
        <p:nvSpPr>
          <p:cNvPr id="4" name="Rectángulo 1">
            <a:extLst>
              <a:ext uri="{FF2B5EF4-FFF2-40B4-BE49-F238E27FC236}">
                <a16:creationId xmlns:a16="http://schemas.microsoft.com/office/drawing/2014/main" id="{8301A81D-A773-4BA3-A218-B7EE7EB67384}"/>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O3-T3 Selection &amp; deployment of the UPWOOD online tool</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31" name="Rectángulo 30">
            <a:extLst>
              <a:ext uri="{FF2B5EF4-FFF2-40B4-BE49-F238E27FC236}">
                <a16:creationId xmlns:a16="http://schemas.microsoft.com/office/drawing/2014/main" id="{A85A0AF0-9219-4A45-A318-1694EAEA3E46}"/>
              </a:ext>
            </a:extLst>
          </p:cNvPr>
          <p:cNvSpPr/>
          <p:nvPr/>
        </p:nvSpPr>
        <p:spPr>
          <a:xfrm>
            <a:off x="564249" y="1778429"/>
            <a:ext cx="11124462" cy="40011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spcAft>
                <a:spcPts val="0"/>
              </a:spcAft>
            </a:pPr>
            <a:r>
              <a:rPr lang="en-US" sz="2000" b="1" dirty="0">
                <a:effectLst>
                  <a:outerShdw blurRad="38100" dist="38100" dir="2700000" algn="tl">
                    <a:srgbClr val="000000">
                      <a:alpha val="43137"/>
                    </a:srgbClr>
                  </a:outerShdw>
                </a:effectLst>
              </a:rPr>
              <a:t>The following steps were taken to develop the online tool.</a:t>
            </a:r>
            <a:endParaRPr lang="en-GB" sz="2000" b="1" dirty="0">
              <a:effectLst>
                <a:outerShdw blurRad="38100" dist="38100" dir="2700000" algn="tl">
                  <a:srgbClr val="000000">
                    <a:alpha val="43137"/>
                  </a:srgbClr>
                </a:outerShdw>
              </a:effectLst>
            </a:endParaRPr>
          </a:p>
        </p:txBody>
      </p:sp>
      <p:sp>
        <p:nvSpPr>
          <p:cNvPr id="7" name="Globo: flecha derecha 6">
            <a:extLst>
              <a:ext uri="{FF2B5EF4-FFF2-40B4-BE49-F238E27FC236}">
                <a16:creationId xmlns:a16="http://schemas.microsoft.com/office/drawing/2014/main" id="{A64DF763-9EFD-4528-B09B-7C45456D07A1}"/>
              </a:ext>
            </a:extLst>
          </p:cNvPr>
          <p:cNvSpPr/>
          <p:nvPr/>
        </p:nvSpPr>
        <p:spPr>
          <a:xfrm>
            <a:off x="243230" y="3164657"/>
            <a:ext cx="1852457" cy="2183538"/>
          </a:xfrm>
          <a:prstGeom prst="rightArrowCallout">
            <a:avLst>
              <a:gd name="adj1" fmla="val 25000"/>
              <a:gd name="adj2" fmla="val 25000"/>
              <a:gd name="adj3" fmla="val 15875"/>
              <a:gd name="adj4" fmla="val 79763"/>
            </a:avLst>
          </a:prstGeom>
          <a:solidFill>
            <a:schemeClr val="accent5">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b="1" dirty="0">
                <a:solidFill>
                  <a:prstClr val="black">
                    <a:hueOff val="0"/>
                    <a:satOff val="0"/>
                    <a:lumOff val="0"/>
                    <a:alphaOff val="0"/>
                  </a:prstClr>
                </a:solidFill>
                <a:latin typeface="Bahnschrift SemiBold SemiConden" panose="020B0502040204020203" pitchFamily="34" charset="0"/>
              </a:rPr>
              <a:t>O3-T2 </a:t>
            </a:r>
            <a:r>
              <a:rPr lang="en-US" sz="1600" dirty="0">
                <a:solidFill>
                  <a:prstClr val="black">
                    <a:hueOff val="0"/>
                    <a:satOff val="0"/>
                    <a:lumOff val="0"/>
                    <a:alphaOff val="0"/>
                  </a:prstClr>
                </a:solidFill>
              </a:rPr>
              <a:t>Development of </a:t>
            </a:r>
            <a:r>
              <a:rPr lang="en-US" sz="1600" b="1" dirty="0">
                <a:solidFill>
                  <a:prstClr val="black">
                    <a:hueOff val="0"/>
                    <a:satOff val="0"/>
                    <a:lumOff val="0"/>
                    <a:alphaOff val="0"/>
                  </a:prstClr>
                </a:solidFill>
              </a:rPr>
              <a:t>training scenarios </a:t>
            </a:r>
            <a:r>
              <a:rPr lang="en-US" sz="1600" dirty="0">
                <a:solidFill>
                  <a:prstClr val="black">
                    <a:hueOff val="0"/>
                    <a:satOff val="0"/>
                    <a:lumOff val="0"/>
                    <a:alphaOff val="0"/>
                  </a:prstClr>
                </a:solidFill>
              </a:rPr>
              <a:t>based on Learning Units</a:t>
            </a:r>
            <a:endParaRPr lang="es-ES" sz="1600" dirty="0">
              <a:solidFill>
                <a:prstClr val="black">
                  <a:hueOff val="0"/>
                  <a:satOff val="0"/>
                  <a:lumOff val="0"/>
                  <a:alphaOff val="0"/>
                </a:prstClr>
              </a:solidFill>
            </a:endParaRPr>
          </a:p>
        </p:txBody>
      </p:sp>
      <p:grpSp>
        <p:nvGrpSpPr>
          <p:cNvPr id="17" name="Grupo 16">
            <a:extLst>
              <a:ext uri="{FF2B5EF4-FFF2-40B4-BE49-F238E27FC236}">
                <a16:creationId xmlns:a16="http://schemas.microsoft.com/office/drawing/2014/main" id="{A23DCACC-4B69-469A-999F-9C7D2D7D159D}"/>
              </a:ext>
            </a:extLst>
          </p:cNvPr>
          <p:cNvGrpSpPr/>
          <p:nvPr/>
        </p:nvGrpSpPr>
        <p:grpSpPr>
          <a:xfrm>
            <a:off x="5318895" y="2320282"/>
            <a:ext cx="5142544" cy="3984984"/>
            <a:chOff x="3419788" y="2571364"/>
            <a:chExt cx="5479663" cy="3634720"/>
          </a:xfrm>
        </p:grpSpPr>
        <p:sp>
          <p:nvSpPr>
            <p:cNvPr id="8" name="Globo: flecha derecha 7">
              <a:extLst>
                <a:ext uri="{FF2B5EF4-FFF2-40B4-BE49-F238E27FC236}">
                  <a16:creationId xmlns:a16="http://schemas.microsoft.com/office/drawing/2014/main" id="{B465B1DE-257E-4C06-AC85-839FC314EECC}"/>
                </a:ext>
              </a:extLst>
            </p:cNvPr>
            <p:cNvSpPr/>
            <p:nvPr/>
          </p:nvSpPr>
          <p:spPr>
            <a:xfrm>
              <a:off x="3419788" y="2571364"/>
              <a:ext cx="5479663" cy="3634720"/>
            </a:xfrm>
            <a:prstGeom prst="rightArrowCallout">
              <a:avLst>
                <a:gd name="adj1" fmla="val 21639"/>
                <a:gd name="adj2" fmla="val 24440"/>
                <a:gd name="adj3" fmla="val 11903"/>
                <a:gd name="adj4" fmla="val 8737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1600" dirty="0">
                  <a:solidFill>
                    <a:schemeClr val="tx1"/>
                  </a:solidFill>
                </a:rPr>
                <a:t>Development of </a:t>
              </a:r>
              <a:r>
                <a:rPr lang="es-ES" sz="1600" b="1" dirty="0">
                  <a:solidFill>
                    <a:schemeClr val="tx1"/>
                  </a:solidFill>
                </a:rPr>
                <a:t>Branching scenarios </a:t>
              </a:r>
              <a:r>
                <a:rPr lang="en-US" sz="1600" dirty="0">
                  <a:solidFill>
                    <a:schemeClr val="tx1"/>
                  </a:solidFill>
                </a:rPr>
                <a:t>to define the game’s storyline and set the final score based on the user’s decisions.</a:t>
              </a:r>
            </a:p>
            <a:p>
              <a:endParaRPr lang="en-US" dirty="0">
                <a:solidFill>
                  <a:schemeClr val="tx1"/>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s-ES" dirty="0"/>
            </a:p>
          </p:txBody>
        </p:sp>
        <p:pic>
          <p:nvPicPr>
            <p:cNvPr id="6" name="Imagen 5">
              <a:extLst>
                <a:ext uri="{FF2B5EF4-FFF2-40B4-BE49-F238E27FC236}">
                  <a16:creationId xmlns:a16="http://schemas.microsoft.com/office/drawing/2014/main" id="{D8108EA0-B1C5-4C3D-BEDE-EDE15A6FDE5C}"/>
                </a:ext>
              </a:extLst>
            </p:cNvPr>
            <p:cNvPicPr>
              <a:picLocks noChangeAspect="1"/>
            </p:cNvPicPr>
            <p:nvPr/>
          </p:nvPicPr>
          <p:blipFill>
            <a:blip r:embed="rId3"/>
            <a:stretch>
              <a:fillRect/>
            </a:stretch>
          </p:blipFill>
          <p:spPr>
            <a:xfrm>
              <a:off x="6252413" y="3361825"/>
              <a:ext cx="1754082" cy="2741441"/>
            </a:xfrm>
            <a:prstGeom prst="rect">
              <a:avLst/>
            </a:prstGeom>
            <a:ln>
              <a:solidFill>
                <a:schemeClr val="accent6">
                  <a:lumMod val="50000"/>
                </a:schemeClr>
              </a:solidFill>
            </a:ln>
            <a:effectLst>
              <a:outerShdw blurRad="50800" dist="38100" dir="2700000" algn="tl" rotWithShape="0">
                <a:prstClr val="black">
                  <a:alpha val="40000"/>
                </a:prstClr>
              </a:outerShdw>
            </a:effectLst>
          </p:spPr>
        </p:pic>
        <p:pic>
          <p:nvPicPr>
            <p:cNvPr id="15" name="Imagen 14">
              <a:extLst>
                <a:ext uri="{FF2B5EF4-FFF2-40B4-BE49-F238E27FC236}">
                  <a16:creationId xmlns:a16="http://schemas.microsoft.com/office/drawing/2014/main" id="{74CE5F9B-1618-4D9C-B4AD-FBBE8AE9C50D}"/>
                </a:ext>
              </a:extLst>
            </p:cNvPr>
            <p:cNvPicPr>
              <a:picLocks noChangeAspect="1"/>
            </p:cNvPicPr>
            <p:nvPr/>
          </p:nvPicPr>
          <p:blipFill rotWithShape="1">
            <a:blip r:embed="rId4"/>
            <a:srcRect r="20834"/>
            <a:stretch/>
          </p:blipFill>
          <p:spPr>
            <a:xfrm>
              <a:off x="3559058" y="3361825"/>
              <a:ext cx="1952437" cy="2741441"/>
            </a:xfrm>
            <a:prstGeom prst="rect">
              <a:avLst/>
            </a:prstGeom>
            <a:effectLst>
              <a:outerShdw blurRad="50800" dist="38100" dir="2700000" algn="tl" rotWithShape="0">
                <a:prstClr val="black">
                  <a:alpha val="40000"/>
                </a:prstClr>
              </a:outerShdw>
            </a:effectLst>
          </p:spPr>
        </p:pic>
        <p:sp>
          <p:nvSpPr>
            <p:cNvPr id="16" name="Flecha: cheurón 15">
              <a:extLst>
                <a:ext uri="{FF2B5EF4-FFF2-40B4-BE49-F238E27FC236}">
                  <a16:creationId xmlns:a16="http://schemas.microsoft.com/office/drawing/2014/main" id="{3F162538-CDE0-4769-9313-24537BCA5D43}"/>
                </a:ext>
              </a:extLst>
            </p:cNvPr>
            <p:cNvSpPr/>
            <p:nvPr/>
          </p:nvSpPr>
          <p:spPr>
            <a:xfrm>
              <a:off x="5710795" y="4441974"/>
              <a:ext cx="374146" cy="539959"/>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solidFill>
                  <a:schemeClr val="tx1"/>
                </a:solidFill>
              </a:endParaRPr>
            </a:p>
          </p:txBody>
        </p:sp>
      </p:grpSp>
      <p:sp>
        <p:nvSpPr>
          <p:cNvPr id="18" name="Globo: flecha derecha 17">
            <a:extLst>
              <a:ext uri="{FF2B5EF4-FFF2-40B4-BE49-F238E27FC236}">
                <a16:creationId xmlns:a16="http://schemas.microsoft.com/office/drawing/2014/main" id="{678E841C-59F8-4BF4-880B-36B521DFC693}"/>
              </a:ext>
            </a:extLst>
          </p:cNvPr>
          <p:cNvSpPr/>
          <p:nvPr/>
        </p:nvSpPr>
        <p:spPr>
          <a:xfrm>
            <a:off x="2158040" y="2492559"/>
            <a:ext cx="3098502" cy="3710350"/>
          </a:xfrm>
          <a:prstGeom prst="rightArrowCallout">
            <a:avLst>
              <a:gd name="adj1" fmla="val 25000"/>
              <a:gd name="adj2" fmla="val 25000"/>
              <a:gd name="adj3" fmla="val 14649"/>
              <a:gd name="adj4" fmla="val 80037"/>
            </a:avLst>
          </a:prstGeom>
          <a:solidFill>
            <a:schemeClr val="accent5"/>
          </a:solidFill>
          <a:ln>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600" b="1" dirty="0">
                <a:solidFill>
                  <a:schemeClr val="tx1"/>
                </a:solidFill>
              </a:rPr>
              <a:t>Content </a:t>
            </a:r>
            <a:r>
              <a:rPr lang="en-GB" sz="1600" b="1" dirty="0">
                <a:solidFill>
                  <a:schemeClr val="tx1"/>
                </a:solidFill>
              </a:rPr>
              <a:t>overview template </a:t>
            </a:r>
            <a:r>
              <a:rPr lang="en-US" sz="1600" dirty="0">
                <a:solidFill>
                  <a:schemeClr val="tx1"/>
                </a:solidFill>
              </a:rPr>
              <a:t>to define the basic characteristics of each scenario.</a:t>
            </a: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s-ES" sz="1600" dirty="0">
              <a:solidFill>
                <a:schemeClr val="tx1"/>
              </a:solidFill>
            </a:endParaRPr>
          </a:p>
        </p:txBody>
      </p:sp>
      <p:pic>
        <p:nvPicPr>
          <p:cNvPr id="5" name="Imagen 4">
            <a:extLst>
              <a:ext uri="{FF2B5EF4-FFF2-40B4-BE49-F238E27FC236}">
                <a16:creationId xmlns:a16="http://schemas.microsoft.com/office/drawing/2014/main" id="{209B4D8A-C37F-44E9-B3B5-662781C56196}"/>
              </a:ext>
            </a:extLst>
          </p:cNvPr>
          <p:cNvPicPr>
            <a:picLocks noChangeAspect="1"/>
          </p:cNvPicPr>
          <p:nvPr/>
        </p:nvPicPr>
        <p:blipFill>
          <a:blip r:embed="rId5"/>
          <a:stretch>
            <a:fillRect/>
          </a:stretch>
        </p:blipFill>
        <p:spPr>
          <a:xfrm>
            <a:off x="10523792" y="3745078"/>
            <a:ext cx="1471502" cy="1091545"/>
          </a:xfrm>
          <a:prstGeom prst="roundRect">
            <a:avLst>
              <a:gd name="adj" fmla="val 8594"/>
            </a:avLst>
          </a:prstGeom>
          <a:solidFill>
            <a:srgbClr val="FFFFFF">
              <a:shade val="85000"/>
            </a:srgbClr>
          </a:solidFill>
          <a:ln w="28575">
            <a:solidFill>
              <a:schemeClr val="accent5">
                <a:lumMod val="50000"/>
              </a:schemeClr>
            </a:solidFill>
          </a:ln>
          <a:effectLst>
            <a:reflection blurRad="12700" stA="38000" endPos="28000" dist="5000" dir="5400000" sy="-100000" algn="bl" rotWithShape="0"/>
          </a:effectLst>
        </p:spPr>
      </p:pic>
      <p:pic>
        <p:nvPicPr>
          <p:cNvPr id="20" name="Imagen 19">
            <a:extLst>
              <a:ext uri="{FF2B5EF4-FFF2-40B4-BE49-F238E27FC236}">
                <a16:creationId xmlns:a16="http://schemas.microsoft.com/office/drawing/2014/main" id="{BAA5707A-6BDE-44AD-A193-6B4B71766BA0}"/>
              </a:ext>
            </a:extLst>
          </p:cNvPr>
          <p:cNvPicPr>
            <a:picLocks noChangeAspect="1"/>
          </p:cNvPicPr>
          <p:nvPr/>
        </p:nvPicPr>
        <p:blipFill rotWithShape="1">
          <a:blip r:embed="rId6"/>
          <a:srcRect l="1" r="3414"/>
          <a:stretch/>
        </p:blipFill>
        <p:spPr>
          <a:xfrm>
            <a:off x="2405686" y="3526127"/>
            <a:ext cx="2003155" cy="2620992"/>
          </a:xfrm>
          <a:prstGeom prst="rect">
            <a:avLst/>
          </a:prstGeom>
          <a:ln>
            <a:solidFill>
              <a:schemeClr val="accent5">
                <a:lumMod val="50000"/>
              </a:schemeClr>
            </a:solidFill>
          </a:ln>
          <a:effectLst>
            <a:outerShdw blurRad="50800" dist="38100" dir="2700000" algn="tl" rotWithShape="0">
              <a:prstClr val="black">
                <a:alpha val="40000"/>
              </a:prstClr>
            </a:outerShdw>
          </a:effectLst>
        </p:spPr>
      </p:pic>
      <p:sp>
        <p:nvSpPr>
          <p:cNvPr id="23" name="CuadroTexto 22">
            <a:extLst>
              <a:ext uri="{FF2B5EF4-FFF2-40B4-BE49-F238E27FC236}">
                <a16:creationId xmlns:a16="http://schemas.microsoft.com/office/drawing/2014/main" id="{1371694E-B314-4782-BC1B-27701E7840BE}"/>
              </a:ext>
            </a:extLst>
          </p:cNvPr>
          <p:cNvSpPr txBox="1"/>
          <p:nvPr/>
        </p:nvSpPr>
        <p:spPr>
          <a:xfrm>
            <a:off x="10550792" y="4895264"/>
            <a:ext cx="1444502" cy="830997"/>
          </a:xfrm>
          <a:prstGeom prst="rect">
            <a:avLst/>
          </a:prstGeom>
          <a:noFill/>
        </p:spPr>
        <p:txBody>
          <a:bodyPr wrap="square" rtlCol="0">
            <a:spAutoFit/>
          </a:bodyPr>
          <a:lstStyle/>
          <a:p>
            <a:r>
              <a:rPr lang="en-GB" sz="1200" b="1" dirty="0"/>
              <a:t>Available </a:t>
            </a:r>
            <a:r>
              <a:rPr lang="en-US" sz="1200" b="1" dirty="0"/>
              <a:t>from the next few months in in the following languages</a:t>
            </a:r>
            <a:r>
              <a:rPr lang="en-GB" sz="1200" b="1" dirty="0"/>
              <a:t>:</a:t>
            </a:r>
          </a:p>
        </p:txBody>
      </p:sp>
      <p:pic>
        <p:nvPicPr>
          <p:cNvPr id="25" name="Imagen 24">
            <a:extLst>
              <a:ext uri="{FF2B5EF4-FFF2-40B4-BE49-F238E27FC236}">
                <a16:creationId xmlns:a16="http://schemas.microsoft.com/office/drawing/2014/main" id="{397F874B-9D88-4E07-A6E7-11812403565E}"/>
              </a:ext>
            </a:extLst>
          </p:cNvPr>
          <p:cNvPicPr>
            <a:picLocks noChangeAspect="1"/>
          </p:cNvPicPr>
          <p:nvPr/>
        </p:nvPicPr>
        <p:blipFill>
          <a:blip r:embed="rId7"/>
          <a:stretch>
            <a:fillRect/>
          </a:stretch>
        </p:blipFill>
        <p:spPr>
          <a:xfrm>
            <a:off x="10592141" y="5691103"/>
            <a:ext cx="1273265" cy="614163"/>
          </a:xfrm>
          <a:prstGeom prst="rect">
            <a:avLst/>
          </a:prstGeom>
        </p:spPr>
      </p:pic>
    </p:spTree>
    <p:extLst>
      <p:ext uri="{BB962C8B-B14F-4D97-AF65-F5344CB8AC3E}">
        <p14:creationId xmlns:p14="http://schemas.microsoft.com/office/powerpoint/2010/main" val="2387130642"/>
      </p:ext>
    </p:extLst>
  </p:cSld>
  <p:clrMapOvr>
    <a:masterClrMapping/>
  </p:clrMapOvr>
</p:sld>
</file>

<file path=ppt/theme/theme1.xml><?xml version="1.0" encoding="utf-8"?>
<a:theme xmlns:a="http://schemas.openxmlformats.org/drawingml/2006/main" name="RetrospectVTI">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1343</Words>
  <Application>Microsoft Office PowerPoint</Application>
  <PresentationFormat>Panorámica</PresentationFormat>
  <Paragraphs>139</Paragraphs>
  <Slides>11</Slides>
  <Notes>6</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11</vt:i4>
      </vt:variant>
    </vt:vector>
  </HeadingPairs>
  <TitlesOfParts>
    <vt:vector size="24" baseType="lpstr">
      <vt:lpstr>Arial</vt:lpstr>
      <vt:lpstr>Arial Narrow</vt:lpstr>
      <vt:lpstr>Bahnschrift</vt:lpstr>
      <vt:lpstr>Bahnschrift Light SemiCondensed</vt:lpstr>
      <vt:lpstr>Bahnschrift SemiBold SemiConden</vt:lpstr>
      <vt:lpstr>Calibri</vt:lpstr>
      <vt:lpstr>Calibri Light</vt:lpstr>
      <vt:lpstr>Source Sans Pro SemiBold</vt:lpstr>
      <vt:lpstr>Speak Pro</vt:lpstr>
      <vt:lpstr>Symbol</vt:lpstr>
      <vt:lpstr>Wingdings</vt:lpstr>
      <vt:lpstr>RetrospectVTI</vt:lpstr>
      <vt:lpstr>Custom Design</vt:lpstr>
      <vt:lpstr>Up-skilling construction workers in wood construction methods for energy efficient buildings</vt:lpstr>
      <vt:lpstr>PROJECT AIM</vt:lpstr>
      <vt:lpstr>MAIN OUTPUTS</vt:lpstr>
      <vt:lpstr>PARTNERS</vt:lpstr>
      <vt:lpstr>4th PROJECT MEETING</vt:lpstr>
      <vt:lpstr>ACTIVITY PROGRESS</vt:lpstr>
      <vt:lpstr>ACTIVITY PROGRESS</vt:lpstr>
      <vt:lpstr>ACTIVITY PROGRESS</vt:lpstr>
      <vt:lpstr>ACTIVITY PROGRESS</vt:lpstr>
      <vt:lpstr>NEXT STEPS</vt:lpstr>
      <vt:lpstr>Contact us:    Contact Name  Partner               Email address  Partner’s phone number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2021-03-26T17:15:31Z</dcterms:created>
  <dcterms:modified xsi:type="dcterms:W3CDTF">2021-09-27T11:46:00Z</dcterms:modified>
</cp:coreProperties>
</file>