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59" r:id="rId5"/>
    <p:sldId id="258" r:id="rId6"/>
    <p:sldId id="279" r:id="rId7"/>
    <p:sldId id="280" r:id="rId8"/>
    <p:sldId id="261" r:id="rId9"/>
    <p:sldId id="260" r:id="rId10"/>
    <p:sldId id="27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8/26/2021</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dirty="0"/>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7315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Η ΧΡΗΣΗ ΔΟΜΙΚΩΝ ΠΡΟΪΟΝΤΩΝ</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rakennus, sisä, sisäkatto, lattia&#10;&#10;Kuvaus luotu automaattisesti">
            <a:extLst>
              <a:ext uri="{FF2B5EF4-FFF2-40B4-BE49-F238E27FC236}">
                <a16:creationId xmlns:a16="http://schemas.microsoft.com/office/drawing/2014/main" id="{369B39C9-C252-43D5-9D03-2CF433D86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930" y="-1945886"/>
            <a:ext cx="16310513" cy="12232885"/>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1697901"/>
            </a:xfrm>
            <a:prstGeom prst="rect">
              <a:avLst/>
            </a:prstGeom>
            <a:grpFill/>
          </p:spPr>
          <p:txBody>
            <a:bodyPr wrap="square" lIns="0" tIns="0" rIns="0" bIns="0" rtlCol="0" anchor="t">
              <a:spAutoFit/>
            </a:bodyPr>
            <a:lstStyle/>
            <a:p>
              <a:pPr algn="l">
                <a:lnSpc>
                  <a:spcPts val="10580"/>
                </a:lnSpc>
              </a:pPr>
              <a:r>
                <a:rPr lang="el-GR" sz="6600" spc="92" dirty="0">
                  <a:solidFill>
                    <a:srgbClr val="FEFFF8"/>
                  </a:solidFill>
                  <a:latin typeface="League Spartan"/>
                </a:rPr>
                <a:t>Η ΧΡΗΣΗ ΔΟΜΙΚΩΝ ΠΡΟΪΟΝΤΩΝ</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507831"/>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02-4/ </a:t>
              </a:r>
              <a:r>
                <a:rPr lang="el-GR" sz="2400" spc="150" dirty="0">
                  <a:solidFill>
                    <a:srgbClr val="FEFFF8"/>
                  </a:solidFill>
                  <a:latin typeface="Glacial Indifference Bold"/>
                </a:rPr>
                <a:t>ΜΕ2</a:t>
              </a:r>
              <a:r>
                <a:rPr lang="en-US" sz="2400" spc="150" dirty="0">
                  <a:solidFill>
                    <a:srgbClr val="FEFFF8"/>
                  </a:solidFill>
                  <a:latin typeface="Glacial Indifference Bold"/>
                </a:rPr>
                <a:t>: </a:t>
              </a:r>
              <a:r>
                <a:rPr lang="el-GR" sz="2400" spc="150" dirty="0">
                  <a:solidFill>
                    <a:srgbClr val="FEFFF8"/>
                  </a:solidFill>
                  <a:latin typeface="Glacial Indifference Bold"/>
                </a:rPr>
                <a:t>ΚΑΤΑΣΚΕΥΗ, ΑΝΑΚΑΙΝΙΣΗ ΚΑΙ ΑΠΟΔΟΜΗΣΗ ΞΥΛΕΙΑΣ</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7085504" cy="859210"/>
          </a:xfrm>
          <a:prstGeom prst="rect">
            <a:avLst/>
          </a:prstGeom>
        </p:spPr>
        <p:txBody>
          <a:bodyPr lIns="0" tIns="0" rIns="0" bIns="0" rtlCol="0" anchor="t">
            <a:spAutoFit/>
          </a:bodyPr>
          <a:lstStyle/>
          <a:p>
            <a:pPr algn="l">
              <a:lnSpc>
                <a:spcPts val="6682"/>
              </a:lnSpc>
            </a:pPr>
            <a:r>
              <a:rPr lang="el-GR" sz="5000" spc="100" dirty="0">
                <a:solidFill>
                  <a:srgbClr val="456A2C"/>
                </a:solidFill>
                <a:latin typeface="League Spartan"/>
              </a:rPr>
              <a:t>Στοιχείο ενότητας</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8114203" y="2552700"/>
            <a:ext cx="8958319" cy="6394636"/>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l-GR" sz="2400" spc="120" dirty="0">
                <a:solidFill>
                  <a:srgbClr val="456A2C"/>
                </a:solidFill>
                <a:latin typeface="Glacial Indifference"/>
              </a:rPr>
              <a:t>Τα </a:t>
            </a:r>
            <a:r>
              <a:rPr lang="el-GR" sz="2400" spc="120" dirty="0">
                <a:solidFill>
                  <a:srgbClr val="456A2C"/>
                </a:solidFill>
                <a:highlight>
                  <a:srgbClr val="FFFF00"/>
                </a:highlight>
                <a:latin typeface="Glacial Indifference"/>
              </a:rPr>
              <a:t>στοιχεία ενότητας </a:t>
            </a:r>
            <a:r>
              <a:rPr lang="el-GR" sz="2400" spc="120" dirty="0">
                <a:solidFill>
                  <a:srgbClr val="456A2C"/>
                </a:solidFill>
                <a:latin typeface="Glacial Indifference"/>
              </a:rPr>
              <a:t>είναι έτοιμα για μετακίνηση σε διαμερίσματα, η τεχνολογία των οποίων συνδέεται από τα κλιμακοστάσια στο σύστημα του σπιτιού, έτσι μειώνεται το ποσό της εργασίας που πρέπει να γίνει στο σημείο της κατασκευής. Στην καλύτερη περίπτωση, το τετραώροφο κτίριο διαμερισμάτων θα είναι έτοιμο να κινηθεί μέσα σε έξι μήνες από την έναρξη της κατασκευής</a:t>
            </a:r>
            <a:r>
              <a:rPr lang="en-US" sz="2400" spc="120" dirty="0">
                <a:solidFill>
                  <a:srgbClr val="456A2C"/>
                </a:solidFill>
                <a:latin typeface="Glacial Indifference"/>
              </a:rPr>
              <a:t>.</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l-GR" sz="2400" spc="120" dirty="0">
                <a:solidFill>
                  <a:srgbClr val="456A2C"/>
                </a:solidFill>
                <a:latin typeface="Glacial Indifference"/>
              </a:rPr>
              <a:t>Ο πελάτης μπορεί να καθορίσει το επίπεδο εξοπλισμού του στοιχείου μονάδας και μπορεί είτε να διακοσμηθεί στο εργοστάσιο ως έτοιμο προς μετακίνηση διαμέρισμα είτε να παραδοθεί ως μη επιπλωμένο πλαίσιο</a:t>
            </a:r>
            <a:r>
              <a:rPr lang="en-US" sz="2400" spc="120" dirty="0">
                <a:solidFill>
                  <a:srgbClr val="456A2C"/>
                </a:solidFill>
                <a:latin typeface="Glacial Indifference"/>
              </a:rPr>
              <a:t>.</a:t>
            </a:r>
            <a:endParaRPr lang="en-US" sz="2400" dirty="0">
              <a:solidFill>
                <a:srgbClr val="456A2C"/>
              </a:solidFill>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10</a:t>
            </a:fld>
            <a:endParaRPr lang="en-US" sz="2400" spc="120" dirty="0">
              <a:solidFill>
                <a:srgbClr val="1E4D65"/>
              </a:solidFill>
              <a:latin typeface="Glacial Indifference"/>
            </a:endParaRPr>
          </a:p>
        </p:txBody>
      </p:sp>
      <p:pic>
        <p:nvPicPr>
          <p:cNvPr id="1026" name="Picture 2">
            <a:extLst>
              <a:ext uri="{FF2B5EF4-FFF2-40B4-BE49-F238E27FC236}">
                <a16:creationId xmlns:a16="http://schemas.microsoft.com/office/drawing/2014/main" id="{1935767B-89BB-4A07-9407-6C6FF7ED4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54" t="28238" r="3654" b="4364"/>
          <a:stretch>
            <a:fillRect/>
          </a:stretch>
        </p:blipFill>
        <p:spPr bwMode="auto">
          <a:xfrm>
            <a:off x="1215477" y="2541639"/>
            <a:ext cx="6711950" cy="4489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180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143000" y="-419102"/>
            <a:ext cx="8385423" cy="9597866"/>
            <a:chOff x="254000" y="-211896"/>
            <a:chExt cx="11180564" cy="12512028"/>
          </a:xfrm>
          <a:solidFill>
            <a:schemeClr val="bg1">
              <a:lumMod val="95000"/>
            </a:schemeClr>
          </a:solidFill>
        </p:grpSpPr>
        <p:sp>
          <p:nvSpPr>
            <p:cNvPr id="4" name="AutoShape 4"/>
            <p:cNvSpPr/>
            <p:nvPr/>
          </p:nvSpPr>
          <p:spPr>
            <a:xfrm>
              <a:off x="254000" y="-211896"/>
              <a:ext cx="11180564" cy="12512028"/>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768456"/>
            </a:xfrm>
            <a:prstGeom prst="rect">
              <a:avLst/>
            </a:prstGeom>
            <a:grpFill/>
          </p:spPr>
          <p:txBody>
            <a:bodyPr lIns="0" tIns="0" rIns="0" bIns="0" rtlCol="0" anchor="t">
              <a:spAutoFit/>
            </a:bodyPr>
            <a:lstStyle/>
            <a:p>
              <a:pPr algn="l">
                <a:lnSpc>
                  <a:spcPts val="8370"/>
                </a:lnSpc>
              </a:pPr>
              <a:r>
                <a:rPr lang="el-GR" sz="6200" spc="310" dirty="0">
                  <a:solidFill>
                    <a:srgbClr val="456A2C"/>
                  </a:solidFill>
                  <a:latin typeface="League Spartan"/>
                </a:rPr>
                <a:t>ΕΠΙΣΚΟΠΗΣΗ ΠΑΡΟΥΣΙΑΣΗΣ</a:t>
              </a:r>
              <a:endParaRPr lang="en-US" sz="6200" spc="310" dirty="0">
                <a:solidFill>
                  <a:srgbClr val="456A2C"/>
                </a:solidFill>
                <a:latin typeface="League Spartan"/>
              </a:endParaRPr>
            </a:p>
          </p:txBody>
        </p:sp>
        <p:sp>
          <p:nvSpPr>
            <p:cNvPr id="6" name="TextBox 6"/>
            <p:cNvSpPr txBox="1"/>
            <p:nvPr/>
          </p:nvSpPr>
          <p:spPr>
            <a:xfrm>
              <a:off x="828188" y="6760831"/>
              <a:ext cx="9214823" cy="4525490"/>
            </a:xfrm>
            <a:prstGeom prst="rect">
              <a:avLst/>
            </a:prstGeom>
            <a:grpFill/>
          </p:spPr>
          <p:txBody>
            <a:bodyPr lIns="0" tIns="0" rIns="0" bIns="0" rtlCol="0" anchor="t">
              <a:spAutoFit/>
            </a:bodyPr>
            <a:lstStyle/>
            <a:p>
              <a:pPr marL="342900" indent="-342900">
                <a:lnSpc>
                  <a:spcPts val="3359"/>
                </a:lnSpc>
                <a:buFontTx/>
                <a:buChar char="-"/>
              </a:pPr>
              <a:r>
                <a:rPr lang="el-GR" sz="2400" spc="120" dirty="0">
                  <a:solidFill>
                    <a:srgbClr val="456A2C"/>
                  </a:solidFill>
                  <a:latin typeface="Glacial Indifference"/>
                </a:rPr>
                <a:t>Έγκριση προϊόντος</a:t>
              </a:r>
            </a:p>
            <a:p>
              <a:pPr marL="342900" indent="-342900">
                <a:lnSpc>
                  <a:spcPts val="3359"/>
                </a:lnSpc>
                <a:buFontTx/>
                <a:buChar char="-"/>
              </a:pPr>
              <a:r>
                <a:rPr lang="el-GR" sz="2400" spc="120" dirty="0">
                  <a:solidFill>
                    <a:srgbClr val="456A2C"/>
                  </a:solidFill>
                  <a:latin typeface="Glacial Indifference"/>
                </a:rPr>
                <a:t>Οικολογικά σήματα</a:t>
              </a:r>
            </a:p>
            <a:p>
              <a:pPr marL="342900" indent="-342900">
                <a:lnSpc>
                  <a:spcPts val="3359"/>
                </a:lnSpc>
                <a:buFontTx/>
                <a:buChar char="-"/>
              </a:pPr>
              <a:r>
                <a:rPr lang="el-GR" sz="2400" spc="120" dirty="0">
                  <a:solidFill>
                    <a:srgbClr val="456A2C"/>
                  </a:solidFill>
                  <a:latin typeface="Glacial Indifference"/>
                </a:rPr>
                <a:t>Επιλογή του προϊόντος</a:t>
              </a:r>
            </a:p>
            <a:p>
              <a:pPr marL="342900" indent="-342900">
                <a:lnSpc>
                  <a:spcPts val="3359"/>
                </a:lnSpc>
                <a:buFontTx/>
                <a:buChar char="-"/>
              </a:pPr>
              <a:r>
                <a:rPr lang="el-GR" sz="2400" spc="120" dirty="0">
                  <a:solidFill>
                    <a:srgbClr val="456A2C"/>
                  </a:solidFill>
                  <a:latin typeface="Glacial Indifference"/>
                </a:rPr>
                <a:t>Πόρτες</a:t>
              </a:r>
            </a:p>
            <a:p>
              <a:pPr marL="342900" indent="-342900">
                <a:lnSpc>
                  <a:spcPts val="3359"/>
                </a:lnSpc>
                <a:buFontTx/>
                <a:buChar char="-"/>
              </a:pPr>
              <a:r>
                <a:rPr lang="el-GR" sz="2400" spc="120" dirty="0">
                  <a:solidFill>
                    <a:srgbClr val="456A2C"/>
                  </a:solidFill>
                  <a:latin typeface="Glacial Indifference"/>
                </a:rPr>
                <a:t>Παράθυρα</a:t>
              </a:r>
              <a:endParaRPr lang="en-US" sz="2400" spc="120" dirty="0">
                <a:solidFill>
                  <a:srgbClr val="456A2C"/>
                </a:solidFill>
                <a:latin typeface="Glacial Indifference"/>
              </a:endParaRPr>
            </a:p>
            <a:p>
              <a:pPr marL="342900" indent="-342900">
                <a:lnSpc>
                  <a:spcPts val="3359"/>
                </a:lnSpc>
                <a:buFontTx/>
                <a:buChar char="-"/>
              </a:pPr>
              <a:r>
                <a:rPr lang="el-GR" sz="2400" spc="120" dirty="0">
                  <a:solidFill>
                    <a:srgbClr val="456A2C"/>
                  </a:solidFill>
                  <a:latin typeface="Glacial Indifference"/>
                </a:rPr>
                <a:t>Ποιότητα εγκατάστασης</a:t>
              </a:r>
            </a:p>
            <a:p>
              <a:pPr marL="342900" indent="-342900">
                <a:lnSpc>
                  <a:spcPts val="3359"/>
                </a:lnSpc>
                <a:buFontTx/>
                <a:buChar char="-"/>
              </a:pPr>
              <a:r>
                <a:rPr lang="el-GR" sz="2400" spc="120" dirty="0">
                  <a:solidFill>
                    <a:srgbClr val="456A2C"/>
                  </a:solidFill>
                  <a:latin typeface="Glacial Indifference"/>
                </a:rPr>
                <a:t>Οφέλη</a:t>
              </a:r>
            </a:p>
            <a:p>
              <a:pPr marL="342900" indent="-342900">
                <a:lnSpc>
                  <a:spcPts val="3359"/>
                </a:lnSpc>
                <a:buFontTx/>
                <a:buChar char="-"/>
              </a:pPr>
              <a:r>
                <a:rPr lang="el-GR" sz="2400" spc="120" dirty="0">
                  <a:solidFill>
                    <a:srgbClr val="456A2C"/>
                  </a:solidFill>
                  <a:latin typeface="Glacial Indifference"/>
                </a:rPr>
                <a:t>Στοιχείο ενότητας</a:t>
              </a:r>
            </a:p>
          </p:txBody>
        </p:sp>
        <p:sp>
          <p:nvSpPr>
            <p:cNvPr id="7" name="TextBox 7"/>
            <p:cNvSpPr txBox="1"/>
            <p:nvPr/>
          </p:nvSpPr>
          <p:spPr>
            <a:xfrm>
              <a:off x="827235" y="5651022"/>
              <a:ext cx="9215776" cy="787406"/>
            </a:xfrm>
            <a:prstGeom prst="rect">
              <a:avLst/>
            </a:prstGeom>
            <a:grpFill/>
          </p:spPr>
          <p:txBody>
            <a:bodyPr lIns="0" tIns="0" rIns="0" bIns="0" rtlCol="0" anchor="t">
              <a:spAutoFit/>
            </a:bodyPr>
            <a:lstStyle/>
            <a:p>
              <a:pPr algn="l">
                <a:lnSpc>
                  <a:spcPts val="4810"/>
                </a:lnSpc>
              </a:pPr>
              <a:r>
                <a:rPr lang="el-GR" sz="3700" spc="185" dirty="0">
                  <a:solidFill>
                    <a:srgbClr val="456A2C"/>
                  </a:solidFill>
                  <a:latin typeface="League Spartan"/>
                </a:rPr>
                <a:t>Θέματα</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pic>
        <p:nvPicPr>
          <p:cNvPr id="14" name="Kuva 13" descr="Kuva, joka sisältää kohteen rakennus, istuminen, auto, bussi&#10;&#10;Kuvaus luotu automaattisesti">
            <a:extLst>
              <a:ext uri="{FF2B5EF4-FFF2-40B4-BE49-F238E27FC236}">
                <a16:creationId xmlns:a16="http://schemas.microsoft.com/office/drawing/2014/main" id="{0DD7106C-E174-4258-BF9B-4465411B1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63747" y="1151853"/>
            <a:ext cx="9214823" cy="6911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278222"/>
            <a:ext cx="8580600" cy="7395614"/>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400" spc="120" dirty="0">
                <a:solidFill>
                  <a:srgbClr val="456A2C"/>
                </a:solidFill>
                <a:latin typeface="Glacial Indifference"/>
              </a:rPr>
              <a:t>Το δομικό προϊόν είναι ένα προϊόν που ενσωματώνεται σταθερά στα κτήρια, όπως ένα τσιμεντένιο στοιχείο, ένα παράθυρο, μια δομή χάλυβα, ή μια ξυλεία</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Η συμμόρφωση των δομικών προϊόντων υποδεικνύεται με τη σήμανση CE εάν το προϊόν εμπίπτει στο πεδίο εφαρμογής εναρμονισμένου προτύπου προϊόντος ή εάν ο κατασκευαστής έχει υποβάλει αίτηση για την ευρωπαϊκή τεχνική αξιολόγηση </a:t>
            </a:r>
          </a:p>
          <a:p>
            <a:pPr marL="268288" indent="88900">
              <a:lnSpc>
                <a:spcPts val="3359"/>
              </a:lnSpc>
            </a:pPr>
            <a:r>
              <a:rPr lang="el-GR" sz="2400" spc="120" dirty="0">
                <a:solidFill>
                  <a:srgbClr val="456A2C"/>
                </a:solidFill>
                <a:latin typeface="Glacial Indifference"/>
              </a:rPr>
              <a:t>(</a:t>
            </a:r>
            <a:r>
              <a:rPr lang="en-US" sz="2400" spc="120" dirty="0">
                <a:solidFill>
                  <a:srgbClr val="456A2C"/>
                </a:solidFill>
                <a:latin typeface="Glacial Indifference"/>
              </a:rPr>
              <a:t>European Technical Assessment</a:t>
            </a:r>
            <a:r>
              <a:rPr lang="el-GR" sz="2400" spc="120" dirty="0">
                <a:solidFill>
                  <a:srgbClr val="456A2C"/>
                </a:solidFill>
                <a:latin typeface="Glacial Indifference"/>
              </a:rPr>
              <a:t>)</a:t>
            </a:r>
            <a:r>
              <a:rPr lang="en-US" sz="2400" spc="120" dirty="0">
                <a:solidFill>
                  <a:srgbClr val="456A2C"/>
                </a:solidFill>
                <a:latin typeface="Glacial Indifference"/>
              </a:rPr>
              <a:t>.</a:t>
            </a:r>
          </a:p>
          <a:p>
            <a:pPr>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Τα προϊόντα του τομέα των δομικών κατασκευών πρέπει να είναι ασφαλή και σύμφωνα με τις αρχές της αειφόρου ανάπτυξης και επίσης δεν πρέπει να είναι επιβλαβή για την υγεία</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Έγκριση προϊόντος</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641559" y="647700"/>
            <a:ext cx="8385422" cy="6087564"/>
            <a:chOff x="-1" y="-139987"/>
            <a:chExt cx="9490469" cy="5941924"/>
          </a:xfrm>
        </p:grpSpPr>
        <p:sp>
          <p:nvSpPr>
            <p:cNvPr id="3" name="TextBox 3"/>
            <p:cNvSpPr txBox="1"/>
            <p:nvPr/>
          </p:nvSpPr>
          <p:spPr>
            <a:xfrm>
              <a:off x="-1" y="-139987"/>
              <a:ext cx="9490469" cy="5941924"/>
            </a:xfrm>
            <a:prstGeom prst="rect">
              <a:avLst/>
            </a:prstGeom>
          </p:spPr>
          <p:txBody>
            <a:bodyPr lIns="0" tIns="0" rIns="0" bIns="0" rtlCol="0" anchor="t">
              <a:spAutoFit/>
            </a:bodyPr>
            <a:lstStyle/>
            <a:p>
              <a:pPr marL="342900" indent="-342900">
                <a:lnSpc>
                  <a:spcPts val="3359"/>
                </a:lnSpc>
                <a:buFont typeface="Arial" panose="020B0604020202020204" pitchFamily="34" charset="0"/>
                <a:buChar char="•"/>
              </a:pPr>
              <a:r>
                <a:rPr lang="el-GR" sz="2400" spc="120" dirty="0">
                  <a:solidFill>
                    <a:srgbClr val="456A2C"/>
                  </a:solidFill>
                  <a:latin typeface="Glacial Indifference"/>
                </a:rPr>
                <a:t>Θα πρέπει να χρησιμοποιήσετε οικολογικά σήματα για να εντοπίσετε και να επιλέξετε ένα φιλικό προς το περιβάλλον προϊόν</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Τα πιο κοινά οικολογικά σήματα στις σκανδιναβικές χώρες είναι το σήμα Swan και το οικολογικό σήμα της ΕΕ</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Οι παραπάνω μάρκες διαφέρουν από τις περισσότερες, θέτοντας αυστηρές και απόλυτες απαιτήσεις για την κατασκευή, καθώς και λαμβάνοντας υπόψη ολόκληρο τον κύκλο ζωής του προϊόντος και τις περιβαλλοντικές του επιπτώσεις</a:t>
              </a:r>
              <a:r>
                <a:rPr lang="en-US" sz="2400" spc="120" dirty="0">
                  <a:solidFill>
                    <a:srgbClr val="456A2C"/>
                  </a:solidFill>
                  <a:latin typeface="Glacial Indifference"/>
                </a:rPr>
                <a:t>.</a:t>
              </a:r>
            </a:p>
          </p:txBody>
        </p:sp>
        <p:sp>
          <p:nvSpPr>
            <p:cNvPr id="7" name="TextBox 7"/>
            <p:cNvSpPr txBox="1"/>
            <p:nvPr/>
          </p:nvSpPr>
          <p:spPr>
            <a:xfrm>
              <a:off x="-1" y="5043042"/>
              <a:ext cx="9490469" cy="394293"/>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gr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95253"/>
            </a:xfrm>
            <a:prstGeom prst="rect">
              <a:avLst/>
            </a:prstGeom>
            <a:grpFill/>
          </p:spPr>
          <p:txBody>
            <a:bodyPr wrap="square" lIns="0" tIns="0" rIns="0" bIns="0" rtlCol="0" anchor="t">
              <a:spAutoFit/>
            </a:bodyPr>
            <a:lstStyle/>
            <a:p>
              <a:pPr algn="l">
                <a:lnSpc>
                  <a:spcPts val="8370"/>
                </a:lnSpc>
              </a:pPr>
              <a:r>
                <a:rPr lang="el-GR" sz="6200" spc="310" dirty="0">
                  <a:solidFill>
                    <a:srgbClr val="FEFFF8"/>
                  </a:solidFill>
                  <a:latin typeface="League Spartan"/>
                </a:rPr>
                <a:t>Οικολογικά σήματα</a:t>
              </a:r>
              <a:endParaRPr lang="en-US" sz="6200" spc="310" dirty="0">
                <a:solidFill>
                  <a:srgbClr val="FEFFF8"/>
                </a:solidFill>
                <a:latin typeface="League Spartan"/>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pic>
        <p:nvPicPr>
          <p:cNvPr id="6" name="Kuva 5" descr="Kuva, joka sisältää kohteen piirtäminen&#10;&#10;Kuvaus luotu automaattisesti">
            <a:extLst>
              <a:ext uri="{FF2B5EF4-FFF2-40B4-BE49-F238E27FC236}">
                <a16:creationId xmlns:a16="http://schemas.microsoft.com/office/drawing/2014/main" id="{82FA5BD0-68C6-4EB0-A230-2A6B6DEB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229586"/>
            <a:ext cx="2777143" cy="3240000"/>
          </a:xfrm>
          <a:prstGeom prst="rect">
            <a:avLst/>
          </a:prstGeom>
        </p:spPr>
      </p:pic>
      <p:pic>
        <p:nvPicPr>
          <p:cNvPr id="12" name="Kuva 11">
            <a:extLst>
              <a:ext uri="{FF2B5EF4-FFF2-40B4-BE49-F238E27FC236}">
                <a16:creationId xmlns:a16="http://schemas.microsoft.com/office/drawing/2014/main" id="{4B046D1E-F23A-49A6-AC05-F7A7D869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5229586"/>
            <a:ext cx="3240000" cy="32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6959598"/>
          </a:xfrm>
          <a:prstGeom prst="rect">
            <a:avLst/>
          </a:prstGeom>
        </p:spPr>
        <p:txBody>
          <a:bodyPr wrap="square" lIns="0" tIns="0" rIns="0" bIns="0" rtlCol="0" anchor="t">
            <a:spAutoFit/>
          </a:bodyPr>
          <a:lstStyle/>
          <a:p>
            <a:pPr>
              <a:lnSpc>
                <a:spcPts val="3359"/>
              </a:lnSpc>
            </a:pPr>
            <a:r>
              <a:rPr lang="el-GR" sz="2400" b="1" spc="120" dirty="0">
                <a:solidFill>
                  <a:srgbClr val="456A2C"/>
                </a:solidFill>
                <a:latin typeface="Glacial Indifference"/>
              </a:rPr>
              <a:t>Παράγοντες που πρέπει να ληφθούν υπόψη κατά την επιλογή των δομικών προϊόντων</a:t>
            </a:r>
          </a:p>
          <a:p>
            <a:pPr>
              <a:lnSpc>
                <a:spcPts val="3359"/>
              </a:lnSpc>
            </a:pPr>
            <a:endParaRPr lang="en-U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Διαστασιολόγηση</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Θερμοπερατότητα (</a:t>
            </a:r>
            <a:r>
              <a:rPr lang="en-US" sz="2400" spc="120" dirty="0">
                <a:solidFill>
                  <a:srgbClr val="456A2C"/>
                </a:solidFill>
                <a:latin typeface="Glacial Indifference"/>
              </a:rPr>
              <a:t>U-value</a:t>
            </a:r>
            <a:r>
              <a:rPr lang="el-GR" sz="2400" spc="120" dirty="0">
                <a:solidFill>
                  <a:srgbClr val="456A2C"/>
                </a:solidFill>
                <a:latin typeface="Glacial Indifference"/>
              </a:rPr>
              <a:t>)</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Πυρασφάλεια</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Ηχομόνωση</a:t>
            </a:r>
          </a:p>
          <a:p>
            <a:pPr marL="342900" indent="-342900">
              <a:lnSpc>
                <a:spcPts val="3359"/>
              </a:lnSpc>
              <a:buFont typeface="Arial" panose="020B0604020202020204" pitchFamily="34" charset="0"/>
              <a:buChar char="•"/>
            </a:pPr>
            <a:r>
              <a:rPr lang="en-US" sz="2400" spc="120" dirty="0">
                <a:solidFill>
                  <a:srgbClr val="456A2C"/>
                </a:solidFill>
                <a:latin typeface="Glacial Indifference"/>
              </a:rPr>
              <a:t>UV </a:t>
            </a:r>
            <a:r>
              <a:rPr lang="el-GR" sz="2400" spc="120" dirty="0">
                <a:solidFill>
                  <a:srgbClr val="456A2C"/>
                </a:solidFill>
                <a:latin typeface="Glacial Indifference"/>
              </a:rPr>
              <a:t>και καιρική προστασία</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Σταθεροποίηση</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Σφράγιση</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Θερμομόνωση</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Συρραφή</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Πιθανές πρόσθετες εγκαταστάσεις</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Ασφάλεια κατά τη χρήση</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Διάρκεια ζωής</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Συντήρηση κατά τη διάρκεια ζωής του</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Επιλογή του προϊόντος</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1" y="-335920"/>
            <a:ext cx="7505700"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3"/>
          </a:xfrm>
        </p:grpSpPr>
        <p:sp>
          <p:nvSpPr>
            <p:cNvPr id="8" name="TextBox 8"/>
            <p:cNvSpPr txBox="1"/>
            <p:nvPr/>
          </p:nvSpPr>
          <p:spPr>
            <a:xfrm>
              <a:off x="0" y="-95249"/>
              <a:ext cx="9216551" cy="1395253"/>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Δομικό προϊόν</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el-GR" sz="3700" spc="185" dirty="0">
                <a:solidFill>
                  <a:schemeClr val="bg1"/>
                </a:solidFill>
                <a:latin typeface="League Spartan"/>
              </a:rPr>
              <a:t>ΠΟΡΤΑ</a:t>
            </a:r>
            <a:endParaRPr lang="en-US" sz="3700" spc="185" dirty="0">
              <a:solidFill>
                <a:schemeClr val="bg1"/>
              </a:solidFill>
              <a:latin typeface="League Spartan"/>
            </a:endParaRPr>
          </a:p>
        </p:txBody>
      </p:sp>
      <p:sp>
        <p:nvSpPr>
          <p:cNvPr id="29" name="TextBox 2">
            <a:extLst>
              <a:ext uri="{FF2B5EF4-FFF2-40B4-BE49-F238E27FC236}">
                <a16:creationId xmlns:a16="http://schemas.microsoft.com/office/drawing/2014/main" id="{2E2CB711-E3AE-4195-8726-839D79852FCA}"/>
              </a:ext>
            </a:extLst>
          </p:cNvPr>
          <p:cNvSpPr txBox="1"/>
          <p:nvPr/>
        </p:nvSpPr>
        <p:spPr>
          <a:xfrm>
            <a:off x="8652073" y="58994"/>
            <a:ext cx="9064377" cy="868827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000" spc="120" dirty="0">
                <a:solidFill>
                  <a:srgbClr val="456A2C"/>
                </a:solidFill>
                <a:latin typeface="Glacial Indifference"/>
              </a:rPr>
              <a:t>Οι πόρτες είναι κατασκευασμένες από κόντρα πλακέ καθώς και πλάκες πρέσας διαφορετικών βαθμών, οι οποίες αντιδρούν μόνο ελαφρώς στις διακυμάνσεις της υγρασίας και της θερμοκρασίας του αέρα.</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Οι πόρτες απαιτούνται για την αντίσταση πυρκαγιάς ,την απελευθέρωση θερμότητας (U-</a:t>
            </a:r>
            <a:r>
              <a:rPr lang="en-US" sz="2000" spc="120" dirty="0">
                <a:solidFill>
                  <a:srgbClr val="456A2C"/>
                </a:solidFill>
                <a:latin typeface="Glacial Indifference"/>
              </a:rPr>
              <a:t>value</a:t>
            </a:r>
            <a:r>
              <a:rPr lang="el-GR" sz="2000" spc="120" dirty="0">
                <a:solidFill>
                  <a:srgbClr val="456A2C"/>
                </a:solidFill>
                <a:latin typeface="Glacial Indifference"/>
              </a:rPr>
              <a:t>) και την ηχομόνωση </a:t>
            </a:r>
          </a:p>
          <a:p>
            <a:pPr indent="357188">
              <a:lnSpc>
                <a:spcPts val="3359"/>
              </a:lnSpc>
            </a:pPr>
            <a:r>
              <a:rPr lang="el-GR" sz="2000" spc="120" dirty="0">
                <a:solidFill>
                  <a:srgbClr val="456A2C"/>
                </a:solidFill>
                <a:latin typeface="Glacial Indifference"/>
              </a:rPr>
              <a:t>(dB </a:t>
            </a:r>
            <a:r>
              <a:rPr lang="en-US" sz="2000" spc="120" dirty="0">
                <a:solidFill>
                  <a:srgbClr val="456A2C"/>
                </a:solidFill>
                <a:latin typeface="Glacial Indifference"/>
              </a:rPr>
              <a:t>value).</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Οι μπαλκονόπορτες έχουν μια πιο κοινή επίστρωση αργιλίου στο εξωτερικό, αυτό το προϊόν καλείται επίσης πόρτα </a:t>
            </a:r>
            <a:r>
              <a:rPr lang="en-US" sz="2000" spc="120" dirty="0">
                <a:solidFill>
                  <a:srgbClr val="456A2C"/>
                </a:solidFill>
                <a:latin typeface="Glacial Indifference"/>
              </a:rPr>
              <a:t>“</a:t>
            </a:r>
            <a:r>
              <a:rPr lang="el-GR" sz="2000" spc="120" dirty="0">
                <a:solidFill>
                  <a:srgbClr val="456A2C"/>
                </a:solidFill>
                <a:latin typeface="Glacial Indifference"/>
              </a:rPr>
              <a:t>τοπίου</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Η πόρτα περιλαμβάνει ένα φύλλο πόρτας και ένα πλαίσιο και οποιαδήποτε από τα περιβάλλοντα μέρη παρόμοιας δομής πλαισίου, καθώς και μεντεσέδες, κλειδαριές και άλλα εξαρτήματα και τρόπους σφραγίσματος</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Η εσωτερική πόρτα είναι μια πόρτα (ενδιάμεση πόρτα ή πόρτα ημιώροφων) που εγκαθίσταται μέσα στο κτήριο</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Μια εξωτερική πόρτα είναι μια πόρτα στην πρόσοψη ενός κτιρίου που οδηγεί από το εξωτερικό στο εσωτερικό του κτιρίου. Μια πόρτα παραθύρου είναι μια εξωτερική πόρτα με γυάλινο άνοιγμα</a:t>
            </a:r>
            <a:r>
              <a:rPr lang="en-US" spc="120" dirty="0">
                <a:solidFill>
                  <a:srgbClr val="456A2C"/>
                </a:solidFill>
                <a:latin typeface="Glacial Indifference"/>
              </a:rPr>
              <a:t>.</a:t>
            </a:r>
            <a:endParaRPr lang="fi-FI" spc="120" dirty="0">
              <a:solidFill>
                <a:srgbClr val="456A2C"/>
              </a:solidFill>
              <a:latin typeface="Glacial Indifference"/>
            </a:endParaRPr>
          </a:p>
        </p:txBody>
      </p:sp>
    </p:spTree>
    <p:extLst>
      <p:ext uri="{BB962C8B-B14F-4D97-AF65-F5344CB8AC3E}">
        <p14:creationId xmlns:p14="http://schemas.microsoft.com/office/powerpoint/2010/main" val="30592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95253"/>
            </a:xfrm>
            <a:prstGeom prst="rect">
              <a:avLst/>
            </a:prstGeom>
          </p:spPr>
          <p:txBody>
            <a:bodyPr lIns="0" tIns="0" rIns="0" bIns="0" rtlCol="0" anchor="t">
              <a:spAutoFit/>
            </a:bodyPr>
            <a:lstStyle/>
            <a:p>
              <a:pPr algn="l">
                <a:lnSpc>
                  <a:spcPts val="8370"/>
                </a:lnSpc>
              </a:pPr>
              <a:r>
                <a:rPr lang="el-GR" sz="6200" spc="310" dirty="0">
                  <a:solidFill>
                    <a:schemeClr val="bg1"/>
                  </a:solidFill>
                  <a:latin typeface="League Spartan"/>
                </a:rPr>
                <a:t>Δομικό προϊόν</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el-GR" sz="3700" spc="185" dirty="0">
                <a:solidFill>
                  <a:schemeClr val="bg1"/>
                </a:solidFill>
                <a:latin typeface="League Spartan"/>
              </a:rPr>
              <a:t>ΠΑΡΑΘΥΡΟ</a:t>
            </a:r>
            <a:endParaRPr lang="en-US" sz="3700" spc="185" dirty="0">
              <a:solidFill>
                <a:schemeClr val="bg1"/>
              </a:solidFill>
              <a:latin typeface="League Spartan"/>
            </a:endParaRPr>
          </a:p>
        </p:txBody>
      </p:sp>
      <p:sp>
        <p:nvSpPr>
          <p:cNvPr id="11" name="TextBox 2">
            <a:extLst>
              <a:ext uri="{FF2B5EF4-FFF2-40B4-BE49-F238E27FC236}">
                <a16:creationId xmlns:a16="http://schemas.microsoft.com/office/drawing/2014/main" id="{0AFB7C95-B111-4381-A7BD-0386E1FC21FC}"/>
              </a:ext>
            </a:extLst>
          </p:cNvPr>
          <p:cNvSpPr txBox="1"/>
          <p:nvPr/>
        </p:nvSpPr>
        <p:spPr>
          <a:xfrm>
            <a:off x="9565942" y="0"/>
            <a:ext cx="8722057" cy="9999917"/>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000" spc="120" dirty="0">
                <a:solidFill>
                  <a:srgbClr val="456A2C"/>
                </a:solidFill>
                <a:latin typeface="Glacial Indifference"/>
              </a:rPr>
              <a:t>Κατά την εγκατάσταση ενός παραθύρου, απαιτείται ιδιαίτερη προσοχή στο τρύπημα του διακένου μεταξύ του πλαισίου του παραθύρου και του τοίχου και στη σύνδεση μεταξύ του πλαισίου και του φράγματος αέρα</a:t>
            </a:r>
            <a:r>
              <a:rPr lang="en-US" sz="2000" spc="120" dirty="0">
                <a:solidFill>
                  <a:srgbClr val="456A2C"/>
                </a:solidFill>
                <a:latin typeface="Glacial Indifference"/>
              </a:rPr>
              <a:t>.</a:t>
            </a:r>
          </a:p>
          <a:p>
            <a:pPr marL="342900" indent="-342900">
              <a:lnSpc>
                <a:spcPts val="3359"/>
              </a:lnSpc>
              <a:buFont typeface="Arial" panose="020B0604020202020204" pitchFamily="34" charset="0"/>
              <a:buChar char="•"/>
            </a:pPr>
            <a:r>
              <a:rPr lang="el-GR" sz="2000" spc="120" dirty="0">
                <a:solidFill>
                  <a:srgbClr val="456A2C"/>
                </a:solidFill>
                <a:latin typeface="Glacial Indifference"/>
              </a:rPr>
              <a:t>Τα συμβατικά νέα παράθυρα έχουν 3-4 γυαλιά, Τα καλύτερα παράθυρα έχουν συνήθως 4 γυαλιά, καθώς και μια επιλεκτική μεμβράνη, καθώς και θερμομόνωση μεταξύ των γυαλιών</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000" spc="120" dirty="0">
                <a:solidFill>
                  <a:srgbClr val="456A2C"/>
                </a:solidFill>
                <a:latin typeface="Glacial Indifference"/>
              </a:rPr>
              <a:t>Τυποποιημένοι τύποι παραθύρων </a:t>
            </a:r>
            <a:r>
              <a:rPr lang="fi-FI" sz="20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MS – </a:t>
            </a:r>
            <a:r>
              <a:rPr lang="el-GR" sz="2000" spc="120" dirty="0">
                <a:solidFill>
                  <a:srgbClr val="456A2C"/>
                </a:solidFill>
                <a:latin typeface="Glacial Indifference"/>
              </a:rPr>
              <a:t>διπλού γυαλιού παράθυρο που ανοίγει</a:t>
            </a:r>
            <a:endParaRPr lang="fi-FI" sz="2000" spc="120" dirty="0">
              <a:solidFill>
                <a:srgbClr val="456A2C"/>
              </a:solidFill>
              <a:latin typeface="Glacial Indifference"/>
            </a:endParaRP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MSU - </a:t>
            </a:r>
            <a:r>
              <a:rPr lang="el-GR" sz="2000" spc="120" dirty="0">
                <a:solidFill>
                  <a:srgbClr val="456A2C"/>
                </a:solidFill>
                <a:latin typeface="Glacial Indifference"/>
              </a:rPr>
              <a:t>Μέσα-έξω παράθυρο διπλού γυαλιού</a:t>
            </a:r>
            <a:endParaRPr lang="fi-FI" sz="2000" spc="120" dirty="0">
              <a:solidFill>
                <a:srgbClr val="456A2C"/>
              </a:solidFill>
              <a:latin typeface="Glacial Indifference"/>
            </a:endParaRP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MSK - </a:t>
            </a:r>
            <a:r>
              <a:rPr lang="el-GR" sz="2000" spc="120" dirty="0">
                <a:solidFill>
                  <a:srgbClr val="456A2C"/>
                </a:solidFill>
                <a:latin typeface="Glacial Indifference"/>
              </a:rPr>
              <a:t>Ανοιγόμενο παράθυρο τριπλού γυαλιού</a:t>
            </a:r>
            <a:r>
              <a:rPr lang="fi-FI" sz="20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MSE - </a:t>
            </a:r>
            <a:r>
              <a:rPr lang="el-GR" sz="2000" spc="120" dirty="0">
                <a:solidFill>
                  <a:srgbClr val="456A2C"/>
                </a:solidFill>
                <a:latin typeface="Glacial Indifference"/>
              </a:rPr>
              <a:t>Αναδιπλούμενο διπλού πλαισίου, τριπλού γυαλιού παράθυρο</a:t>
            </a:r>
            <a:endParaRPr lang="fi-FI" sz="2000" spc="120" dirty="0">
              <a:solidFill>
                <a:srgbClr val="456A2C"/>
              </a:solidFill>
              <a:latin typeface="Glacial Indifference"/>
            </a:endParaRP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MS2E - </a:t>
            </a:r>
            <a:r>
              <a:rPr lang="el-GR" sz="2000" spc="120" dirty="0">
                <a:solidFill>
                  <a:srgbClr val="456A2C"/>
                </a:solidFill>
                <a:latin typeface="Glacial Indifference"/>
              </a:rPr>
              <a:t>Αναδιπλούμενο παράθυρο διπλού πλαισίου, τετραπλού γυαλιού</a:t>
            </a:r>
            <a:r>
              <a:rPr lang="fi-FI" sz="20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MEK - </a:t>
            </a:r>
            <a:r>
              <a:rPr lang="el-GR" sz="2000" spc="120" dirty="0">
                <a:solidFill>
                  <a:srgbClr val="456A2C"/>
                </a:solidFill>
                <a:latin typeface="Glacial Indifference"/>
              </a:rPr>
              <a:t>Σταθερό παράθυρο με σταθερό στερεό στοιχείο γυαλιού</a:t>
            </a:r>
            <a:r>
              <a:rPr lang="fi-FI" sz="20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SE - </a:t>
            </a:r>
            <a:r>
              <a:rPr lang="el-GR" sz="2000" spc="120" dirty="0">
                <a:solidFill>
                  <a:srgbClr val="456A2C"/>
                </a:solidFill>
                <a:latin typeface="Glacial Indifference"/>
              </a:rPr>
              <a:t>Ανοιγόμενο παράθυρο μονού πλαισίου με διπλό ή τριπλό υαλοπίνακα</a:t>
            </a:r>
            <a:r>
              <a:rPr lang="fi-FI" sz="2000" spc="120" dirty="0">
                <a:solidFill>
                  <a:srgbClr val="456A2C"/>
                </a:solidFill>
                <a:latin typeface="Glacial Indifference"/>
              </a:rPr>
              <a:t>.</a:t>
            </a:r>
          </a:p>
          <a:p>
            <a:pPr marL="800100" lvl="1" indent="-342900">
              <a:lnSpc>
                <a:spcPts val="3359"/>
              </a:lnSpc>
              <a:buFont typeface="Arial" panose="020B0604020202020204" pitchFamily="34" charset="0"/>
              <a:buChar char="•"/>
            </a:pPr>
            <a:r>
              <a:rPr lang="fi-FI" sz="2000" spc="120" dirty="0">
                <a:solidFill>
                  <a:srgbClr val="456A2C"/>
                </a:solidFill>
                <a:latin typeface="Glacial Indifference"/>
              </a:rPr>
              <a:t>DK - </a:t>
            </a:r>
            <a:r>
              <a:rPr lang="el-GR" sz="2000" spc="120" dirty="0">
                <a:solidFill>
                  <a:srgbClr val="456A2C"/>
                </a:solidFill>
                <a:latin typeface="Glacial Indifference"/>
              </a:rPr>
              <a:t>Περιστρεφόμενο π.χ., πλευρικώς αρθρωμένο παράθυρο κλίσης και στροφής, μπορεί να ανοιχτεί και κάθετα αλλά και οριζόντια</a:t>
            </a:r>
            <a:r>
              <a:rPr lang="fi-FI" sz="2400" spc="120" dirty="0">
                <a:solidFill>
                  <a:srgbClr val="456A2C"/>
                </a:solidFill>
                <a:latin typeface="Glacial Indifference"/>
              </a:rPr>
              <a:t>.</a:t>
            </a:r>
          </a:p>
        </p:txBody>
      </p:sp>
    </p:spTree>
    <p:extLst>
      <p:ext uri="{BB962C8B-B14F-4D97-AF65-F5344CB8AC3E}">
        <p14:creationId xmlns:p14="http://schemas.microsoft.com/office/powerpoint/2010/main" val="10049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grpSp>
        <p:nvGrpSpPr>
          <p:cNvPr id="9" name="Group 4">
            <a:extLst>
              <a:ext uri="{FF2B5EF4-FFF2-40B4-BE49-F238E27FC236}">
                <a16:creationId xmlns:a16="http://schemas.microsoft.com/office/drawing/2014/main" id="{4D5CB24C-D951-41B3-BDE3-BE7978FD5513}"/>
              </a:ext>
            </a:extLst>
          </p:cNvPr>
          <p:cNvGrpSpPr/>
          <p:nvPr/>
        </p:nvGrpSpPr>
        <p:grpSpPr>
          <a:xfrm>
            <a:off x="4800600" y="240786"/>
            <a:ext cx="13487400" cy="2325450"/>
            <a:chOff x="-104836" y="-3114570"/>
            <a:chExt cx="13605166" cy="1213749"/>
          </a:xfrm>
        </p:grpSpPr>
        <p:sp>
          <p:nvSpPr>
            <p:cNvPr id="10" name="TextBox 5">
              <a:extLst>
                <a:ext uri="{FF2B5EF4-FFF2-40B4-BE49-F238E27FC236}">
                  <a16:creationId xmlns:a16="http://schemas.microsoft.com/office/drawing/2014/main" id="{23F3C7BA-69F7-46F9-9F77-FC37AF154A84}"/>
                </a:ext>
              </a:extLst>
            </p:cNvPr>
            <p:cNvSpPr txBox="1"/>
            <p:nvPr/>
          </p:nvSpPr>
          <p:spPr>
            <a:xfrm>
              <a:off x="-1" y="-3114570"/>
              <a:ext cx="13500331" cy="546181"/>
            </a:xfrm>
            <a:prstGeom prst="rect">
              <a:avLst/>
            </a:prstGeom>
          </p:spPr>
          <p:txBody>
            <a:bodyPr wrap="square" lIns="0" tIns="0" rIns="0" bIns="0" rtlCol="0" anchor="t">
              <a:spAutoFit/>
            </a:bodyPr>
            <a:lstStyle/>
            <a:p>
              <a:pPr algn="l">
                <a:lnSpc>
                  <a:spcPts val="8370"/>
                </a:lnSpc>
              </a:pPr>
              <a:r>
                <a:rPr lang="el-GR" sz="6200" spc="310" dirty="0">
                  <a:solidFill>
                    <a:srgbClr val="456A2C"/>
                  </a:solidFill>
                  <a:latin typeface="League Spartan"/>
                </a:rPr>
                <a:t>Ποιότητα εγκατάστασης</a:t>
              </a:r>
              <a:endParaRPr lang="en-US" sz="6200" spc="310" dirty="0">
                <a:solidFill>
                  <a:srgbClr val="456A2C"/>
                </a:solidFill>
                <a:latin typeface="League Spartan"/>
              </a:endParaRPr>
            </a:p>
          </p:txBody>
        </p:sp>
        <p:sp>
          <p:nvSpPr>
            <p:cNvPr id="11" name="TextBox 6">
              <a:extLst>
                <a:ext uri="{FF2B5EF4-FFF2-40B4-BE49-F238E27FC236}">
                  <a16:creationId xmlns:a16="http://schemas.microsoft.com/office/drawing/2014/main" id="{44114250-D071-40AD-9FA4-2FE5252E7377}"/>
                </a:ext>
              </a:extLst>
            </p:cNvPr>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pic>
        <p:nvPicPr>
          <p:cNvPr id="17" name="Kuva 6" descr="Kuva, joka sisältää kohteen ulko, rakennus, tie, katu&#10;&#10;Kuvaus luotu automaattisesti">
            <a:extLst>
              <a:ext uri="{FF2B5EF4-FFF2-40B4-BE49-F238E27FC236}">
                <a16:creationId xmlns:a16="http://schemas.microsoft.com/office/drawing/2014/main" id="{6A83D5F1-A948-45CB-B79E-0FCD1580EC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70" y="3924300"/>
            <a:ext cx="5581650" cy="3721100"/>
          </a:xfrm>
          <a:prstGeom prst="rect">
            <a:avLst/>
          </a:prstGeom>
        </p:spPr>
      </p:pic>
      <p:sp>
        <p:nvSpPr>
          <p:cNvPr id="18" name="TextBox 6">
            <a:extLst>
              <a:ext uri="{FF2B5EF4-FFF2-40B4-BE49-F238E27FC236}">
                <a16:creationId xmlns:a16="http://schemas.microsoft.com/office/drawing/2014/main" id="{B8462CAB-2FE1-4872-B889-26196295BACC}"/>
              </a:ext>
            </a:extLst>
          </p:cNvPr>
          <p:cNvSpPr txBox="1"/>
          <p:nvPr/>
        </p:nvSpPr>
        <p:spPr>
          <a:xfrm>
            <a:off x="5065246" y="1287227"/>
            <a:ext cx="12106584" cy="8255850"/>
          </a:xfrm>
          <a:prstGeom prst="rect">
            <a:avLst/>
          </a:prstGeom>
        </p:spPr>
        <p:txBody>
          <a:bodyPr wrap="square" lIns="0" tIns="0" rIns="0" bIns="0" rtlCol="0" anchor="t">
            <a:spAutoFit/>
          </a:bodyPr>
          <a:lstStyle/>
          <a:p>
            <a:pPr algn="just">
              <a:lnSpc>
                <a:spcPts val="3359"/>
              </a:lnSpc>
            </a:pPr>
            <a:r>
              <a:rPr lang="el-GR" sz="2800" spc="120" dirty="0">
                <a:solidFill>
                  <a:srgbClr val="456A2C"/>
                </a:solidFill>
                <a:latin typeface="Glacial Indifference"/>
              </a:rPr>
              <a:t>Παράθυρο</a:t>
            </a: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Οι ρωγμές στα πλαίσια πρέπει να γεμίζονται κατά τέτοιο τρόπο ώστε οι γειτονικές επιφάνειες να μην καταστραφούν, λερωθούν ή αποχρωματιστούν και η διατομή πρέπει να εξασφαλίζεται όταν το παράθυρο είναι κλειστό και το άνοιγμα πρέπει επίσης να είναι τέλειο</a:t>
            </a:r>
            <a:r>
              <a:rPr lang="en-US" sz="2000" spc="120" dirty="0">
                <a:solidFill>
                  <a:srgbClr val="456A2C"/>
                </a:solidFill>
                <a:latin typeface="Glacial Indifference"/>
              </a:rPr>
              <a:t>.</a:t>
            </a:r>
            <a:endParaRPr lang="fi-FI" sz="20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Τα παράθυρα πρέπει να είναι άθικτα στην επιφάνεια και δεν πρέπει να υπάρχουν λεκέδες, ρωγμές ή άλλα ελαττώματα στις εκτεθειμένες επιφάνειες. Τα τζάμια πρέπει επίσης να είναι άθικτα και καθαρά και απαλλαγμένα από γρατζουνιές ή λεκέδες</a:t>
            </a:r>
            <a:r>
              <a:rPr lang="en-US" sz="2400" spc="120" dirty="0">
                <a:solidFill>
                  <a:srgbClr val="456A2C"/>
                </a:solidFill>
                <a:latin typeface="Glacial Indifference"/>
              </a:rPr>
              <a:t>.</a:t>
            </a:r>
          </a:p>
          <a:p>
            <a:pPr marL="342900" indent="-342900" algn="just">
              <a:lnSpc>
                <a:spcPts val="3359"/>
              </a:lnSpc>
              <a:buFontTx/>
              <a:buChar char="-"/>
            </a:pPr>
            <a:endParaRPr lang="fi-FI" sz="2400" spc="120" dirty="0">
              <a:solidFill>
                <a:srgbClr val="456A2C"/>
              </a:solidFill>
              <a:latin typeface="Glacial Indifference"/>
            </a:endParaRPr>
          </a:p>
          <a:p>
            <a:pPr algn="just">
              <a:lnSpc>
                <a:spcPts val="3359"/>
              </a:lnSpc>
            </a:pPr>
            <a:r>
              <a:rPr lang="el-GR" sz="2800" spc="120" dirty="0">
                <a:solidFill>
                  <a:srgbClr val="456A2C"/>
                </a:solidFill>
                <a:latin typeface="Glacial Indifference"/>
              </a:rPr>
              <a:t>Πόρτα</a:t>
            </a: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Η απόσταση εγκατάστασης των εξωτερικών πλαισίων πόρτας πρέπει να είναι τοποθετημένη έτσι ώστε οι γειτονικές επιφάνειες να μην καταστραφούν, λερωθούν ή αποχρωματιστούν. Δεν υπάρχει καμία ανάγκη να ελεγχθεί το διάστημα εγκαταστάσεων των εσωτερικών πλαισίων πορτών εκτός αν καθορίζονται απαιτήσεις υγιούς μόνωσης</a:t>
            </a:r>
            <a:r>
              <a:rPr lang="en-US" sz="2000" spc="120" dirty="0">
                <a:solidFill>
                  <a:srgbClr val="456A2C"/>
                </a:solidFill>
                <a:latin typeface="Glacial Indifference"/>
              </a:rPr>
              <a:t>.</a:t>
            </a:r>
          </a:p>
          <a:p>
            <a:pPr marL="342900" indent="-342900" algn="just">
              <a:lnSpc>
                <a:spcPts val="3359"/>
              </a:lnSpc>
              <a:buFont typeface="Arial" panose="020B0604020202020204" pitchFamily="34" charset="0"/>
              <a:buChar char="•"/>
            </a:pPr>
            <a:r>
              <a:rPr lang="el-GR" sz="2000" spc="120" dirty="0">
                <a:solidFill>
                  <a:srgbClr val="456A2C"/>
                </a:solidFill>
                <a:latin typeface="Glacial Indifference"/>
              </a:rPr>
              <a:t>Τα κάτοπτρα θυρών πρέπει να είναι άθικτα στην επιφάνεια και δεν πρέπει να έχουν χρωματικές παραλλαγές που θα μπορούσαν να βλάψουν την εμφάνιση, αλλά επιτρέπονται χρωματικές παραλλαγές ειδικές για το ξύλο</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Οφέλη</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68412" y="6208099"/>
            <a:ext cx="6760417" cy="2462727"/>
            <a:chOff x="0" y="-19050"/>
            <a:chExt cx="9013889" cy="3283635"/>
          </a:xfrm>
        </p:grpSpPr>
        <p:sp>
          <p:nvSpPr>
            <p:cNvPr id="5" name="TextBox 5"/>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ΠΕΡΙΒΑΛΛΟΝ</a:t>
              </a:r>
              <a:endParaRPr lang="en-US" sz="3300" b="1" spc="165" dirty="0">
                <a:solidFill>
                  <a:srgbClr val="456A2C"/>
                </a:solidFill>
                <a:latin typeface="Glacial Indifference"/>
              </a:endParaRPr>
            </a:p>
          </p:txBody>
        </p:sp>
        <p:sp>
          <p:nvSpPr>
            <p:cNvPr id="6" name="TextBox 6"/>
            <p:cNvSpPr txBox="1"/>
            <p:nvPr/>
          </p:nvSpPr>
          <p:spPr>
            <a:xfrm>
              <a:off x="0" y="961391"/>
              <a:ext cx="9013889" cy="2303194"/>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Τα τμηματικά προϊόντα μειώνουν τα υλικά απόβλητα και μειώνουν τους χρόνους κατασκευής και εγκαταστάσεων</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2677525"/>
            <a:ext cx="6760417" cy="2462727"/>
            <a:chOff x="0" y="-19050"/>
            <a:chExt cx="9013889" cy="3283635"/>
          </a:xfrm>
        </p:grpSpPr>
        <p:sp>
          <p:nvSpPr>
            <p:cNvPr id="9" name="TextBox 9"/>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ΠΑΡΑΓΩΓΙΚΟΤΗΤΑ</a:t>
              </a:r>
              <a:endParaRPr lang="en-US" sz="3300" b="1" spc="165" dirty="0">
                <a:solidFill>
                  <a:srgbClr val="456A2C"/>
                </a:solidFill>
                <a:latin typeface="Glacial Indifference"/>
              </a:endParaRPr>
            </a:p>
          </p:txBody>
        </p:sp>
        <p:sp>
          <p:nvSpPr>
            <p:cNvPr id="10" name="TextBox 10"/>
            <p:cNvSpPr txBox="1"/>
            <p:nvPr/>
          </p:nvSpPr>
          <p:spPr>
            <a:xfrm>
              <a:off x="0" y="961391"/>
              <a:ext cx="9013889" cy="2303194"/>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ενσωμάτωση των τελικών κατασκευαστικών προϊόντων σε ένα κτίριο επιταχύνει φυσικά την κατασκευή και διατηρεί την ποιότητα</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89327" y="2677525"/>
            <a:ext cx="6760417" cy="2462727"/>
            <a:chOff x="0" y="-19050"/>
            <a:chExt cx="9013889" cy="3283634"/>
          </a:xfrm>
        </p:grpSpPr>
        <p:sp>
          <p:nvSpPr>
            <p:cNvPr id="13" name="TextBox 13"/>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ΑΠΟΔΟΤΙΚΟΤΗΤΑ</a:t>
              </a:r>
              <a:endParaRPr lang="en-US" sz="3300" b="1" spc="165" dirty="0">
                <a:solidFill>
                  <a:srgbClr val="456A2C"/>
                </a:solidFill>
                <a:latin typeface="Glacial Indifference"/>
              </a:endParaRPr>
            </a:p>
          </p:txBody>
        </p:sp>
        <p:sp>
          <p:nvSpPr>
            <p:cNvPr id="14" name="TextBox 14"/>
            <p:cNvSpPr txBox="1"/>
            <p:nvPr/>
          </p:nvSpPr>
          <p:spPr>
            <a:xfrm>
              <a:off x="0" y="961391"/>
              <a:ext cx="9013889" cy="2303193"/>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Τα κατασκευασμένα σε σειρά δομικά προϊόντα μπορούν να μηχανοποιηθούν,  που σημαίνει ότι η αποδοτικότητα παραγωγής μεγιστοποιείται</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10008377" y="6233044"/>
            <a:ext cx="6760417" cy="2462727"/>
            <a:chOff x="0" y="-19050"/>
            <a:chExt cx="9013889" cy="2653865"/>
          </a:xfrm>
        </p:grpSpPr>
        <p:sp>
          <p:nvSpPr>
            <p:cNvPr id="17" name="TextBox 17"/>
            <p:cNvSpPr txBox="1"/>
            <p:nvPr/>
          </p:nvSpPr>
          <p:spPr>
            <a:xfrm>
              <a:off x="1105" y="-19050"/>
              <a:ext cx="9012784" cy="56175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ΚΟΣΤΟΣ</a:t>
              </a:r>
              <a:endParaRPr lang="en-US" sz="3300" b="1" spc="165" dirty="0">
                <a:solidFill>
                  <a:srgbClr val="456A2C"/>
                </a:solidFill>
                <a:latin typeface="Glacial Indifference"/>
              </a:endParaRPr>
            </a:p>
          </p:txBody>
        </p:sp>
        <p:sp>
          <p:nvSpPr>
            <p:cNvPr id="18" name="TextBox 18"/>
            <p:cNvSpPr txBox="1"/>
            <p:nvPr/>
          </p:nvSpPr>
          <p:spPr>
            <a:xfrm>
              <a:off x="0" y="773352"/>
              <a:ext cx="9013889" cy="1861463"/>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l-GR" altLang="fi-FI" sz="2400" dirty="0">
                  <a:solidFill>
                    <a:srgbClr val="456A2C"/>
                  </a:solidFill>
                  <a:latin typeface="Glacial Indifference" panose="020B0604020202020204" charset="0"/>
                </a:rPr>
                <a:t>Το κόστος κατασκευής ενός δομικού προϊόντος μειώνεται όταν το προϊόν μπορεί να κατασκευαστεί ως μηχανική εργασία</a:t>
              </a:r>
              <a:r>
                <a:rPr lang="en-US" altLang="fi-FI" sz="2400" dirty="0">
                  <a:solidFill>
                    <a:srgbClr val="456A2C"/>
                  </a:solidFill>
                  <a:latin typeface="Glacial Indifference" panose="020B0604020202020204" charset="0"/>
                </a:rPr>
                <a:t>.</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3201</TotalTime>
  <Words>891</Words>
  <Application>Microsoft Office PowerPoint</Application>
  <PresentationFormat>Custom</PresentationFormat>
  <Paragraphs>93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Glacial Indifference</vt:lpstr>
      <vt:lpstr>Glacial Indifference Bold</vt:lpstr>
      <vt:lpstr>Arial</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67</cp:revision>
  <dcterms:created xsi:type="dcterms:W3CDTF">2006-08-16T00:00:00Z</dcterms:created>
  <dcterms:modified xsi:type="dcterms:W3CDTF">2021-08-26T13:33:36Z</dcterms:modified>
  <dc:identifier>DAD7Xzioke4</dc:identifier>
</cp:coreProperties>
</file>