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58" r:id="rId6"/>
    <p:sldId id="279" r:id="rId7"/>
    <p:sldId id="280" r:id="rId8"/>
    <p:sldId id="261" r:id="rId9"/>
    <p:sldId id="260" r:id="rId10"/>
    <p:sldId id="27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League Spart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USE OF CONSTRUCTION PRODUCTS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sisä, sisäkatto, lattia&#10;&#10;Kuvaus luotu automaattisesti">
            <a:extLst>
              <a:ext uri="{FF2B5EF4-FFF2-40B4-BE49-F238E27FC236}">
                <a16:creationId xmlns:a16="http://schemas.microsoft.com/office/drawing/2014/main" id="{369B39C9-C252-43D5-9D03-2CF433D86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30" y="-1945886"/>
            <a:ext cx="16310513" cy="122328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51036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DIE VERWENDUNG VON BAUPRODUKTEN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02-4/ LU3: HOLZBAU, RENOVIERUNG UND ABBRUCH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Modulelement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2247900"/>
            <a:ext cx="16268700" cy="6781800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E54A9-BA50-4C3A-9AB7-7C9D7234EBDD}"/>
              </a:ext>
            </a:extLst>
          </p:cNvPr>
          <p:cNvSpPr txBox="1"/>
          <p:nvPr/>
        </p:nvSpPr>
        <p:spPr>
          <a:xfrm>
            <a:off x="8114203" y="2552700"/>
            <a:ext cx="8958319" cy="427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Modulelemente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sind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bezugsfertige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Wohneinheiten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Sie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über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Treppenhäuser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verbunden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wodurch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Arbeitsaufwand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vor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Ort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reduziert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wird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besten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Fall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vierstöckiges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Wohngebäude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innerhalb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von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sechs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Monaten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nach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Baubeginn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bezugsfertig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Der Kunde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kann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Ausstattungsgrad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Modulelements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festlegen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– es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kann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entweder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bereits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Herstellung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bezugsfertig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ausgestattet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unmöbliert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geliefert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</p:txBody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35767B-89BB-4A07-9407-6C6FF7ED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4" t="28238" r="3654" b="4364"/>
          <a:stretch>
            <a:fillRect/>
          </a:stretch>
        </p:blipFill>
        <p:spPr bwMode="auto">
          <a:xfrm>
            <a:off x="1215477" y="2541639"/>
            <a:ext cx="6711950" cy="44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80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43000" y="-419101"/>
            <a:ext cx="8385423" cy="9597866"/>
            <a:chOff x="254000" y="-211895"/>
            <a:chExt cx="11180564" cy="12512028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251202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079022"/>
              <a:ext cx="9216551" cy="136416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INHALTE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28188" y="7110678"/>
              <a:ext cx="9214823" cy="51894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Produktzulassung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Umweltzeichen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Produktauswahl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Türen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Fenster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Montagequalität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Vorteile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Modulelement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Häufig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gestellte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Fragen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27235" y="5651022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4" name="Kuva 13" descr="Kuva, joka sisältää kohteen rakennus, istuminen, auto, bussi&#10;&#10;Kuvaus luotu automaattisesti">
            <a:extLst>
              <a:ext uri="{FF2B5EF4-FFF2-40B4-BE49-F238E27FC236}">
                <a16:creationId xmlns:a16="http://schemas.microsoft.com/office/drawing/2014/main" id="{0DD7106C-E174-4258-BF9B-4465411B1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3747" y="1151853"/>
            <a:ext cx="9214823" cy="6911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25001" y="278222"/>
            <a:ext cx="8580600" cy="5636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Ein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Bauprodukt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Produkt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das fest in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einem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Gebäude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verbaut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wird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z.B.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Betonelement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Fenster,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Stahlstrukturen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Bauholz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Konformität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Bauprodukts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mit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entsprechenden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Standards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wird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durch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CE-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Kennzeichnung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angezeigt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wenn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das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Produkt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unter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einem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harmonisierten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Produktstandard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fällt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Hersteller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sich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Europäische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Technische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Bewertung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beworben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hat.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Bauprodukte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müssen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Sicherheitsanforderungen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erfüllen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nach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Prinzipien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nachhaltiger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Entwicklung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gestaltet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sein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dürfen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nicht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gesundheitsschädigend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sein. 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765205" y="957263"/>
            <a:ext cx="6912414" cy="212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 err="1">
                <a:solidFill>
                  <a:schemeClr val="bg1"/>
                </a:solidFill>
                <a:latin typeface="League Spartan"/>
              </a:rPr>
              <a:t>Produkt-zulassung</a:t>
            </a:r>
            <a:endParaRPr lang="en-US" sz="6200" spc="310" dirty="0">
              <a:solidFill>
                <a:schemeClr val="bg1"/>
              </a:solidFill>
              <a:latin typeface="League Spartan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76342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41559" y="647700"/>
            <a:ext cx="8385422" cy="5714024"/>
            <a:chOff x="-1" y="-139987"/>
            <a:chExt cx="9490469" cy="5577322"/>
          </a:xfrm>
        </p:grpSpPr>
        <p:sp>
          <p:nvSpPr>
            <p:cNvPr id="3" name="TextBox 3"/>
            <p:cNvSpPr txBox="1"/>
            <p:nvPr/>
          </p:nvSpPr>
          <p:spPr>
            <a:xfrm>
              <a:off x="-1" y="-139987"/>
              <a:ext cx="9490469" cy="55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Durch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Umweltzeichen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können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umweltfreundliche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erkannt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ausgewählt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gängigsten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Umweltzeichen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in den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nordischen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Ländern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Nordische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Schwan und das EU-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Umweltzeichen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(Ecolabel). 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oben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genannten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Zeichen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unterscheiden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anderen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Umweltzeichen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dadurch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dass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strikte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zwingend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einzuhaltende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Anforderungen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an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Produktion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stellen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den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gesamten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Produktlebenszyklus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sowie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seinen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Umwelteinfluss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berücksichtigen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" y="5043042"/>
              <a:ext cx="9490469" cy="39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4110" y="-277325"/>
            <a:ext cx="8385423" cy="4008151"/>
            <a:chOff x="-6120" y="48856"/>
            <a:chExt cx="11180564" cy="5344200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-6120" y="48856"/>
              <a:ext cx="11180564" cy="5344200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457200" y="1721908"/>
              <a:ext cx="10717244" cy="139525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League Spartan"/>
                </a:rPr>
                <a:t>Umweltzeichen</a:t>
              </a:r>
              <a:endParaRPr lang="en-US" sz="6200" spc="310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2FA5BD0-68C6-4EB0-A230-2A6B6DEB3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229586"/>
            <a:ext cx="2777143" cy="3240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B046D1E-F23A-49A6-AC05-F7A7D8694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5229586"/>
            <a:ext cx="3240000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68164" y="953576"/>
            <a:ext cx="8385423" cy="6944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folgenden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Dinge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sollten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bei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der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Auswahl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von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Bauprodukten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beachtet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:</a:t>
            </a:r>
          </a:p>
          <a:p>
            <a:pPr>
              <a:lnSpc>
                <a:spcPts val="3359"/>
              </a:lnSpc>
            </a:pP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Dimensionierung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U-Wert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Brandschutz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Schalldämmung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UV-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Witterungsschutz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Verankerung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Abdichtungen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Wärmedämmung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Saum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Mögliche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zusätzliche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Installationen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Verwendungssicherheit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Lebensdauer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Wartung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765205" y="957263"/>
            <a:ext cx="6912414" cy="212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 err="1">
                <a:solidFill>
                  <a:schemeClr val="bg1"/>
                </a:solidFill>
                <a:latin typeface="League Spartan"/>
              </a:rPr>
              <a:t>Produkt-auswahl</a:t>
            </a:r>
            <a:endParaRPr lang="en-US" sz="6200" spc="310" dirty="0">
              <a:solidFill>
                <a:schemeClr val="bg1"/>
              </a:solidFill>
              <a:latin typeface="League Spartan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18343" y="419100"/>
            <a:ext cx="8534400" cy="867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Türen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aus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Sperrholz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sowie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aus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Pressplatten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verschiedener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Stärken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hergestellt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, die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nur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geringfügig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auf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Temperatur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- und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Luftfeuchtigkeitsschwankungen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reagieren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1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Türen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Feuerbeständigkeit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Hitzeabgabe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(U-Wert) und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Schalldämmung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(dB-Wert)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benötigt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1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Balkontüren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haben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an der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Außenseite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eine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Aluminiumverkleidung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auch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Terrassentür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genannt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1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besteht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aus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einem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Türblatt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Türrahmen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allen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sonstigen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Teilen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der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Rahmenstruktur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sowie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aus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Scharnieren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Schlössern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anderen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Beschlägen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Dichtungen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1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Innentür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eine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die Montage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im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Innenbereich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des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Gebäudes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1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Außentür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eine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Tür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in der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Fassade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des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Gebäudes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, die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vom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Äußeren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in das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Gebäude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hineinführt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. Eine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Fenstertür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eine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Außentür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mit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100" spc="120" dirty="0" err="1">
                <a:solidFill>
                  <a:srgbClr val="456A2C"/>
                </a:solidFill>
                <a:latin typeface="Glacial Indifference"/>
              </a:rPr>
              <a:t>Glasausschnitt</a:t>
            </a:r>
            <a:r>
              <a:rPr lang="en-US" sz="2100" spc="120" dirty="0">
                <a:solidFill>
                  <a:srgbClr val="456A2C"/>
                </a:solidFill>
                <a:latin typeface="Glacial Indifference"/>
              </a:rPr>
              <a:t>.</a:t>
            </a:r>
            <a:endParaRPr lang="fi-FI" sz="21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Bauprodukt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6AA27-E55F-4572-B0AE-EAB7F8863517}"/>
              </a:ext>
            </a:extLst>
          </p:cNvPr>
          <p:cNvSpPr txBox="1"/>
          <p:nvPr/>
        </p:nvSpPr>
        <p:spPr>
          <a:xfrm>
            <a:off x="1917605" y="3556978"/>
            <a:ext cx="691183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0"/>
              </a:lnSpc>
            </a:pPr>
            <a:r>
              <a:rPr lang="en-US" sz="3700" spc="185" dirty="0">
                <a:solidFill>
                  <a:schemeClr val="bg1"/>
                </a:solidFill>
                <a:latin typeface="League Spartan"/>
              </a:rPr>
              <a:t>TÜREN</a:t>
            </a:r>
          </a:p>
        </p:txBody>
      </p:sp>
    </p:spTree>
    <p:extLst>
      <p:ext uri="{BB962C8B-B14F-4D97-AF65-F5344CB8AC3E}">
        <p14:creationId xmlns:p14="http://schemas.microsoft.com/office/powerpoint/2010/main" val="305921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46278" y="145337"/>
            <a:ext cx="8534400" cy="9553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AT" sz="2200" spc="120" dirty="0">
                <a:solidFill>
                  <a:srgbClr val="456A2C"/>
                </a:solidFill>
                <a:latin typeface="Glacial Indifference"/>
              </a:rPr>
              <a:t>Beim Einbau eines Fensters muss der Anschluss des Fensterrahmens an die Wand und der Anschluss des Rahmens an die Dampfsperre mit besonderer Sorgfalt ausgeführt werden.</a:t>
            </a:r>
            <a:endParaRPr lang="en-US" sz="2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Gängige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neue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Fenster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haben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3-4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Glasschichten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bessere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Modelle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haben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üblicherweise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4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Glasschichten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eine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selektive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Folie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sowie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Wärmedämmung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zwischen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 den </a:t>
            </a:r>
            <a:r>
              <a:rPr lang="en-US" sz="2200" spc="120" dirty="0" err="1">
                <a:solidFill>
                  <a:srgbClr val="456A2C"/>
                </a:solidFill>
                <a:latin typeface="Glacial Indifference"/>
              </a:rPr>
              <a:t>Gläsern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200" spc="120" dirty="0">
                <a:solidFill>
                  <a:srgbClr val="456A2C"/>
                </a:solidFill>
                <a:latin typeface="Glacial Indifference"/>
              </a:rPr>
              <a:t>Standardisierte Fenstertypen: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200" spc="120" dirty="0">
                <a:solidFill>
                  <a:srgbClr val="456A2C"/>
                </a:solidFill>
                <a:latin typeface="Glacial Indifference"/>
              </a:rPr>
              <a:t>MS – 2-fach-Verglasung, öffnet nur nach innen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200" spc="120" dirty="0">
                <a:solidFill>
                  <a:srgbClr val="456A2C"/>
                </a:solidFill>
                <a:latin typeface="Glacial Indifference"/>
              </a:rPr>
              <a:t>MSU – 2-fach-Verglasung, öffnet nach innen und außen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200" spc="120" dirty="0">
                <a:solidFill>
                  <a:srgbClr val="456A2C"/>
                </a:solidFill>
                <a:latin typeface="Glacial Indifference"/>
              </a:rPr>
              <a:t>MSK – 3-fach-Verglasung, öffnet nur nach innen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200" spc="120" dirty="0">
                <a:solidFill>
                  <a:srgbClr val="456A2C"/>
                </a:solidFill>
                <a:latin typeface="Glacial Indifference"/>
              </a:rPr>
              <a:t>MSE – Versenkbares Fenster mit 2-fach-Rahmen und 3-fach-Verglasung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200" spc="120" dirty="0">
                <a:solidFill>
                  <a:srgbClr val="456A2C"/>
                </a:solidFill>
                <a:latin typeface="Glacial Indifference"/>
              </a:rPr>
              <a:t>MS2E – Versenkbares Fenster mit 2-fach-Rahmen und 4-fach-Verglasung.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200" spc="120" dirty="0">
                <a:solidFill>
                  <a:srgbClr val="456A2C"/>
                </a:solidFill>
                <a:latin typeface="Glacial Indifference"/>
              </a:rPr>
              <a:t>MEK – Festes Fensterelement, verglast mit solidem Glaselement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200" spc="120" dirty="0">
                <a:solidFill>
                  <a:srgbClr val="456A2C"/>
                </a:solidFill>
                <a:latin typeface="Glacial Indifference"/>
              </a:rPr>
              <a:t>SE – Einfachrahmen und 2-fach oder 3-fach Verglasung, öffnet nur nach innen.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200" spc="120" dirty="0">
                <a:solidFill>
                  <a:srgbClr val="456A2C"/>
                </a:solidFill>
                <a:latin typeface="Glacial Indifference"/>
              </a:rPr>
              <a:t>DK – Drehkippfenster, öffnet horizontal und vertikal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Bauprodukt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6AA27-E55F-4572-B0AE-EAB7F8863517}"/>
              </a:ext>
            </a:extLst>
          </p:cNvPr>
          <p:cNvSpPr txBox="1"/>
          <p:nvPr/>
        </p:nvSpPr>
        <p:spPr>
          <a:xfrm>
            <a:off x="1917605" y="3556978"/>
            <a:ext cx="691183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0"/>
              </a:lnSpc>
            </a:pPr>
            <a:r>
              <a:rPr lang="en-US" sz="3700" spc="185" dirty="0">
                <a:solidFill>
                  <a:schemeClr val="bg1"/>
                </a:solidFill>
                <a:latin typeface="League Spartan"/>
              </a:rPr>
              <a:t>FENSTER</a:t>
            </a:r>
          </a:p>
        </p:txBody>
      </p:sp>
    </p:spTree>
    <p:extLst>
      <p:ext uri="{BB962C8B-B14F-4D97-AF65-F5344CB8AC3E}">
        <p14:creationId xmlns:p14="http://schemas.microsoft.com/office/powerpoint/2010/main" val="100492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00600" y="357070"/>
            <a:ext cx="13487400" cy="2325450"/>
            <a:chOff x="-104836" y="-3114570"/>
            <a:chExt cx="13605166" cy="121374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5461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Montagequalität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24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7" name="Kuva 6" descr="Kuva, joka sisältää kohteen ulko, rakennus, tie, katu&#10;&#10;Kuvaus luotu automaattisesti">
            <a:extLst>
              <a:ext uri="{FF2B5EF4-FFF2-40B4-BE49-F238E27FC236}">
                <a16:creationId xmlns:a16="http://schemas.microsoft.com/office/drawing/2014/main" id="{931CE8AB-D6FF-494B-A098-5F8045F55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01305"/>
            <a:ext cx="5581650" cy="3721100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30F9D86F-958F-419F-9EC5-5442C6792127}"/>
              </a:ext>
            </a:extLst>
          </p:cNvPr>
          <p:cNvSpPr txBox="1"/>
          <p:nvPr/>
        </p:nvSpPr>
        <p:spPr>
          <a:xfrm>
            <a:off x="6280774" y="1465541"/>
            <a:ext cx="11702426" cy="8252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fi-FI" sz="2800" spc="120" dirty="0">
                <a:solidFill>
                  <a:srgbClr val="456A2C"/>
                </a:solidFill>
                <a:latin typeface="Glacial Indifference"/>
              </a:rPr>
              <a:t>Fenster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Spalten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Rahmen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müssen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so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gefüllt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dass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angrenzende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Flächen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nicht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beschädigt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verschmutzt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verfärbt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Querschnitt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beim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geschlossenen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Fenster muss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passend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sein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Öffnung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einwandfrei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funktionieren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Die Fenster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müssen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an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Oberfläche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intakt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sein und es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darf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keine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Flecken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Risse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andere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Defekte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freiliegenden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Oberflächen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geben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Auch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Fensterscheiben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müssen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intakt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sauber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frei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von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Kratzern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Flecken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sein.</a:t>
            </a:r>
          </a:p>
          <a:p>
            <a:pPr marL="342900" indent="-342900" algn="just">
              <a:lnSpc>
                <a:spcPts val="3359"/>
              </a:lnSpc>
              <a:buFontTx/>
              <a:buChar char="-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fi-FI" sz="2800" spc="120" dirty="0">
                <a:solidFill>
                  <a:srgbClr val="456A2C"/>
                </a:solidFill>
                <a:latin typeface="Glacial Indifference"/>
              </a:rPr>
              <a:t>Türen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Montageabstand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von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Außentüren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sollte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so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festgelegt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dass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angrenzende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Oberflächen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nicht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beschädigt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verschmutzt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verfärbt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Bei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Innentürrahmen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muss auf den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Montageabstand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nur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Rücksicht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genommen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wenn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Schalldämmung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erforderlich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Türen müssen an der Oberfläche intakt sein und dürfen keine Farbabweichungen aufweisen, die die Erscheinung beeinträchtigen würden, außer holzspezifische Farbabweichungen.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Vorteile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575305"/>
            <a:chOff x="0" y="-19050"/>
            <a:chExt cx="9013889" cy="2100406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UMWELT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Serienprodukte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reduzieren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Materalabfälle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verkürzen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Produktions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Montagezeit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PRODUKTIVITÄT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Einbau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fertigen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Bauteils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in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Gebäude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beschleunigt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Bauprozess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gleichbleibender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Qualität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EFFIZIENZ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Seriengefertigte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Bauprodukte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können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maschinell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hergestellt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was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Effizienzsteigerung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in 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Produktion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führt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1575305"/>
            <a:chOff x="0" y="-19050"/>
            <a:chExt cx="9013889" cy="1697568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KOSTEN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73352"/>
              <a:ext cx="9013889" cy="905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Die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Produktionskosten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eines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Bauprodukts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können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bei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maschineller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Fertigung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reduziert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werden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Benutzerdefiniert</PresentationFormat>
  <Paragraphs>99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Glacial Indifference Bold</vt:lpstr>
      <vt:lpstr>Arial</vt:lpstr>
      <vt:lpstr>Glacial Indifference</vt:lpstr>
      <vt:lpstr>League Spartan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Robert Pirker</cp:lastModifiedBy>
  <cp:revision>69</cp:revision>
  <dcterms:created xsi:type="dcterms:W3CDTF">2006-08-16T00:00:00Z</dcterms:created>
  <dcterms:modified xsi:type="dcterms:W3CDTF">2021-11-08T16:04:10Z</dcterms:modified>
  <dc:identifier>DAD7Xzioke4</dc:identifier>
</cp:coreProperties>
</file>