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66" r:id="rId4"/>
    <p:sldId id="259" r:id="rId5"/>
    <p:sldId id="258" r:id="rId6"/>
    <p:sldId id="279" r:id="rId7"/>
    <p:sldId id="280" r:id="rId8"/>
    <p:sldId id="261" r:id="rId9"/>
    <p:sldId id="260" r:id="rId10"/>
    <p:sldId id="273"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Glacial Indifference" panose="020B0604020202020204" charset="0"/>
      <p:regular r:id="rId17"/>
    </p:embeddedFont>
    <p:embeddedFont>
      <p:font typeface="Glacial Indifference Bold" panose="020B0604020202020204" charset="0"/>
      <p:regular r:id="rId18"/>
    </p:embeddedFont>
    <p:embeddedFont>
      <p:font typeface="League Spartan" panose="00000800000000000000" pitchFamily="50"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98428-B35D-4570-9B4C-F7D7AFF588C9}" v="8" dt="2020-12-17T11:56:21.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53" y="7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1/10/2022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s-ES" sz="1600" spc="80" dirty="0">
                <a:solidFill>
                  <a:srgbClr val="52584D"/>
                </a:solidFill>
                <a:latin typeface="Glacial Indifference"/>
              </a:rPr>
              <a:t>USO DE PRODUCTOS DE CONSTRUCCIÓN</a:t>
            </a:r>
            <a:endParaRPr lang="en-US" sz="1600" spc="80" dirty="0">
              <a:solidFill>
                <a:srgbClr val="52584D"/>
              </a:solidFill>
              <a:latin typeface="Glacial Indifferenc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6" name="Kuva 5" descr="Kuva, joka sisältää kohteen rakennus, sisä, sisäkatto, lattia&#10;&#10;Kuvaus luotu automaattisesti">
            <a:extLst>
              <a:ext uri="{FF2B5EF4-FFF2-40B4-BE49-F238E27FC236}">
                <a16:creationId xmlns:a16="http://schemas.microsoft.com/office/drawing/2014/main" id="{369B39C9-C252-43D5-9D03-2CF433D86D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6930" y="-1945886"/>
            <a:ext cx="16310513" cy="12232885"/>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510363"/>
            </a:xfrm>
            <a:prstGeom prst="rect">
              <a:avLst/>
            </a:prstGeom>
            <a:grpFill/>
          </p:spPr>
          <p:txBody>
            <a:bodyPr wrap="square" lIns="0" tIns="0" rIns="0" bIns="0" rtlCol="0" anchor="t">
              <a:spAutoFit/>
            </a:bodyPr>
            <a:lstStyle/>
            <a:p>
              <a:pPr algn="l">
                <a:lnSpc>
                  <a:spcPts val="10580"/>
                </a:lnSpc>
              </a:pPr>
              <a:r>
                <a:rPr lang="es-ES" sz="6600" spc="92" dirty="0">
                  <a:solidFill>
                    <a:srgbClr val="FEFFF8"/>
                  </a:solidFill>
                  <a:latin typeface="League Spartan"/>
                </a:rPr>
                <a:t>EL USO DE PRODUCTOS DE CONSTRUCCI</a:t>
              </a:r>
              <a:r>
                <a:rPr lang="es-ES" sz="6600" b="1" spc="92" dirty="0">
                  <a:solidFill>
                    <a:srgbClr val="FEFFF8"/>
                  </a:solidFill>
                  <a:latin typeface="League Spartan"/>
                </a:rPr>
                <a:t>Ó</a:t>
              </a:r>
              <a:r>
                <a:rPr lang="es-ES" sz="6600" spc="92" dirty="0">
                  <a:solidFill>
                    <a:srgbClr val="FEFFF8"/>
                  </a:solidFill>
                  <a:latin typeface="League Spartan"/>
                </a:rPr>
                <a:t>N</a:t>
              </a:r>
              <a:endParaRPr lang="en-US" sz="6600" spc="92" dirty="0">
                <a:solidFill>
                  <a:srgbClr val="FEFFF8"/>
                </a:solidFill>
                <a:latin typeface="League Spartan"/>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s-ES" sz="2400" spc="150" dirty="0">
                  <a:solidFill>
                    <a:srgbClr val="FEFFF8"/>
                  </a:solidFill>
                  <a:latin typeface="Glacial Indifference Bold"/>
                </a:rPr>
                <a:t>02-4 / LU3: CONSTRUCCIÓN, RENOVACIÓN Y DECONSTRUCCIÓN DE MADERA</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8267700" cy="859210"/>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League Spartan"/>
              </a:rPr>
              <a:t>Elementos</a:t>
            </a:r>
            <a:r>
              <a:rPr lang="en-US" sz="5000" spc="100" dirty="0">
                <a:solidFill>
                  <a:srgbClr val="456A2C"/>
                </a:solidFill>
                <a:latin typeface="League Spartan"/>
              </a:rPr>
              <a:t> </a:t>
            </a:r>
            <a:r>
              <a:rPr lang="en-US" sz="5000" spc="100" dirty="0" err="1">
                <a:solidFill>
                  <a:srgbClr val="456A2C"/>
                </a:solidFill>
                <a:latin typeface="League Spartan"/>
              </a:rPr>
              <a:t>modulares</a:t>
            </a:r>
            <a:endParaRPr lang="en-US" sz="5000" spc="100" dirty="0">
              <a:solidFill>
                <a:srgbClr val="456A2C"/>
              </a:solidFill>
              <a:latin typeface="League Spartan"/>
            </a:endParaRP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2247900"/>
            <a:ext cx="16268700" cy="6781800"/>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8114203" y="2552700"/>
            <a:ext cx="8958319" cy="5119543"/>
          </a:xfrm>
          <a:prstGeom prst="rect">
            <a:avLst/>
          </a:prstGeom>
          <a:noFill/>
        </p:spPr>
        <p:txBody>
          <a:bodyPr wrap="square" rtlCol="0">
            <a:spAutoFit/>
          </a:bodyPr>
          <a:lstStyle/>
          <a:p>
            <a:pPr marL="342900" indent="-342900" algn="just">
              <a:lnSpc>
                <a:spcPct val="114000"/>
              </a:lnSpc>
              <a:buFont typeface="Arial" panose="020B0604020202020204" pitchFamily="34" charset="0"/>
              <a:buChar char="•"/>
            </a:pPr>
            <a:r>
              <a:rPr lang="es-ES" sz="2400" spc="120" dirty="0">
                <a:solidFill>
                  <a:srgbClr val="456A2C"/>
                </a:solidFill>
                <a:latin typeface="Glacial Indifference"/>
              </a:rPr>
              <a:t>Los </a:t>
            </a:r>
            <a:r>
              <a:rPr lang="es-ES" sz="2400" spc="120">
                <a:solidFill>
                  <a:srgbClr val="456A2C"/>
                </a:solidFill>
                <a:latin typeface="Glacial Indifference"/>
              </a:rPr>
              <a:t>elementos modulares son </a:t>
            </a:r>
            <a:r>
              <a:rPr lang="es-ES" sz="2400" spc="120" dirty="0">
                <a:solidFill>
                  <a:srgbClr val="456A2C"/>
                </a:solidFill>
                <a:latin typeface="Glacial Indifference"/>
              </a:rPr>
              <a:t>apartamentos listos para entrar a vivir, cuya tecnología está conectada desde las escaleras al sistema de la casa, por lo que se reduce la cantidad de trabajo a realizar en el sitio. En el mejor de los casos, el edificio de apartamentos de cuatro pisos estará listo para mudarse dentro de los seis meses posteriores al inicio de la construcción.</a:t>
            </a:r>
          </a:p>
          <a:p>
            <a:pPr marL="342900" indent="-342900" algn="just">
              <a:lnSpc>
                <a:spcPct val="114000"/>
              </a:lnSpc>
              <a:buFont typeface="Arial" panose="020B0604020202020204" pitchFamily="34" charset="0"/>
              <a:buChar char="•"/>
            </a:pPr>
            <a:endParaRPr lang="es-ES"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s-ES" sz="2400" spc="120" dirty="0">
                <a:solidFill>
                  <a:srgbClr val="456A2C"/>
                </a:solidFill>
                <a:latin typeface="Glacial Indifference"/>
              </a:rPr>
              <a:t>El cliente puede determinar el nivel de equipamiento del elemento modular y puede decorarse en la fábrica como un apartamento listo para entrar a vivir o entregarse como un marco sin amueblar.</a:t>
            </a:r>
            <a:endParaRPr lang="en-US" sz="2400" dirty="0">
              <a:solidFill>
                <a:srgbClr val="456A2C"/>
              </a:solidFill>
            </a:endParaRP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10</a:t>
            </a:fld>
            <a:endParaRPr lang="en-US" sz="2400" spc="120" dirty="0">
              <a:solidFill>
                <a:srgbClr val="1E4D65"/>
              </a:solidFill>
              <a:latin typeface="Glacial Indifference"/>
            </a:endParaRPr>
          </a:p>
        </p:txBody>
      </p:sp>
      <p:pic>
        <p:nvPicPr>
          <p:cNvPr id="1026" name="Picture 2">
            <a:extLst>
              <a:ext uri="{FF2B5EF4-FFF2-40B4-BE49-F238E27FC236}">
                <a16:creationId xmlns:a16="http://schemas.microsoft.com/office/drawing/2014/main" id="{1935767B-89BB-4A07-9407-6C6FF7ED4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754" t="28238" r="3654" b="4364"/>
          <a:stretch>
            <a:fillRect/>
          </a:stretch>
        </p:blipFill>
        <p:spPr bwMode="auto">
          <a:xfrm>
            <a:off x="1215477" y="2541639"/>
            <a:ext cx="6711950" cy="448945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9180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grpSp>
        <p:nvGrpSpPr>
          <p:cNvPr id="3" name="Group 3"/>
          <p:cNvGrpSpPr/>
          <p:nvPr/>
        </p:nvGrpSpPr>
        <p:grpSpPr>
          <a:xfrm>
            <a:off x="1143000" y="-419102"/>
            <a:ext cx="8385423" cy="9597867"/>
            <a:chOff x="254000" y="-211896"/>
            <a:chExt cx="11180564" cy="12512029"/>
          </a:xfrm>
          <a:solidFill>
            <a:schemeClr val="bg1">
              <a:lumMod val="95000"/>
            </a:schemeClr>
          </a:solidFill>
        </p:grpSpPr>
        <p:sp>
          <p:nvSpPr>
            <p:cNvPr id="4" name="AutoShape 4"/>
            <p:cNvSpPr/>
            <p:nvPr/>
          </p:nvSpPr>
          <p:spPr>
            <a:xfrm>
              <a:off x="254000" y="-211896"/>
              <a:ext cx="11180564" cy="12512028"/>
            </a:xfrm>
            <a:prstGeom prst="rect">
              <a:avLst/>
            </a:prstGeom>
            <a:grpFill/>
            <a:ln>
              <a:solidFill>
                <a:schemeClr val="accent3"/>
              </a:solidFill>
            </a:ln>
          </p:spPr>
          <p:txBody>
            <a:bodyPr/>
            <a:lstStyle/>
            <a:p>
              <a:endParaRPr lang="en-US" dirty="0"/>
            </a:p>
          </p:txBody>
        </p:sp>
        <p:sp>
          <p:nvSpPr>
            <p:cNvPr id="5" name="TextBox 5"/>
            <p:cNvSpPr txBox="1"/>
            <p:nvPr/>
          </p:nvSpPr>
          <p:spPr>
            <a:xfrm>
              <a:off x="982007" y="1079022"/>
              <a:ext cx="9939993" cy="2768456"/>
            </a:xfrm>
            <a:prstGeom prst="rect">
              <a:avLst/>
            </a:prstGeom>
            <a:grpFill/>
          </p:spPr>
          <p:txBody>
            <a:bodyPr wrap="square" lIns="0" tIns="0" rIns="0" bIns="0" rtlCol="0" anchor="t">
              <a:spAutoFit/>
            </a:bodyPr>
            <a:lstStyle/>
            <a:p>
              <a:pPr algn="l">
                <a:lnSpc>
                  <a:spcPts val="8370"/>
                </a:lnSpc>
              </a:pPr>
              <a:r>
                <a:rPr lang="en-US" sz="6200" spc="310" dirty="0">
                  <a:solidFill>
                    <a:srgbClr val="456A2C"/>
                  </a:solidFill>
                  <a:latin typeface="League Spartan"/>
                </a:rPr>
                <a:t>RESUMEN DE LA PRESENTACI</a:t>
              </a:r>
              <a:r>
                <a:rPr lang="en-US" sz="6200" b="1" spc="310" dirty="0">
                  <a:solidFill>
                    <a:srgbClr val="456A2C"/>
                  </a:solidFill>
                  <a:latin typeface="League Spartan"/>
                </a:rPr>
                <a:t>Ó</a:t>
              </a:r>
              <a:r>
                <a:rPr lang="en-US" sz="6200" spc="310" dirty="0">
                  <a:solidFill>
                    <a:srgbClr val="456A2C"/>
                  </a:solidFill>
                  <a:latin typeface="League Spartan"/>
                </a:rPr>
                <a:t>N</a:t>
              </a:r>
            </a:p>
          </p:txBody>
        </p:sp>
        <p:sp>
          <p:nvSpPr>
            <p:cNvPr id="6" name="TextBox 6"/>
            <p:cNvSpPr txBox="1"/>
            <p:nvPr/>
          </p:nvSpPr>
          <p:spPr>
            <a:xfrm>
              <a:off x="828188" y="7110678"/>
              <a:ext cx="9214823" cy="5189455"/>
            </a:xfrm>
            <a:prstGeom prst="rect">
              <a:avLst/>
            </a:prstGeom>
            <a:grpFill/>
          </p:spPr>
          <p:txBody>
            <a:bodyPr lIns="0" tIns="0" rIns="0" bIns="0" rtlCol="0" anchor="t">
              <a:spAutoFit/>
            </a:bodyPr>
            <a:lstStyle/>
            <a:p>
              <a:pPr marL="342900" indent="-342900">
                <a:lnSpc>
                  <a:spcPts val="3359"/>
                </a:lnSpc>
                <a:buFontTx/>
                <a:buChar char="-"/>
              </a:pPr>
              <a:r>
                <a:rPr lang="es-ES" sz="2400" spc="120" dirty="0">
                  <a:solidFill>
                    <a:srgbClr val="456A2C"/>
                  </a:solidFill>
                  <a:latin typeface="Glacial Indifference"/>
                </a:rPr>
                <a:t>Aprobación del producto</a:t>
              </a:r>
            </a:p>
            <a:p>
              <a:pPr marL="342900" indent="-342900">
                <a:lnSpc>
                  <a:spcPts val="3359"/>
                </a:lnSpc>
                <a:buFontTx/>
                <a:buChar char="-"/>
              </a:pPr>
              <a:r>
                <a:rPr lang="es-ES" sz="2400" spc="120" dirty="0">
                  <a:solidFill>
                    <a:srgbClr val="456A2C"/>
                  </a:solidFill>
                  <a:latin typeface="Glacial Indifference"/>
                </a:rPr>
                <a:t>Etiquetas ecológicas</a:t>
              </a:r>
            </a:p>
            <a:p>
              <a:pPr marL="342900" indent="-342900">
                <a:lnSpc>
                  <a:spcPts val="3359"/>
                </a:lnSpc>
                <a:buFontTx/>
                <a:buChar char="-"/>
              </a:pPr>
              <a:r>
                <a:rPr lang="es-ES" sz="2400" spc="120" dirty="0">
                  <a:solidFill>
                    <a:srgbClr val="456A2C"/>
                  </a:solidFill>
                  <a:latin typeface="Glacial Indifference"/>
                </a:rPr>
                <a:t>Selección el producto</a:t>
              </a:r>
            </a:p>
            <a:p>
              <a:pPr marL="342900" indent="-342900">
                <a:lnSpc>
                  <a:spcPts val="3359"/>
                </a:lnSpc>
                <a:buFontTx/>
                <a:buChar char="-"/>
              </a:pPr>
              <a:r>
                <a:rPr lang="es-ES" sz="2400" spc="120" dirty="0">
                  <a:solidFill>
                    <a:srgbClr val="456A2C"/>
                  </a:solidFill>
                  <a:latin typeface="Glacial Indifference"/>
                </a:rPr>
                <a:t>Puertas</a:t>
              </a:r>
            </a:p>
            <a:p>
              <a:pPr marL="342900" indent="-342900">
                <a:lnSpc>
                  <a:spcPts val="3359"/>
                </a:lnSpc>
                <a:buFontTx/>
                <a:buChar char="-"/>
              </a:pPr>
              <a:r>
                <a:rPr lang="es-ES" sz="2400" spc="120" dirty="0">
                  <a:solidFill>
                    <a:srgbClr val="456A2C"/>
                  </a:solidFill>
                  <a:latin typeface="Glacial Indifference"/>
                </a:rPr>
                <a:t>Ventanas</a:t>
              </a:r>
            </a:p>
            <a:p>
              <a:pPr marL="342900" indent="-342900">
                <a:lnSpc>
                  <a:spcPts val="3359"/>
                </a:lnSpc>
                <a:buFontTx/>
                <a:buChar char="-"/>
              </a:pPr>
              <a:r>
                <a:rPr lang="es-ES" sz="2400" spc="120" dirty="0">
                  <a:solidFill>
                    <a:srgbClr val="456A2C"/>
                  </a:solidFill>
                  <a:latin typeface="Glacial Indifference"/>
                </a:rPr>
                <a:t>Calidad de instalación</a:t>
              </a:r>
            </a:p>
            <a:p>
              <a:pPr marL="342900" indent="-342900">
                <a:lnSpc>
                  <a:spcPts val="3359"/>
                </a:lnSpc>
                <a:buFontTx/>
                <a:buChar char="-"/>
              </a:pPr>
              <a:r>
                <a:rPr lang="es-ES" sz="2400" spc="120" dirty="0">
                  <a:solidFill>
                    <a:srgbClr val="456A2C"/>
                  </a:solidFill>
                  <a:latin typeface="Glacial Indifference"/>
                </a:rPr>
                <a:t>Beneficios</a:t>
              </a:r>
            </a:p>
            <a:p>
              <a:pPr marL="342900" indent="-342900">
                <a:lnSpc>
                  <a:spcPts val="3359"/>
                </a:lnSpc>
                <a:buFontTx/>
                <a:buChar char="-"/>
              </a:pPr>
              <a:r>
                <a:rPr lang="es-ES" sz="2400" spc="120" dirty="0">
                  <a:solidFill>
                    <a:srgbClr val="456A2C"/>
                  </a:solidFill>
                  <a:latin typeface="Glacial Indifference"/>
                </a:rPr>
                <a:t>Elementos modulares</a:t>
              </a:r>
            </a:p>
            <a:p>
              <a:pPr marL="342900" indent="-342900">
                <a:lnSpc>
                  <a:spcPts val="3359"/>
                </a:lnSpc>
                <a:buFontTx/>
                <a:buChar char="-"/>
              </a:pPr>
              <a:r>
                <a:rPr lang="es-ES" sz="2400" spc="120" dirty="0">
                  <a:solidFill>
                    <a:srgbClr val="456A2C"/>
                  </a:solidFill>
                  <a:latin typeface="Glacial Indifference"/>
                </a:rPr>
                <a:t>Preguntas frecuentes</a:t>
              </a:r>
              <a:endParaRPr lang="en-US" sz="2400" spc="120" dirty="0">
                <a:solidFill>
                  <a:srgbClr val="456A2C"/>
                </a:solidFill>
                <a:latin typeface="Glacial Indifference"/>
              </a:endParaRPr>
            </a:p>
          </p:txBody>
        </p:sp>
        <p:sp>
          <p:nvSpPr>
            <p:cNvPr id="7" name="TextBox 7"/>
            <p:cNvSpPr txBox="1"/>
            <p:nvPr/>
          </p:nvSpPr>
          <p:spPr>
            <a:xfrm>
              <a:off x="827235" y="5651022"/>
              <a:ext cx="9215776" cy="820737"/>
            </a:xfrm>
            <a:prstGeom prst="rect">
              <a:avLst/>
            </a:prstGeom>
            <a:grpFill/>
          </p:spPr>
          <p:txBody>
            <a:bodyPr lIns="0" tIns="0" rIns="0" bIns="0" rtlCol="0" anchor="t">
              <a:spAutoFit/>
            </a:bodyPr>
            <a:lstStyle/>
            <a:p>
              <a:pPr algn="l">
                <a:lnSpc>
                  <a:spcPts val="4810"/>
                </a:lnSpc>
              </a:pPr>
              <a:r>
                <a:rPr lang="en-US" sz="3700" spc="185" dirty="0" err="1">
                  <a:solidFill>
                    <a:srgbClr val="456A2C"/>
                  </a:solidFill>
                  <a:latin typeface="League Spartan"/>
                </a:rPr>
                <a:t>Temas</a:t>
              </a:r>
              <a:r>
                <a:rPr lang="en-US" sz="3700" spc="185" dirty="0">
                  <a:solidFill>
                    <a:srgbClr val="456A2C"/>
                  </a:solidFill>
                  <a:latin typeface="League Spartan"/>
                </a:rPr>
                <a:t> </a:t>
              </a:r>
              <a:r>
                <a:rPr lang="en-US" sz="3700" spc="185" dirty="0" err="1">
                  <a:solidFill>
                    <a:srgbClr val="456A2C"/>
                  </a:solidFill>
                  <a:latin typeface="League Spartan"/>
                </a:rPr>
                <a:t>tratados</a:t>
              </a: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pic>
        <p:nvPicPr>
          <p:cNvPr id="14" name="Kuva 13" descr="Kuva, joka sisältää kohteen rakennus, istuminen, auto, bussi&#10;&#10;Kuvaus luotu automaattisesti">
            <a:extLst>
              <a:ext uri="{FF2B5EF4-FFF2-40B4-BE49-F238E27FC236}">
                <a16:creationId xmlns:a16="http://schemas.microsoft.com/office/drawing/2014/main" id="{0DD7106C-E174-4258-BF9B-4465411B1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363747" y="1151853"/>
            <a:ext cx="9214823" cy="69111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525001" y="278222"/>
            <a:ext cx="8580600" cy="6072175"/>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s-ES" sz="2400" spc="120" dirty="0">
                <a:solidFill>
                  <a:srgbClr val="456A2C"/>
                </a:solidFill>
                <a:latin typeface="Glacial Indifference"/>
              </a:rPr>
              <a:t>Un producto de construcción es un producto que está firmemente integrado en edificios, como un elemento de hormigón, una ventana, una estructura de acero o un elemento de madera.</a:t>
            </a:r>
          </a:p>
          <a:p>
            <a:pPr marL="342900" indent="-342900">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La conformidad de los productos de construcción se indica mediante el marcado CE si el producto entra dentro del alcance de una norma de producto armonizada o si el fabricante ha solicitado la Evaluación Técnica Europea.</a:t>
            </a:r>
          </a:p>
          <a:p>
            <a:pPr marL="342900" indent="-342900">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Los productos de construcción deben ser seguros y estar de acuerdo con los principios del desarrollo sostenible y no deben ser nocivos para la salud.</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2123658"/>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League Spartan"/>
              </a:rPr>
              <a:t>Aprobaci</a:t>
            </a:r>
            <a:r>
              <a:rPr lang="en-US" sz="6200" b="1" spc="310" dirty="0" err="1">
                <a:solidFill>
                  <a:schemeClr val="bg1"/>
                </a:solidFill>
                <a:latin typeface="League Spartan"/>
              </a:rPr>
              <a:t>ó</a:t>
            </a:r>
            <a:r>
              <a:rPr lang="en-US" sz="6200" spc="310" dirty="0" err="1">
                <a:solidFill>
                  <a:schemeClr val="bg1"/>
                </a:solidFill>
                <a:latin typeface="League Spartan"/>
              </a:rPr>
              <a:t>n</a:t>
            </a:r>
            <a:r>
              <a:rPr lang="en-US" sz="6200" spc="310" dirty="0">
                <a:solidFill>
                  <a:schemeClr val="bg1"/>
                </a:solidFill>
                <a:latin typeface="League Spartan"/>
              </a:rPr>
              <a:t> del </a:t>
            </a:r>
            <a:r>
              <a:rPr lang="en-US" sz="6200" spc="310" dirty="0" err="1">
                <a:solidFill>
                  <a:schemeClr val="bg1"/>
                </a:solidFill>
                <a:latin typeface="League Spartan"/>
              </a:rPr>
              <a:t>producto</a:t>
            </a:r>
            <a:endParaRPr lang="en-US" sz="6200" spc="310" dirty="0">
              <a:solidFill>
                <a:schemeClr val="bg1"/>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276342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9641559" y="647700"/>
            <a:ext cx="8385422" cy="5714025"/>
            <a:chOff x="-1" y="-139987"/>
            <a:chExt cx="9490469" cy="5577322"/>
          </a:xfrm>
        </p:grpSpPr>
        <p:sp>
          <p:nvSpPr>
            <p:cNvPr id="3" name="TextBox 3"/>
            <p:cNvSpPr txBox="1"/>
            <p:nvPr/>
          </p:nvSpPr>
          <p:spPr>
            <a:xfrm>
              <a:off x="-1" y="-139987"/>
              <a:ext cx="9490469" cy="5501318"/>
            </a:xfrm>
            <a:prstGeom prst="rect">
              <a:avLst/>
            </a:prstGeom>
          </p:spPr>
          <p:txBody>
            <a:bodyPr lIns="0" tIns="0" rIns="0" bIns="0" rtlCol="0" anchor="t">
              <a:spAutoFit/>
            </a:bodyPr>
            <a:lstStyle/>
            <a:p>
              <a:pPr marL="342900" indent="-342900">
                <a:lnSpc>
                  <a:spcPts val="3359"/>
                </a:lnSpc>
                <a:buFont typeface="Arial" panose="020B0604020202020204" pitchFamily="34" charset="0"/>
                <a:buChar char="•"/>
              </a:pPr>
              <a:r>
                <a:rPr lang="es-ES" sz="2400" spc="120" dirty="0">
                  <a:solidFill>
                    <a:srgbClr val="456A2C"/>
                  </a:solidFill>
                  <a:latin typeface="Glacial Indifference"/>
                </a:rPr>
                <a:t>Se deben utilizar etiquetas ecológicas para identificar y elegir un producto respetuoso con el medio ambiente.</a:t>
              </a:r>
            </a:p>
            <a:p>
              <a:pPr marL="342900" indent="-342900">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Las etiquetas ecológicas más comunes en los países nórdicos son la etiqueta </a:t>
              </a:r>
              <a:r>
                <a:rPr lang="es-ES" sz="2400" spc="120" dirty="0" err="1">
                  <a:solidFill>
                    <a:srgbClr val="456A2C"/>
                  </a:solidFill>
                  <a:latin typeface="Glacial Indifference"/>
                </a:rPr>
                <a:t>Swan</a:t>
              </a:r>
              <a:r>
                <a:rPr lang="es-ES" sz="2400" spc="120" dirty="0">
                  <a:solidFill>
                    <a:srgbClr val="456A2C"/>
                  </a:solidFill>
                  <a:latin typeface="Glacial Indifference"/>
                </a:rPr>
                <a:t> y la etiqueta </a:t>
              </a:r>
              <a:r>
                <a:rPr lang="es-ES" sz="2400" spc="120" dirty="0" err="1">
                  <a:solidFill>
                    <a:srgbClr val="456A2C"/>
                  </a:solidFill>
                  <a:latin typeface="Glacial Indifference"/>
                </a:rPr>
                <a:t>Ecolabel</a:t>
              </a:r>
              <a:r>
                <a:rPr lang="es-ES" sz="2400" spc="120" dirty="0">
                  <a:solidFill>
                    <a:srgbClr val="456A2C"/>
                  </a:solidFill>
                  <a:latin typeface="Glacial Indifference"/>
                </a:rPr>
                <a:t> de la UE.</a:t>
              </a:r>
            </a:p>
            <a:p>
              <a:pPr marL="342900" indent="-342900">
                <a:lnSpc>
                  <a:spcPts val="3359"/>
                </a:lnSpc>
                <a:buFont typeface="Arial" panose="020B0604020202020204" pitchFamily="34" charset="0"/>
                <a:buChar char="•"/>
              </a:pPr>
              <a:endParaRPr lang="es-E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Las marcas anteriores se diferencian de muchas otras marcas por establecer requisitos estrictos y absolutos para la fabricación, así como por considerar el ciclo de vida completo del producto y su impacto ambiental.</a:t>
              </a:r>
              <a:endParaRPr lang="en-US" sz="2400" spc="120" dirty="0">
                <a:solidFill>
                  <a:srgbClr val="456A2C"/>
                </a:solidFill>
                <a:latin typeface="Glacial Indifference"/>
              </a:endParaRPr>
            </a:p>
          </p:txBody>
        </p:sp>
        <p:sp>
          <p:nvSpPr>
            <p:cNvPr id="7" name="TextBox 7"/>
            <p:cNvSpPr txBox="1"/>
            <p:nvPr/>
          </p:nvSpPr>
          <p:spPr>
            <a:xfrm>
              <a:off x="-1" y="5043042"/>
              <a:ext cx="9490469" cy="394293"/>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endParaRPr lang="fi-FI" sz="2400" spc="120" dirty="0">
                <a:solidFill>
                  <a:srgbClr val="456A2C"/>
                </a:solidFill>
                <a:latin typeface="Glacial Indifference"/>
              </a:endParaRPr>
            </a:p>
          </p:txBody>
        </p:sp>
      </p:grpSp>
      <p:grpSp>
        <p:nvGrpSpPr>
          <p:cNvPr id="9" name="Group 9"/>
          <p:cNvGrpSpPr/>
          <p:nvPr/>
        </p:nvGrpSpPr>
        <p:grpSpPr>
          <a:xfrm>
            <a:off x="1024110" y="-277325"/>
            <a:ext cx="8385423" cy="4008151"/>
            <a:chOff x="-6120" y="48856"/>
            <a:chExt cx="11180564" cy="5344200"/>
          </a:xfrm>
          <a:solidFill>
            <a:srgbClr val="52584D"/>
          </a:solidFill>
        </p:grpSpPr>
        <p:sp>
          <p:nvSpPr>
            <p:cNvPr id="10" name="AutoShape 10"/>
            <p:cNvSpPr/>
            <p:nvPr/>
          </p:nvSpPr>
          <p:spPr>
            <a:xfrm>
              <a:off x="-6120" y="48856"/>
              <a:ext cx="11180564" cy="5344200"/>
            </a:xfrm>
            <a:prstGeom prst="rect">
              <a:avLst/>
            </a:prstGeom>
            <a:grpFill/>
          </p:spPr>
        </p:sp>
        <p:sp>
          <p:nvSpPr>
            <p:cNvPr id="11" name="TextBox 11"/>
            <p:cNvSpPr txBox="1"/>
            <p:nvPr/>
          </p:nvSpPr>
          <p:spPr>
            <a:xfrm>
              <a:off x="457200" y="1721908"/>
              <a:ext cx="10717244" cy="2831543"/>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League Spartan"/>
                </a:rPr>
                <a:t>Etiquetas</a:t>
              </a:r>
              <a:r>
                <a:rPr lang="en-US" sz="6200" spc="310" dirty="0">
                  <a:solidFill>
                    <a:srgbClr val="FEFFF8"/>
                  </a:solidFill>
                  <a:latin typeface="League Spartan"/>
                </a:rPr>
                <a:t> </a:t>
              </a:r>
              <a:r>
                <a:rPr lang="en-US" sz="6200" spc="310" dirty="0" err="1">
                  <a:solidFill>
                    <a:srgbClr val="FEFFF8"/>
                  </a:solidFill>
                  <a:latin typeface="League Spartan"/>
                </a:rPr>
                <a:t>ecol</a:t>
              </a:r>
              <a:r>
                <a:rPr lang="en-US" sz="6200" b="1" spc="310" dirty="0" err="1">
                  <a:solidFill>
                    <a:srgbClr val="FEFFF8"/>
                  </a:solidFill>
                  <a:latin typeface="League Spartan"/>
                </a:rPr>
                <a:t>ó</a:t>
              </a:r>
              <a:r>
                <a:rPr lang="en-US" sz="6200" spc="310" dirty="0" err="1">
                  <a:solidFill>
                    <a:srgbClr val="FEFFF8"/>
                  </a:solidFill>
                  <a:latin typeface="League Spartan"/>
                </a:rPr>
                <a:t>gicas</a:t>
              </a:r>
              <a:endParaRPr lang="en-US" sz="6200" spc="310" dirty="0">
                <a:solidFill>
                  <a:srgbClr val="FEFFF8"/>
                </a:solidFill>
                <a:latin typeface="League Spartan"/>
              </a:endParaRPr>
            </a:p>
          </p:txBody>
        </p:sp>
      </p:gr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pic>
        <p:nvPicPr>
          <p:cNvPr id="6" name="Kuva 5" descr="Kuva, joka sisältää kohteen piirtäminen&#10;&#10;Kuvaus luotu automaattisesti">
            <a:extLst>
              <a:ext uri="{FF2B5EF4-FFF2-40B4-BE49-F238E27FC236}">
                <a16:creationId xmlns:a16="http://schemas.microsoft.com/office/drawing/2014/main" id="{82FA5BD0-68C6-4EB0-A230-2A6B6DEB3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5229586"/>
            <a:ext cx="2777143" cy="3240000"/>
          </a:xfrm>
          <a:prstGeom prst="rect">
            <a:avLst/>
          </a:prstGeom>
        </p:spPr>
      </p:pic>
      <p:pic>
        <p:nvPicPr>
          <p:cNvPr id="12" name="Kuva 11">
            <a:extLst>
              <a:ext uri="{FF2B5EF4-FFF2-40B4-BE49-F238E27FC236}">
                <a16:creationId xmlns:a16="http://schemas.microsoft.com/office/drawing/2014/main" id="{4B046D1E-F23A-49A6-AC05-F7A7D8694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000" y="5229586"/>
            <a:ext cx="3240000" cy="324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68164" y="953576"/>
            <a:ext cx="8385423" cy="6944209"/>
          </a:xfrm>
          <a:prstGeom prst="rect">
            <a:avLst/>
          </a:prstGeom>
        </p:spPr>
        <p:txBody>
          <a:bodyPr wrap="square" lIns="0" tIns="0" rIns="0" bIns="0" rtlCol="0" anchor="t">
            <a:spAutoFit/>
          </a:bodyPr>
          <a:lstStyle/>
          <a:p>
            <a:pPr>
              <a:lnSpc>
                <a:spcPts val="3359"/>
              </a:lnSpc>
            </a:pPr>
            <a:r>
              <a:rPr lang="es-ES" sz="2400" b="1" spc="120" dirty="0">
                <a:solidFill>
                  <a:srgbClr val="456A2C"/>
                </a:solidFill>
                <a:latin typeface="Glacial Indifference"/>
              </a:rPr>
              <a:t>Aspectos a considerar al elegir productos de construcción</a:t>
            </a:r>
          </a:p>
          <a:p>
            <a:pPr>
              <a:lnSpc>
                <a:spcPts val="3359"/>
              </a:lnSpc>
            </a:pPr>
            <a:endParaRPr lang="en-US"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s-ES" sz="2400" spc="120" dirty="0">
                <a:solidFill>
                  <a:srgbClr val="456A2C"/>
                </a:solidFill>
                <a:latin typeface="Glacial Indifference"/>
              </a:rPr>
              <a:t>Dimensionado</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Valor de U</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Seguridad contra incendios</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Aislamiento acústico</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Protección contra la intemperie y los rayos UV</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Fijación</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Sellando</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Aislamiento térmico</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Costura</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Posibles instalaciones adicionales</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Seguridad en uso</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Vida Útil</a:t>
            </a:r>
          </a:p>
          <a:p>
            <a:pPr marL="342900" indent="-342900">
              <a:lnSpc>
                <a:spcPts val="3359"/>
              </a:lnSpc>
              <a:buFont typeface="Arial" panose="020B0604020202020204" pitchFamily="34" charset="0"/>
              <a:buChar char="•"/>
            </a:pPr>
            <a:r>
              <a:rPr lang="es-ES" sz="2400" spc="120" dirty="0">
                <a:solidFill>
                  <a:srgbClr val="456A2C"/>
                </a:solidFill>
                <a:latin typeface="Glacial Indifference"/>
              </a:rPr>
              <a:t>Mantenimiento durante el periodo operativo</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765205" y="957263"/>
            <a:ext cx="6912414" cy="2123658"/>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League Spartan"/>
              </a:rPr>
              <a:t>Seleccionar</a:t>
            </a:r>
            <a:r>
              <a:rPr lang="en-US" sz="6200" spc="310" dirty="0">
                <a:solidFill>
                  <a:schemeClr val="bg1"/>
                </a:solidFill>
                <a:latin typeface="League Spartan"/>
              </a:rPr>
              <a:t> </a:t>
            </a:r>
            <a:r>
              <a:rPr lang="en-US" sz="6200" spc="310" dirty="0" err="1">
                <a:solidFill>
                  <a:schemeClr val="bg1"/>
                </a:solidFill>
                <a:latin typeface="League Spartan"/>
              </a:rPr>
              <a:t>el</a:t>
            </a:r>
            <a:r>
              <a:rPr lang="en-US" sz="6200" spc="310" dirty="0">
                <a:solidFill>
                  <a:schemeClr val="bg1"/>
                </a:solidFill>
                <a:latin typeface="League Spartan"/>
              </a:rPr>
              <a:t> </a:t>
            </a:r>
            <a:r>
              <a:rPr lang="en-US" sz="6200" spc="310" dirty="0" err="1">
                <a:solidFill>
                  <a:schemeClr val="bg1"/>
                </a:solidFill>
                <a:latin typeface="League Spartan"/>
              </a:rPr>
              <a:t>producto</a:t>
            </a:r>
            <a:endParaRPr lang="en-US" sz="6200" spc="310" dirty="0">
              <a:solidFill>
                <a:schemeClr val="bg1"/>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673977" y="163218"/>
            <a:ext cx="8534400" cy="9233297"/>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s-ES" sz="2400" spc="120" dirty="0">
                <a:solidFill>
                  <a:srgbClr val="456A2C"/>
                </a:solidFill>
                <a:latin typeface="Glacial Indifference"/>
              </a:rPr>
              <a:t>Las puertas están hechas de madera contrachapada, así como de placas de presión de diferentes grados, que reaccionan solo ligeramente a las fluctuaciones de la humedad y la temperatura del aire.</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Se requieren puertas para resistencia al fuego, liberación de calor (valor U) y aislamiento acústico (valor dB).</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Las puertas de los balcones tienen un revestimiento de aluminio más común en el exterior, este producto también se llama puerta de paisaje.</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La puerta incluye una hoja, un marco de puerta y cualquier parte circundante de estructura de marco similar, así como bisagras, cerraduras y otros accesorios y sellos.</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La puerta interior es una puerta (puerta intermedia o entrepiso) que se instala en el interior del edificio.</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Una puerta exterior es una puerta en la fachada de un edificio que conduce desde el exterior al interior del edificio. Una puerta con ventana es una puerta exterior con una abertura de vidrio.</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2831544"/>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League Spartan"/>
                </a:rPr>
                <a:t>Producto</a:t>
              </a:r>
              <a:r>
                <a:rPr lang="en-US" sz="6200" spc="310" dirty="0">
                  <a:solidFill>
                    <a:schemeClr val="bg1"/>
                  </a:solidFill>
                  <a:latin typeface="League Spartan"/>
                </a:rPr>
                <a:t> de </a:t>
              </a:r>
              <a:r>
                <a:rPr lang="en-US" sz="6200" spc="310" dirty="0" err="1">
                  <a:solidFill>
                    <a:schemeClr val="bg1"/>
                  </a:solidFill>
                  <a:latin typeface="League Spartan"/>
                </a:rPr>
                <a:t>construcci</a:t>
              </a:r>
              <a:r>
                <a:rPr lang="en-US" sz="6200" b="1" spc="310" dirty="0" err="1">
                  <a:solidFill>
                    <a:schemeClr val="bg1"/>
                  </a:solidFill>
                  <a:latin typeface="League Spartan"/>
                </a:rPr>
                <a:t>ó</a:t>
              </a:r>
              <a:r>
                <a:rPr lang="en-US" sz="6200" spc="310" dirty="0" err="1">
                  <a:solidFill>
                    <a:schemeClr val="bg1"/>
                  </a:solidFill>
                  <a:latin typeface="League Spartan"/>
                </a:rPr>
                <a:t>n</a:t>
              </a:r>
              <a:endParaRPr lang="en-US" sz="6200" spc="310" dirty="0">
                <a:solidFill>
                  <a:schemeClr val="bg1"/>
                </a:solidFill>
                <a:latin typeface="League Spartan"/>
              </a:endParaRP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6</a:t>
            </a:fld>
            <a:endParaRPr lang="en-US" sz="2400" spc="120" dirty="0">
              <a:solidFill>
                <a:srgbClr val="D9D9D9"/>
              </a:solidFill>
              <a:latin typeface="Glacial Indifference"/>
            </a:endParaRPr>
          </a:p>
        </p:txBody>
      </p:sp>
      <p:sp>
        <p:nvSpPr>
          <p:cNvPr id="10" name="TextBox 9">
            <a:extLst>
              <a:ext uri="{FF2B5EF4-FFF2-40B4-BE49-F238E27FC236}">
                <a16:creationId xmlns:a16="http://schemas.microsoft.com/office/drawing/2014/main" id="{E226AA27-E55F-4572-B0AE-EAB7F8863517}"/>
              </a:ext>
            </a:extLst>
          </p:cNvPr>
          <p:cNvSpPr txBox="1"/>
          <p:nvPr/>
        </p:nvSpPr>
        <p:spPr>
          <a:xfrm>
            <a:off x="1917605" y="3556978"/>
            <a:ext cx="6911833" cy="615553"/>
          </a:xfrm>
          <a:prstGeom prst="rect">
            <a:avLst/>
          </a:prstGeom>
        </p:spPr>
        <p:txBody>
          <a:bodyPr lIns="0" tIns="0" rIns="0" bIns="0" rtlCol="0" anchor="t">
            <a:spAutoFit/>
          </a:bodyPr>
          <a:lstStyle/>
          <a:p>
            <a:pPr algn="l">
              <a:lnSpc>
                <a:spcPts val="4810"/>
              </a:lnSpc>
            </a:pPr>
            <a:r>
              <a:rPr lang="en-US" sz="3700" spc="185" dirty="0">
                <a:solidFill>
                  <a:schemeClr val="bg1"/>
                </a:solidFill>
                <a:latin typeface="League Spartan"/>
              </a:rPr>
              <a:t>PUERTAS</a:t>
            </a:r>
          </a:p>
        </p:txBody>
      </p:sp>
    </p:spTree>
    <p:extLst>
      <p:ext uri="{BB962C8B-B14F-4D97-AF65-F5344CB8AC3E}">
        <p14:creationId xmlns:p14="http://schemas.microsoft.com/office/powerpoint/2010/main" val="305921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710969" y="581353"/>
            <a:ext cx="8534400" cy="8494633"/>
          </a:xfrm>
          <a:prstGeom prst="rect">
            <a:avLst/>
          </a:prstGeom>
        </p:spPr>
        <p:txBody>
          <a:bodyPr wrap="square" lIns="0" tIns="0" rIns="0" bIns="0" rtlCol="0" anchor="t">
            <a:spAutoFit/>
          </a:bodyPr>
          <a:lstStyle/>
          <a:p>
            <a:pPr marL="342900" indent="-342900">
              <a:buFont typeface="Arial" panose="020B0604020202020204" pitchFamily="34" charset="0"/>
              <a:buChar char="•"/>
            </a:pPr>
            <a:r>
              <a:rPr lang="es-ES" sz="2400" spc="120" dirty="0">
                <a:solidFill>
                  <a:srgbClr val="456A2C"/>
                </a:solidFill>
                <a:latin typeface="Glacial Indifference"/>
              </a:rPr>
              <a:t>Al instalar una ventana, se requiere especial cuidado al cubrir el espacio entre el marco de la ventana y la pared y al hacer la conexión entre el marco y la cámara de aire.</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Las ventanas nuevas convencionales tienen 3-4 vidrios, las mejores ventanas suelen tener 4 vidrios, así como una película selectiva, además de aislante térmico entre los vidrios.</a:t>
            </a:r>
          </a:p>
          <a:p>
            <a:pPr marL="342900" indent="-342900">
              <a:buFont typeface="Arial" panose="020B0604020202020204" pitchFamily="34" charset="0"/>
              <a:buChar char="•"/>
            </a:pPr>
            <a:endParaRPr lang="es-ES" sz="2400" spc="120" dirty="0">
              <a:solidFill>
                <a:srgbClr val="456A2C"/>
              </a:solidFill>
              <a:latin typeface="Glacial Indifference"/>
            </a:endParaRPr>
          </a:p>
          <a:p>
            <a:pPr marL="342900" indent="-342900">
              <a:buFont typeface="Arial" panose="020B0604020202020204" pitchFamily="34" charset="0"/>
              <a:buChar char="•"/>
            </a:pPr>
            <a:r>
              <a:rPr lang="es-ES" sz="2400" spc="120" dirty="0">
                <a:solidFill>
                  <a:srgbClr val="456A2C"/>
                </a:solidFill>
                <a:latin typeface="Glacial Indifference"/>
              </a:rPr>
              <a:t>Tipos de ventanas estandarizados:</a:t>
            </a:r>
          </a:p>
          <a:p>
            <a:pPr marL="342900" indent="-342900">
              <a:buFont typeface="Courier New" panose="02070309020205020404" pitchFamily="49" charset="0"/>
              <a:buChar char="o"/>
            </a:pPr>
            <a:r>
              <a:rPr lang="es-ES" sz="2400" spc="120" dirty="0">
                <a:solidFill>
                  <a:srgbClr val="456A2C"/>
                </a:solidFill>
                <a:latin typeface="Glacial Indifference"/>
              </a:rPr>
              <a:t>MS - Ventana de 2 cristales que se abre</a:t>
            </a:r>
          </a:p>
          <a:p>
            <a:pPr marL="342900" indent="-342900">
              <a:buFont typeface="Courier New" panose="02070309020205020404" pitchFamily="49" charset="0"/>
              <a:buChar char="o"/>
            </a:pPr>
            <a:r>
              <a:rPr lang="es-ES" sz="2400" spc="120" dirty="0">
                <a:solidFill>
                  <a:srgbClr val="456A2C"/>
                </a:solidFill>
                <a:latin typeface="Glacial Indifference"/>
              </a:rPr>
              <a:t>MSU - Ventana de entrada y salida de 2 cristales</a:t>
            </a:r>
          </a:p>
          <a:p>
            <a:pPr marL="342900" indent="-342900">
              <a:buFont typeface="Courier New" panose="02070309020205020404" pitchFamily="49" charset="0"/>
              <a:buChar char="o"/>
            </a:pPr>
            <a:r>
              <a:rPr lang="es-ES" sz="2400" spc="120" dirty="0">
                <a:solidFill>
                  <a:srgbClr val="456A2C"/>
                </a:solidFill>
                <a:latin typeface="Glacial Indifference"/>
              </a:rPr>
              <a:t>MSK - Ventana de apertura de 3 cristales.</a:t>
            </a:r>
          </a:p>
          <a:p>
            <a:pPr marL="342900" indent="-342900">
              <a:buFont typeface="Courier New" panose="02070309020205020404" pitchFamily="49" charset="0"/>
              <a:buChar char="o"/>
            </a:pPr>
            <a:r>
              <a:rPr lang="es-ES" sz="2400" spc="120" dirty="0">
                <a:solidFill>
                  <a:srgbClr val="456A2C"/>
                </a:solidFill>
                <a:latin typeface="Glacial Indifference"/>
              </a:rPr>
              <a:t>MSE - Ventana abatible de 2 marcos y 3 vidrios</a:t>
            </a:r>
          </a:p>
          <a:p>
            <a:pPr marL="342900" indent="-342900">
              <a:buFont typeface="Courier New" panose="02070309020205020404" pitchFamily="49" charset="0"/>
              <a:buChar char="o"/>
            </a:pPr>
            <a:r>
              <a:rPr lang="es-ES" sz="2400" spc="120" dirty="0">
                <a:solidFill>
                  <a:srgbClr val="456A2C"/>
                </a:solidFill>
                <a:latin typeface="Glacial Indifference"/>
              </a:rPr>
              <a:t>MS2E - Ventana retráctil de 2 marcos y 4 cristales.</a:t>
            </a:r>
          </a:p>
          <a:p>
            <a:pPr marL="342900" indent="-342900">
              <a:buFont typeface="Courier New" panose="02070309020205020404" pitchFamily="49" charset="0"/>
              <a:buChar char="o"/>
            </a:pPr>
            <a:r>
              <a:rPr lang="es-ES" sz="2400" spc="120" dirty="0">
                <a:solidFill>
                  <a:srgbClr val="456A2C"/>
                </a:solidFill>
                <a:latin typeface="Glacial Indifference"/>
              </a:rPr>
              <a:t>MEK - Ventana fija acristalada con un elemento fijo de vidrio macizo.</a:t>
            </a:r>
          </a:p>
          <a:p>
            <a:pPr marL="342900" indent="-342900">
              <a:buFont typeface="Courier New" panose="02070309020205020404" pitchFamily="49" charset="0"/>
              <a:buChar char="o"/>
            </a:pPr>
            <a:r>
              <a:rPr lang="es-ES" sz="2400" spc="120" dirty="0">
                <a:solidFill>
                  <a:srgbClr val="456A2C"/>
                </a:solidFill>
                <a:latin typeface="Glacial Indifference"/>
              </a:rPr>
              <a:t>SE - Ventana abatible de un solo marco acristalada con vidrio macizo de 2 o 3 hojas.</a:t>
            </a:r>
          </a:p>
          <a:p>
            <a:pPr marL="342900" indent="-342900">
              <a:buFont typeface="Courier New" panose="02070309020205020404" pitchFamily="49" charset="0"/>
              <a:buChar char="o"/>
            </a:pPr>
            <a:r>
              <a:rPr lang="es-ES" sz="2400" spc="120" dirty="0">
                <a:solidFill>
                  <a:srgbClr val="456A2C"/>
                </a:solidFill>
                <a:latin typeface="Glacial Indifference"/>
              </a:rPr>
              <a:t>DK: ventana giratoria inclinada, p. Ej., Ventana oscilobatiente con bisagras laterales, se puede abrir tanto vertical como horizontalmente.</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3062868"/>
            <a:chOff x="0" y="-95249"/>
            <a:chExt cx="9216551" cy="4083824"/>
          </a:xfrm>
        </p:grpSpPr>
        <p:sp>
          <p:nvSpPr>
            <p:cNvPr id="8" name="TextBox 8"/>
            <p:cNvSpPr txBox="1"/>
            <p:nvPr/>
          </p:nvSpPr>
          <p:spPr>
            <a:xfrm>
              <a:off x="0" y="-95249"/>
              <a:ext cx="9216551" cy="2831544"/>
            </a:xfrm>
            <a:prstGeom prst="rect">
              <a:avLst/>
            </a:prstGeom>
          </p:spPr>
          <p:txBody>
            <a:bodyPr lIns="0" tIns="0" rIns="0" bIns="0" rtlCol="0" anchor="t">
              <a:spAutoFit/>
            </a:bodyPr>
            <a:lstStyle/>
            <a:p>
              <a:pPr algn="l">
                <a:lnSpc>
                  <a:spcPts val="8370"/>
                </a:lnSpc>
              </a:pPr>
              <a:r>
                <a:rPr lang="en-US" sz="6200" spc="310" dirty="0" err="1">
                  <a:solidFill>
                    <a:schemeClr val="bg1"/>
                  </a:solidFill>
                  <a:latin typeface="League Spartan"/>
                </a:rPr>
                <a:t>Producto</a:t>
              </a:r>
              <a:r>
                <a:rPr lang="en-US" sz="6200" spc="310" dirty="0">
                  <a:solidFill>
                    <a:schemeClr val="bg1"/>
                  </a:solidFill>
                  <a:latin typeface="League Spartan"/>
                </a:rPr>
                <a:t> de </a:t>
              </a:r>
              <a:r>
                <a:rPr lang="en-US" sz="6200" spc="310" dirty="0" err="1">
                  <a:solidFill>
                    <a:schemeClr val="bg1"/>
                  </a:solidFill>
                  <a:latin typeface="League Spartan"/>
                </a:rPr>
                <a:t>construcci</a:t>
              </a:r>
              <a:r>
                <a:rPr lang="en-US" sz="6200" b="1" spc="310" dirty="0" err="1">
                  <a:solidFill>
                    <a:schemeClr val="bg1"/>
                  </a:solidFill>
                  <a:latin typeface="League Spartan"/>
                </a:rPr>
                <a:t>ó</a:t>
              </a:r>
              <a:r>
                <a:rPr lang="en-US" sz="6200" spc="310" dirty="0" err="1">
                  <a:solidFill>
                    <a:schemeClr val="bg1"/>
                  </a:solidFill>
                  <a:latin typeface="League Spartan"/>
                </a:rPr>
                <a:t>n</a:t>
              </a:r>
              <a:endParaRPr lang="en-US" sz="6200" spc="310" dirty="0">
                <a:solidFill>
                  <a:schemeClr val="bg1"/>
                </a:solidFill>
                <a:latin typeface="League Spartan"/>
              </a:endParaRPr>
            </a:p>
          </p:txBody>
        </p:sp>
        <p:sp>
          <p:nvSpPr>
            <p:cNvPr id="9" name="TextBox 9"/>
            <p:cNvSpPr txBox="1"/>
            <p:nvPr/>
          </p:nvSpPr>
          <p:spPr>
            <a:xfrm>
              <a:off x="0" y="3167838"/>
              <a:ext cx="9215776" cy="820737"/>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sp>
        <p:nvSpPr>
          <p:cNvPr id="10" name="TextBox 9">
            <a:extLst>
              <a:ext uri="{FF2B5EF4-FFF2-40B4-BE49-F238E27FC236}">
                <a16:creationId xmlns:a16="http://schemas.microsoft.com/office/drawing/2014/main" id="{E226AA27-E55F-4572-B0AE-EAB7F8863517}"/>
              </a:ext>
            </a:extLst>
          </p:cNvPr>
          <p:cNvSpPr txBox="1"/>
          <p:nvPr/>
        </p:nvSpPr>
        <p:spPr>
          <a:xfrm>
            <a:off x="1917605" y="3556978"/>
            <a:ext cx="6911833" cy="615553"/>
          </a:xfrm>
          <a:prstGeom prst="rect">
            <a:avLst/>
          </a:prstGeom>
        </p:spPr>
        <p:txBody>
          <a:bodyPr lIns="0" tIns="0" rIns="0" bIns="0" rtlCol="0" anchor="t">
            <a:spAutoFit/>
          </a:bodyPr>
          <a:lstStyle/>
          <a:p>
            <a:pPr algn="l">
              <a:lnSpc>
                <a:spcPts val="4810"/>
              </a:lnSpc>
            </a:pPr>
            <a:r>
              <a:rPr lang="en-US" sz="3700" spc="185" dirty="0">
                <a:solidFill>
                  <a:schemeClr val="bg1"/>
                </a:solidFill>
                <a:latin typeface="League Spartan"/>
              </a:rPr>
              <a:t>VENTANAS</a:t>
            </a:r>
          </a:p>
        </p:txBody>
      </p:sp>
    </p:spTree>
    <p:extLst>
      <p:ext uri="{BB962C8B-B14F-4D97-AF65-F5344CB8AC3E}">
        <p14:creationId xmlns:p14="http://schemas.microsoft.com/office/powerpoint/2010/main" val="100492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4800600" y="357070"/>
            <a:ext cx="13487400" cy="2325450"/>
            <a:chOff x="-104836" y="-3114570"/>
            <a:chExt cx="13605166" cy="1213749"/>
          </a:xfrm>
        </p:grpSpPr>
        <p:sp>
          <p:nvSpPr>
            <p:cNvPr id="5" name="TextBox 5"/>
            <p:cNvSpPr txBox="1"/>
            <p:nvPr/>
          </p:nvSpPr>
          <p:spPr>
            <a:xfrm>
              <a:off x="-1" y="-3114570"/>
              <a:ext cx="13500331" cy="546181"/>
            </a:xfrm>
            <a:prstGeom prst="rect">
              <a:avLst/>
            </a:prstGeom>
          </p:spPr>
          <p:txBody>
            <a:bodyPr wrap="square" lIns="0" tIns="0" rIns="0" bIns="0" rtlCol="0" anchor="t">
              <a:spAutoFit/>
            </a:bodyPr>
            <a:lstStyle/>
            <a:p>
              <a:pPr algn="l">
                <a:lnSpc>
                  <a:spcPts val="8370"/>
                </a:lnSpc>
              </a:pPr>
              <a:r>
                <a:rPr lang="en-US" sz="6200" spc="310" dirty="0">
                  <a:solidFill>
                    <a:srgbClr val="456A2C"/>
                  </a:solidFill>
                  <a:latin typeface="League Spartan"/>
                </a:rPr>
                <a:t>Calidad de </a:t>
              </a:r>
              <a:r>
                <a:rPr lang="en-US" sz="6200" spc="310" dirty="0" err="1">
                  <a:solidFill>
                    <a:srgbClr val="456A2C"/>
                  </a:solidFill>
                  <a:latin typeface="League Spartan"/>
                </a:rPr>
                <a:t>instalaci</a:t>
              </a:r>
              <a:r>
                <a:rPr lang="en-US" sz="6200" b="1" spc="310" dirty="0" err="1">
                  <a:solidFill>
                    <a:srgbClr val="456A2C"/>
                  </a:solidFill>
                  <a:latin typeface="League Spartan"/>
                </a:rPr>
                <a:t>ó</a:t>
              </a:r>
              <a:r>
                <a:rPr lang="en-US" sz="6200" spc="310" dirty="0" err="1">
                  <a:solidFill>
                    <a:srgbClr val="456A2C"/>
                  </a:solidFill>
                  <a:latin typeface="League Spartan"/>
                </a:rPr>
                <a:t>n</a:t>
              </a:r>
              <a:endParaRPr lang="en-US" sz="6200" spc="310" dirty="0">
                <a:solidFill>
                  <a:srgbClr val="456A2C"/>
                </a:solidFill>
                <a:latin typeface="League Spartan"/>
              </a:endParaRP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endParaRPr lang="en-US" sz="2000" spc="120" dirty="0">
                <a:solidFill>
                  <a:srgbClr val="1E4D65"/>
                </a:solidFill>
                <a:latin typeface="Glacial Indifference"/>
              </a:endParaRPr>
            </a:p>
          </p:txBody>
        </p:sp>
      </p:gr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dirty="0">
              <a:solidFill>
                <a:srgbClr val="1E4D65"/>
              </a:solidFill>
              <a:latin typeface="Glacial Indifference"/>
            </a:endParaRPr>
          </a:p>
        </p:txBody>
      </p:sp>
      <p:pic>
        <p:nvPicPr>
          <p:cNvPr id="7" name="Kuva 6" descr="Kuva, joka sisältää kohteen ulko, rakennus, tie, katu&#10;&#10;Kuvaus luotu automaattisesti">
            <a:extLst>
              <a:ext uri="{FF2B5EF4-FFF2-40B4-BE49-F238E27FC236}">
                <a16:creationId xmlns:a16="http://schemas.microsoft.com/office/drawing/2014/main" id="{931CE8AB-D6FF-494B-A098-5F8045F551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401305"/>
            <a:ext cx="5581650" cy="3721100"/>
          </a:xfrm>
          <a:prstGeom prst="rect">
            <a:avLst/>
          </a:prstGeom>
        </p:spPr>
      </p:pic>
      <p:sp>
        <p:nvSpPr>
          <p:cNvPr id="12" name="TextBox 6">
            <a:extLst>
              <a:ext uri="{FF2B5EF4-FFF2-40B4-BE49-F238E27FC236}">
                <a16:creationId xmlns:a16="http://schemas.microsoft.com/office/drawing/2014/main" id="{30F9D86F-958F-419F-9EC5-5442C6792127}"/>
              </a:ext>
            </a:extLst>
          </p:cNvPr>
          <p:cNvSpPr txBox="1"/>
          <p:nvPr/>
        </p:nvSpPr>
        <p:spPr>
          <a:xfrm>
            <a:off x="6280774" y="1465541"/>
            <a:ext cx="11702426" cy="7386638"/>
          </a:xfrm>
          <a:prstGeom prst="rect">
            <a:avLst/>
          </a:prstGeom>
        </p:spPr>
        <p:txBody>
          <a:bodyPr wrap="square" lIns="0" tIns="0" rIns="0" bIns="0" rtlCol="0" anchor="t">
            <a:spAutoFit/>
          </a:bodyPr>
          <a:lstStyle/>
          <a:p>
            <a:pPr algn="just"/>
            <a:r>
              <a:rPr lang="es-ES" sz="2400" b="1" spc="120" dirty="0">
                <a:solidFill>
                  <a:srgbClr val="456A2C"/>
                </a:solidFill>
                <a:latin typeface="Glacial Indifference"/>
              </a:rPr>
              <a:t>Ventanas</a:t>
            </a:r>
          </a:p>
          <a:p>
            <a:pPr algn="just"/>
            <a:r>
              <a:rPr lang="es-ES" sz="2400" spc="120" dirty="0">
                <a:solidFill>
                  <a:srgbClr val="456A2C"/>
                </a:solidFill>
                <a:latin typeface="Glacial Indifference"/>
              </a:rPr>
              <a:t>Las grietas en los marcos deben rellenarse de tal manera que las superficies adyacentes no se dañen, ensucien o decoloren. La sección transversal debe asegurarse cuando la ventana esté cerrada, y la apertura también debe ser perfecta.</a:t>
            </a:r>
          </a:p>
          <a:p>
            <a:pPr algn="just"/>
            <a:endParaRPr lang="es-ES" sz="2400" spc="120" dirty="0">
              <a:solidFill>
                <a:srgbClr val="456A2C"/>
              </a:solidFill>
              <a:latin typeface="Glacial Indifference"/>
            </a:endParaRPr>
          </a:p>
          <a:p>
            <a:pPr algn="just"/>
            <a:r>
              <a:rPr lang="es-ES" sz="2400" spc="120" dirty="0">
                <a:solidFill>
                  <a:srgbClr val="456A2C"/>
                </a:solidFill>
                <a:latin typeface="Glacial Indifference"/>
              </a:rPr>
              <a:t>Las ventanas deben estar intactas en la superficie y no debe haber manchas, grietas u otros defectos en las superficies expuestas. Los cristales de las ventanas también deben estar intactos, limpios y libres de arañazos o manchas.</a:t>
            </a:r>
          </a:p>
          <a:p>
            <a:pPr algn="just"/>
            <a:endParaRPr lang="es-ES" sz="2400" spc="120" dirty="0">
              <a:solidFill>
                <a:srgbClr val="456A2C"/>
              </a:solidFill>
              <a:latin typeface="Glacial Indifference"/>
            </a:endParaRPr>
          </a:p>
          <a:p>
            <a:pPr algn="just"/>
            <a:r>
              <a:rPr lang="es-ES" sz="2400" b="1" spc="120" dirty="0">
                <a:solidFill>
                  <a:srgbClr val="456A2C"/>
                </a:solidFill>
                <a:latin typeface="Glacial Indifference"/>
              </a:rPr>
              <a:t>Puertas</a:t>
            </a:r>
          </a:p>
          <a:p>
            <a:pPr algn="just"/>
            <a:r>
              <a:rPr lang="es-ES" sz="2400" spc="120" dirty="0">
                <a:solidFill>
                  <a:srgbClr val="456A2C"/>
                </a:solidFill>
                <a:latin typeface="Glacial Indifference"/>
              </a:rPr>
              <a:t>La distancia de instalación de los marcos de las puertas exteriores debe inclinarse para que las superficies adyacentes no se dañen, ensucien o decoloren. No es necesario verificar el intervalo de instalación de los marcos de las puertas interiores a menos que se hayan establecido requisitos de aislamiento acústico.</a:t>
            </a:r>
          </a:p>
          <a:p>
            <a:pPr algn="just"/>
            <a:endParaRPr lang="es-ES" sz="2400" spc="120" dirty="0">
              <a:solidFill>
                <a:srgbClr val="456A2C"/>
              </a:solidFill>
              <a:latin typeface="Glacial Indifference"/>
            </a:endParaRPr>
          </a:p>
          <a:p>
            <a:pPr algn="just"/>
            <a:r>
              <a:rPr lang="es-ES" sz="2400" spc="120" dirty="0">
                <a:solidFill>
                  <a:srgbClr val="456A2C"/>
                </a:solidFill>
                <a:latin typeface="Glacial Indifference"/>
              </a:rPr>
              <a:t>Las puertas de vidrio exteriores deben estar intactos en la superficie y no deben tener variaciones de color que perjudiquen la apariencia, pero se permiten variaciones de color específicas de la madera.</a:t>
            </a:r>
            <a:endParaRPr lang="fi-FI" sz="2000" spc="120" dirty="0">
              <a:solidFill>
                <a:srgbClr val="456A2C"/>
              </a:solidFill>
              <a:latin typeface="Glacial Indifferenc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n-US" sz="5000" spc="100" dirty="0" err="1">
                <a:solidFill>
                  <a:srgbClr val="456A2C"/>
                </a:solidFill>
                <a:latin typeface="League Spartan"/>
              </a:rPr>
              <a:t>Beneficios</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MEDIO AMBIENTE</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Los productos producidos en serie reducen el desperdicio de material y acortan los tiempos de fabricación e instalación.</a:t>
              </a:r>
              <a:endParaRPr lang="en-US" sz="2400" spc="120" dirty="0">
                <a:solidFill>
                  <a:srgbClr val="456A2C"/>
                </a:solidFill>
                <a:latin typeface="Glacial Indifference"/>
              </a:endParaRP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PRODUCTIVIDAD</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La integración de componentes de productos de construcción terminados en un edificio acelera naturalmente la construcción y mantiene la calidad.</a:t>
              </a:r>
              <a:endParaRPr lang="en-US" sz="2400" spc="120" dirty="0">
                <a:solidFill>
                  <a:srgbClr val="456A2C"/>
                </a:solidFill>
                <a:latin typeface="Glacial Indifference"/>
              </a:endParaRP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EFICIENCIA</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s-ES" sz="2400" spc="120" dirty="0">
                  <a:solidFill>
                    <a:srgbClr val="456A2C"/>
                  </a:solidFill>
                  <a:latin typeface="Glacial Indifference"/>
                </a:rPr>
                <a:t>Los productos de construcción fabricados en serie se pueden mecanizar, lo que significa que se maximiza la eficiencia de producción.</a:t>
              </a:r>
              <a:endParaRPr lang="en-US"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011322"/>
            <a:chOff x="0" y="-19050"/>
            <a:chExt cx="9013889" cy="2167425"/>
          </a:xfrm>
        </p:grpSpPr>
        <p:sp>
          <p:nvSpPr>
            <p:cNvPr id="17" name="TextBox 17"/>
            <p:cNvSpPr txBox="1"/>
            <p:nvPr/>
          </p:nvSpPr>
          <p:spPr>
            <a:xfrm>
              <a:off x="1105" y="-19050"/>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COSTS</a:t>
              </a:r>
            </a:p>
          </p:txBody>
        </p:sp>
        <p:sp>
          <p:nvSpPr>
            <p:cNvPr id="18" name="TextBox 18"/>
            <p:cNvSpPr txBox="1"/>
            <p:nvPr/>
          </p:nvSpPr>
          <p:spPr>
            <a:xfrm>
              <a:off x="0" y="773352"/>
              <a:ext cx="9013889" cy="1375023"/>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s-ES" altLang="fi-FI" sz="2400" dirty="0">
                  <a:solidFill>
                    <a:srgbClr val="456A2C"/>
                  </a:solidFill>
                  <a:latin typeface="Glacial Indifference" panose="020B0604020202020204" charset="0"/>
                </a:rPr>
                <a:t>El costo de fabricación de un producto de construcción se reduce cuando el producto se puede fabricar con maquinaria.</a:t>
              </a:r>
              <a:endParaRPr lang="en-US" sz="2400" spc="12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9</a:t>
            </a:fld>
            <a:endParaRPr lang="en-US" sz="2400" spc="120" dirty="0">
              <a:solidFill>
                <a:srgbClr val="1E4D65"/>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3035</TotalTime>
  <Words>987</Words>
  <Application>Microsoft Office PowerPoint</Application>
  <PresentationFormat>Personalizado</PresentationFormat>
  <Paragraphs>101</Paragraphs>
  <Slides>10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Courier New</vt:lpstr>
      <vt:lpstr>League Spartan</vt:lpstr>
      <vt:lpstr>Calibri</vt:lpstr>
      <vt:lpstr>Glacial Indifference Bold</vt:lpstr>
      <vt:lpstr>Glacial Indifference</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62</cp:revision>
  <dcterms:created xsi:type="dcterms:W3CDTF">2006-08-16T00:00:00Z</dcterms:created>
  <dcterms:modified xsi:type="dcterms:W3CDTF">2022-01-10T18:19:02Z</dcterms:modified>
  <dc:identifier>DAD7Xzioke4</dc:identifier>
</cp:coreProperties>
</file>