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8" r:id="rId7"/>
    <p:sldId id="267" r:id="rId8"/>
    <p:sldId id="265" r:id="rId9"/>
    <p:sldId id="269" r:id="rId10"/>
    <p:sldId id="266" r:id="rId11"/>
    <p:sldId id="264" r:id="rId12"/>
  </p:sldIdLst>
  <p:sldSz cx="18288000" cy="10287000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League Spartan" panose="020B0604020202020204" charset="0"/>
      <p:regular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l-GR" sz="6600" b="1" spc="92" dirty="0">
                  <a:solidFill>
                    <a:srgbClr val="FEFFF8"/>
                  </a:solidFill>
                  <a:latin typeface="League Spartan"/>
                </a:rPr>
                <a:t>Μάθημα </a:t>
              </a:r>
              <a:r>
                <a:rPr lang="lv-LV" sz="6600" b="1" spc="92" dirty="0">
                  <a:solidFill>
                    <a:srgbClr val="FEFFF8"/>
                  </a:solidFill>
                  <a:latin typeface="League Spartan"/>
                </a:rPr>
                <a:t>7</a:t>
              </a:r>
              <a:r>
                <a:rPr lang="el-GR" sz="6600" b="1" spc="92" baseline="30000" dirty="0">
                  <a:solidFill>
                    <a:srgbClr val="FEFFF8"/>
                  </a:solidFill>
                  <a:latin typeface="League Spartan"/>
                </a:rPr>
                <a:t>ο</a:t>
              </a:r>
              <a:r>
                <a:rPr lang="el-GR" sz="6600" b="1" spc="92" dirty="0">
                  <a:solidFill>
                    <a:srgbClr val="FEFFF8"/>
                  </a:solidFill>
                  <a:latin typeface="League Spartan"/>
                </a:rPr>
                <a:t> </a:t>
              </a:r>
              <a:endParaRPr lang="en-US" sz="6600" b="1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l-GR" sz="2700" b="1" spc="135" dirty="0">
                  <a:solidFill>
                    <a:srgbClr val="FEFFF8"/>
                  </a:solidFill>
                  <a:latin typeface="Glacial Indifference"/>
                </a:rPr>
                <a:t>Θερμομονωτικά Υλικά</a:t>
              </a:r>
              <a:endParaRPr lang="en-US" sz="2700" b="1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1913345" y="1032373"/>
              <a:ext cx="17294581" cy="153888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l-GR" sz="2400" b="1" spc="150" dirty="0">
                  <a:solidFill>
                    <a:srgbClr val="FEFFF8"/>
                  </a:solidFill>
                  <a:latin typeface="Glacial Indifference Bold"/>
                </a:rPr>
                <a:t>ΜΑΘΗΣΙΑΚΗ ΕΝΟΤΗΤΑ </a:t>
              </a:r>
              <a:r>
                <a:rPr lang="lv-LV" sz="2400" b="1" spc="150" dirty="0">
                  <a:solidFill>
                    <a:srgbClr val="FEFFF8"/>
                  </a:solidFill>
                  <a:latin typeface="Glacial Indifference Bold"/>
                </a:rPr>
                <a:t>3</a:t>
              </a:r>
              <a:r>
                <a:rPr lang="en-US" sz="2400" b="1" spc="150" dirty="0" smtClean="0">
                  <a:solidFill>
                    <a:srgbClr val="FEFFF8"/>
                  </a:solidFill>
                  <a:latin typeface="Glacial Indifference Bold"/>
                </a:rPr>
                <a:t>: </a:t>
              </a:r>
              <a:r>
                <a:rPr lang="el-GR" sz="2400" b="1" spc="150" dirty="0" smtClean="0">
                  <a:solidFill>
                    <a:srgbClr val="FEFFF8"/>
                  </a:solidFill>
                </a:rPr>
                <a:t>Εποπτεία</a:t>
              </a:r>
              <a:r>
                <a:rPr lang="el-GR" sz="2400" b="1" spc="150" dirty="0">
                  <a:solidFill>
                    <a:srgbClr val="FEFFF8"/>
                  </a:solidFill>
                </a:rPr>
                <a:t>, διαχείριση και συναρμολόγηση </a:t>
              </a:r>
              <a:r>
                <a:rPr lang="el-GR" sz="2400" b="1" spc="150" dirty="0" smtClean="0">
                  <a:solidFill>
                    <a:srgbClr val="FEFFF8"/>
                  </a:solidFill>
                </a:rPr>
                <a:t>ξύλινων </a:t>
              </a:r>
              <a:r>
                <a:rPr lang="el-GR" sz="2400" b="1" spc="150" dirty="0">
                  <a:solidFill>
                    <a:srgbClr val="FEFFF8"/>
                  </a:solidFill>
                </a:rPr>
                <a:t>κατασκευών στο εργοτάξιο</a:t>
              </a:r>
              <a:endParaRPr lang="en-US" sz="2400" b="1" spc="150" dirty="0">
                <a:solidFill>
                  <a:srgbClr val="FEFFF8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el-GR" sz="2400" b="1" spc="150" dirty="0" smtClean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b="1" spc="150" dirty="0" smtClean="0">
                  <a:solidFill>
                    <a:srgbClr val="FEFFF8"/>
                  </a:solidFill>
                  <a:latin typeface="Glacial Indifference Bold"/>
                </a:rPr>
                <a:t> </a:t>
              </a:r>
              <a:endParaRPr lang="en-US" sz="2400" b="1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38EC514D-BA10-407F-8740-11CD3DA43EE3}"/>
              </a:ext>
            </a:extLst>
          </p:cNvPr>
          <p:cNvSpPr txBox="1"/>
          <p:nvPr/>
        </p:nvSpPr>
        <p:spPr>
          <a:xfrm>
            <a:off x="8420101" y="2400300"/>
            <a:ext cx="9105899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l-GR" sz="2400" b="1" spc="120" dirty="0">
                <a:solidFill>
                  <a:srgbClr val="456A2C"/>
                </a:solidFill>
                <a:latin typeface="Glacial Indifference"/>
              </a:rPr>
              <a:t>Το όριο ενέργειας παθητικού σπιτιού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15 </a:t>
            </a:r>
            <a:r>
              <a:rPr lang="el-GR" sz="2400" spc="120" dirty="0" err="1">
                <a:solidFill>
                  <a:srgbClr val="456A2C"/>
                </a:solidFill>
                <a:latin typeface="Glacial Indifference"/>
              </a:rPr>
              <a:t>kWh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/(m²yr) για θέρμανση συνήθως σχετίζεται με Θερμικό φορτίο 10W/m² σε τυπικά κλίματα της Κεντρικής Ευρώπης, ωστόσο, υποτίθεται ότι χρησιμεύει μόνο ως σημείο αναφοράς που μπορεί να ποικίλλει σε διαφορετικές κλιματολογικές συνθήκες: Στη Στοκχόλμη ένα σπίτι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με Θερμικό φορτίο 10W/m² μπορεί να χρησιμοποιήσει περισσότερο από 20 </a:t>
            </a:r>
            <a:r>
              <a:rPr lang="el-GR" sz="2400" spc="120" dirty="0" err="1">
                <a:solidFill>
                  <a:srgbClr val="456A2C"/>
                </a:solidFill>
                <a:latin typeface="Glacial Indifference"/>
              </a:rPr>
              <a:t>kWh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/(m²yr), στη Ρώμη μπορεί να είναι χαμηλό έως 10 </a:t>
            </a:r>
            <a:r>
              <a:rPr lang="el-GR" sz="2400" spc="120" dirty="0" err="1">
                <a:solidFill>
                  <a:srgbClr val="456A2C"/>
                </a:solidFill>
                <a:latin typeface="Glacial Indifference"/>
              </a:rPr>
              <a:t>kWh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/(m²yr).</a:t>
            </a:r>
          </a:p>
          <a:p>
            <a:pPr algn="just">
              <a:lnSpc>
                <a:spcPts val="3359"/>
              </a:lnSpc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Το σπίτι </a:t>
            </a:r>
            <a:r>
              <a:rPr lang="el-GR" sz="2400" b="1" spc="120" dirty="0">
                <a:solidFill>
                  <a:srgbClr val="456A2C"/>
                </a:solidFill>
                <a:latin typeface="Glacial Indifference"/>
              </a:rPr>
              <a:t>χαμηλής ενέργειας (LEH)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αποδείχθηκε πιο οικονομικό και απλούστερο πρότυπο που θα μπορούσε να εφαρμοστεί γρήγορα. Τα σπίτια χαμηλής ενέργειας έχουν ετήσια ζήτηση θέρμανσης μικρότερη από 70 </a:t>
            </a:r>
            <a:r>
              <a:rPr lang="el-GR" sz="2400" spc="120" dirty="0" err="1">
                <a:solidFill>
                  <a:srgbClr val="456A2C"/>
                </a:solidFill>
                <a:latin typeface="Glacial Indifference"/>
              </a:rPr>
              <a:t>kWh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/(m²a) με βάση τον χώρο διαβίωσης.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4F2C77DD-EC23-4C02-AB38-FC134740D7A2}"/>
              </a:ext>
            </a:extLst>
          </p:cNvPr>
          <p:cNvGrpSpPr/>
          <p:nvPr/>
        </p:nvGrpSpPr>
        <p:grpSpPr>
          <a:xfrm>
            <a:off x="-76200" y="30405"/>
            <a:ext cx="8458200" cy="2636595"/>
            <a:chOff x="-1473200" y="459163"/>
            <a:chExt cx="11180563" cy="5344201"/>
          </a:xfrm>
          <a:solidFill>
            <a:srgbClr val="52584D"/>
          </a:solidFill>
        </p:grpSpPr>
        <p:sp>
          <p:nvSpPr>
            <p:cNvPr id="9" name="AutoShape 10">
              <a:extLst>
                <a:ext uri="{FF2B5EF4-FFF2-40B4-BE49-F238E27FC236}">
                  <a16:creationId xmlns="" xmlns:a16="http://schemas.microsoft.com/office/drawing/2014/main" id="{E0AFAA6E-146F-4CF7-9B1B-7A131FE5C209}"/>
                </a:ext>
              </a:extLst>
            </p:cNvPr>
            <p:cNvSpPr/>
            <p:nvPr/>
          </p:nvSpPr>
          <p:spPr>
            <a:xfrm>
              <a:off x="-1473200" y="459163"/>
              <a:ext cx="11180563" cy="5344201"/>
            </a:xfrm>
            <a:prstGeom prst="rect">
              <a:avLst/>
            </a:prstGeom>
            <a:grpFill/>
          </p:spPr>
        </p:sp>
        <p:sp>
          <p:nvSpPr>
            <p:cNvPr id="10" name="TextBox 11">
              <a:extLst>
                <a:ext uri="{FF2B5EF4-FFF2-40B4-BE49-F238E27FC236}">
                  <a16:creationId xmlns="" xmlns:a16="http://schemas.microsoft.com/office/drawing/2014/main" id="{C55813CF-2DBC-401D-87B7-AAED5535D0B2}"/>
                </a:ext>
              </a:extLst>
            </p:cNvPr>
            <p:cNvSpPr txBox="1"/>
            <p:nvPr/>
          </p:nvSpPr>
          <p:spPr>
            <a:xfrm>
              <a:off x="118012" y="1750382"/>
              <a:ext cx="9216551" cy="218344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FEFFF8"/>
                  </a:solidFill>
                  <a:latin typeface="League Spartan"/>
                </a:rPr>
                <a:t>Περιορισμοί:</a:t>
              </a:r>
              <a:endParaRPr lang="en-US" sz="6200" b="1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B9D33F99-55B7-44D0-AA23-E21B270CB225}"/>
              </a:ext>
            </a:extLst>
          </p:cNvPr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7" name="Group 14">
            <a:extLst>
              <a:ext uri="{FF2B5EF4-FFF2-40B4-BE49-F238E27FC236}">
                <a16:creationId xmlns="" xmlns:a16="http://schemas.microsoft.com/office/drawing/2014/main" id="{A4459E14-80BE-4990-B9BE-02B0AC9F68F3}"/>
              </a:ext>
            </a:extLst>
          </p:cNvPr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8" name="TextBox 15">
              <a:extLst>
                <a:ext uri="{FF2B5EF4-FFF2-40B4-BE49-F238E27FC236}">
                  <a16:creationId xmlns="" xmlns:a16="http://schemas.microsoft.com/office/drawing/2014/main" id="{6BF378DE-6F0E-4517-9B78-86E7E51985F7}"/>
                </a:ext>
              </a:extLst>
            </p:cNvPr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Μάθημα 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</a:t>
              </a:r>
              <a:r>
                <a:rPr lang="el-GR" sz="1600" spc="80" baseline="30000" dirty="0">
                  <a:solidFill>
                    <a:srgbClr val="52584D"/>
                  </a:solidFill>
                  <a:latin typeface="Glacial Indifference"/>
                </a:rPr>
                <a:t>ο</a:t>
              </a: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: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 </a:t>
              </a: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Θερμομονωτικά υλικά</a:t>
              </a:r>
            </a:p>
          </p:txBody>
        </p:sp>
        <p:sp>
          <p:nvSpPr>
            <p:cNvPr id="19" name="AutoShape 16">
              <a:extLst>
                <a:ext uri="{FF2B5EF4-FFF2-40B4-BE49-F238E27FC236}">
                  <a16:creationId xmlns="" xmlns:a16="http://schemas.microsoft.com/office/drawing/2014/main" id="{49E9C45E-FE4C-4E86-B304-698487C2E5F5}"/>
                </a:ext>
              </a:extLst>
            </p:cNvPr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="" xmlns:a16="http://schemas.microsoft.com/office/drawing/2014/main" id="{1BE58AED-AD86-4079-8A90-5F3EF7045863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054" name="Picture 6" descr="Energy Rating Scales.  Click to enlarge image. A BER label indicates the energy rating of a property &amp;  is expressed in the form of performance bands, 'A' being the most energy efficient to 'G' being the least energy efficient.">
            <a:extLst>
              <a:ext uri="{FF2B5EF4-FFF2-40B4-BE49-F238E27FC236}">
                <a16:creationId xmlns="" xmlns:a16="http://schemas.microsoft.com/office/drawing/2014/main" id="{9576B665-7229-4869-8250-A8C3E6BD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857500"/>
            <a:ext cx="6987139" cy="63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8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1232" y="762539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b="1" spc="310">
                  <a:solidFill>
                    <a:srgbClr val="FEFFF8"/>
                  </a:solidFill>
                  <a:latin typeface="League Spartan"/>
                </a:rPr>
                <a:t>ΒΙΒΛΙΟΓΡΑΦΙΑ</a:t>
              </a:r>
              <a:endParaRPr lang="el-GR" sz="6200" b="1" spc="310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805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0"/>
                </a:lnSpc>
              </a:pPr>
              <a:r>
                <a:rPr lang="el-GR" sz="3700" b="1" spc="185" dirty="0">
                  <a:solidFill>
                    <a:srgbClr val="FEFFF8"/>
                  </a:solidFill>
                  <a:latin typeface="League Spartan"/>
                </a:rPr>
                <a:t>ΑΡΘΡΑ ΚΑΙ ΔΗΜΟΣΙΕΥΣΕΙΣ</a:t>
              </a:r>
              <a:endParaRPr lang="en-GB" sz="3700" b="1" spc="185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5" name="TextBox 15"/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Μάθημα 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</a:t>
              </a:r>
              <a:r>
                <a:rPr lang="el-GR" sz="1600" spc="80" baseline="30000" dirty="0">
                  <a:solidFill>
                    <a:srgbClr val="52584D"/>
                  </a:solidFill>
                  <a:latin typeface="Glacial Indifference"/>
                </a:rPr>
                <a:t>ο</a:t>
              </a: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: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 </a:t>
              </a: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Θερμομονωτικά υλικά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=""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E65DCEAD-0616-4793-A69E-EDBEBF49A602}"/>
              </a:ext>
            </a:extLst>
          </p:cNvPr>
          <p:cNvSpPr txBox="1"/>
          <p:nvPr/>
        </p:nvSpPr>
        <p:spPr>
          <a:xfrm>
            <a:off x="991829" y="4620866"/>
            <a:ext cx="8533171" cy="475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Steico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Steico.com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2.	Benjamin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Durakovic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Gökhan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Yildiz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Mohamed E Yahia (2020) Comparative Performance Evaluation of Conventional and Renewable Thermal Insulation Materials Used in Building Envelope. ISSN 1330-3651 (Print), ISSN 1848-6339 (Online).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: https://hrcak.srce.hr/file/340548 DOI: https://doi.org/10.17559/TV-20171228212943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Climat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technology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centre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&amp; network (2021) Building envelope thermal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https://www.ctc-n.org/technologies/building-envelope-thermal-insulation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4.	Energy gov (2020) Types of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https://www.energy.gov/energysaver/weatherize/insulation/types-insulation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="" xmlns:a16="http://schemas.microsoft.com/office/drawing/2014/main" id="{6183A464-EBF3-4BEF-AD18-B329B79FA152}"/>
              </a:ext>
            </a:extLst>
          </p:cNvPr>
          <p:cNvSpPr txBox="1"/>
          <p:nvPr/>
        </p:nvSpPr>
        <p:spPr>
          <a:xfrm>
            <a:off x="9883928" y="2138845"/>
            <a:ext cx="7375372" cy="738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5.	Ing dep (2017)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Termiskie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tilti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(Thermal bridges). In Latvian.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http://www.ingdep.lv/lv/termiskie-tilti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6.	Saint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Gobain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Isover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(2020) What is a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termal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bridge?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https://www.isover.com/what-thermal-bridge</a:t>
            </a:r>
          </a:p>
          <a:p>
            <a:pPr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7.	ASHRAE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2013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 Handbook: Fundamentals, I-P Edition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ISBN 978-1-936504-46-6 or ISSN 1523-7230</a:t>
            </a: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8.	Engineering tool box. Thermal Conductivity of some selected Materials and Gases.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https://www.engineeringtoolbox.com/thermal-conductivity-d_429.html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Passipedia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(2019) Heating load in Passive Houses.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https://www.passipedia.org/basics/building_physics_-_basics/heating_load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Dylewski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R. and Adamczyk J. (2011) Economic and environmental benefits of thermal insulation of building external walls. Building and Environment, Vol.46, Issue 12, December 2011, Pages 2615-2623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Building energy rating Ireland (2011) BER Certs.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http://www.buildingenergyireland.ie/BERCerts.htm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>
            <a:extLst>
              <a:ext uri="{FF2B5EF4-FFF2-40B4-BE49-F238E27FC236}">
                <a16:creationId xmlns="" xmlns:a16="http://schemas.microsoft.com/office/drawing/2014/main" id="{7696B462-623A-430B-B0E4-5D462C9E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8603"/>
            <a:ext cx="12739854" cy="95548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456A2C"/>
                  </a:solidFill>
                  <a:latin typeface="League Spartan"/>
                </a:rPr>
                <a:t>ΕΠΙΣΚΟΠΗΣΗ ΠΑΡΟΥΣΙΑΣΗΣ</a:t>
              </a:r>
              <a:endParaRPr lang="en-GB" sz="6200" b="1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40694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Εισαγωγή στις ιδιότητες θερμομονωτικού υλικού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Γιατί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είναι απαραίτητη</a:t>
              </a: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η μόνωση </a:t>
              </a:r>
              <a:endParaRPr lang="lv-LV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Υλικά, διαθέσιμα στην αγορά </a:t>
              </a:r>
              <a:endParaRPr lang="el-GR" sz="2400" spc="120" dirty="0" smtClean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Κοινά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μονωτικά υλικά, τιμές «Κ», πλεονεκτήματα και μειονεκτήματα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Πρακτικά Παραδείγματα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0"/>
                </a:lnSpc>
              </a:pPr>
              <a:r>
                <a:rPr lang="el-GR" sz="3700" b="1" spc="185" dirty="0">
                  <a:solidFill>
                    <a:srgbClr val="456A2C"/>
                  </a:solidFill>
                  <a:latin typeface="League Spartan"/>
                </a:rPr>
                <a:t>ΘΕΜΑΤΑ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885726"/>
            <a:chOff x="0" y="0"/>
            <a:chExt cx="21640800" cy="1180967"/>
          </a:xfrm>
        </p:grpSpPr>
        <p:sp>
          <p:nvSpPr>
            <p:cNvPr id="9" name="TextBox 9"/>
            <p:cNvSpPr txBox="1"/>
            <p:nvPr/>
          </p:nvSpPr>
          <p:spPr>
            <a:xfrm>
              <a:off x="10261600" y="428625"/>
              <a:ext cx="10143653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Μάθημα 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</a:t>
              </a:r>
              <a:r>
                <a:rPr lang="el-GR" sz="1600" spc="80" baseline="30000" dirty="0">
                  <a:solidFill>
                    <a:srgbClr val="52584D"/>
                  </a:solidFill>
                  <a:latin typeface="Glacial Indifference"/>
                </a:rPr>
                <a:t>ο</a:t>
              </a: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: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 </a:t>
              </a: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Θερμομονωτικά υλικά</a:t>
              </a:r>
            </a:p>
            <a:p>
              <a:pPr algn="r">
                <a:lnSpc>
                  <a:spcPts val="2240"/>
                </a:lnSpc>
              </a:pP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0628" y="595303"/>
            <a:ext cx="6994372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b="1" spc="120" dirty="0">
                <a:solidFill>
                  <a:srgbClr val="456A2C"/>
                </a:solidFill>
                <a:latin typeface="Glacial Indifference"/>
              </a:rPr>
              <a:t>Η θερμική αγωγιμότητα (τιμή k)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είναι ένα μέτρο της ικανότητας ενός υλικού να μεταφέρει θερμότητα μέσω της μάζας του.</a:t>
            </a: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el-GR" sz="2400" b="1" spc="120" dirty="0">
                <a:solidFill>
                  <a:srgbClr val="456A2C"/>
                </a:solidFill>
                <a:latin typeface="Glacial Indifference"/>
              </a:rPr>
              <a:t>Ο συντελεστής θερμικής αγωγιμότητας "λ"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ορίζεται ως η ποσότητα θερμότητας (σε </a:t>
            </a:r>
            <a:r>
              <a:rPr lang="el-GR" sz="2400" spc="120" dirty="0" err="1">
                <a:solidFill>
                  <a:srgbClr val="456A2C"/>
                </a:solidFill>
                <a:latin typeface="Glacial Indifference"/>
              </a:rPr>
              <a:t>kcal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) που διεξάγεται σε μία ώρα σε 1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m</a:t>
            </a:r>
            <a:r>
              <a:rPr lang="en-US" sz="2400" spc="120" baseline="30000" dirty="0">
                <a:solidFill>
                  <a:srgbClr val="456A2C"/>
                </a:solidFill>
                <a:latin typeface="Glacial Indifference"/>
              </a:rPr>
              <a:t>2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 υλικού, με πάχος 1 m, όταν η θερμοκρασία του υλικού πέφτει υπό συνθήκες σταθερής ροής θερμότητας 1°C.</a:t>
            </a:r>
          </a:p>
          <a:p>
            <a:pPr>
              <a:lnSpc>
                <a:spcPts val="3359"/>
              </a:lnSpc>
            </a:pPr>
            <a:r>
              <a:rPr lang="el-GR" sz="2400" b="1" spc="120" dirty="0">
                <a:solidFill>
                  <a:srgbClr val="456A2C"/>
                </a:solidFill>
                <a:latin typeface="Glacial Indifference"/>
              </a:rPr>
              <a:t>Η θερμική αντίσταση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είναι το αντίστροφο της τιμής k (1/k).</a:t>
            </a:r>
          </a:p>
          <a:p>
            <a:pPr>
              <a:lnSpc>
                <a:spcPts val="3359"/>
              </a:lnSpc>
            </a:pPr>
            <a:r>
              <a:rPr lang="el-GR" sz="2400" b="1" spc="120" dirty="0">
                <a:solidFill>
                  <a:srgbClr val="456A2C"/>
                </a:solidFill>
                <a:latin typeface="Glacial Indifference"/>
              </a:rPr>
              <a:t>Η θερμική αντίσταση (τιμή R)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ορίζεται απλά ως η αντίσταση που προσφέρει οποιοδήποτε συγκεκριμένο υλικό στη ροή θερμότητας.</a:t>
            </a:r>
          </a:p>
          <a:p>
            <a:pPr>
              <a:lnSpc>
                <a:spcPts val="3359"/>
              </a:lnSpc>
            </a:pPr>
            <a:r>
              <a:rPr lang="el-GR" sz="2400" b="1" spc="120" dirty="0">
                <a:solidFill>
                  <a:srgbClr val="456A2C"/>
                </a:solidFill>
                <a:latin typeface="Glacial Indifference"/>
              </a:rPr>
              <a:t>Ο συντελεστής μετάδοσης θερμότητας (U)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ορίζει τον συνολικό συντελεστή μετάδοσης θερμότητας για οποιοδήποτε τμήμα υλικού ή σύνθετο υλικό.</a:t>
            </a:r>
            <a:endParaRPr lang="el-GR" sz="2400" b="1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057400" y="9294173"/>
            <a:ext cx="16230600" cy="614347"/>
            <a:chOff x="-13547" y="-37007"/>
            <a:chExt cx="21640800" cy="819130"/>
          </a:xfrm>
        </p:grpSpPr>
        <p:sp>
          <p:nvSpPr>
            <p:cNvPr id="5" name="TextBox 5"/>
            <p:cNvSpPr txBox="1"/>
            <p:nvPr/>
          </p:nvSpPr>
          <p:spPr>
            <a:xfrm>
              <a:off x="11126377" y="428692"/>
              <a:ext cx="10143653" cy="353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Μάθημα 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</a:t>
              </a:r>
              <a:r>
                <a:rPr lang="el-GR" sz="1600" spc="80" baseline="30000" dirty="0">
                  <a:solidFill>
                    <a:srgbClr val="52584D"/>
                  </a:solidFill>
                  <a:latin typeface="Glacial Indifference"/>
                </a:rPr>
                <a:t>ο</a:t>
              </a: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: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 </a:t>
              </a: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Θερμομονωτικά υλικά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-13547" y="-37007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b="1" spc="310" dirty="0">
                  <a:solidFill>
                    <a:schemeClr val="bg1"/>
                  </a:solidFill>
                  <a:latin typeface="League Spartan"/>
                </a:rPr>
                <a:t>Υλικά Θερμομόνωσης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l-GR" sz="3700" b="1" spc="185" dirty="0">
                  <a:solidFill>
                    <a:schemeClr val="bg1"/>
                  </a:solidFill>
                  <a:latin typeface="League Spartan"/>
                </a:rPr>
                <a:t>ΟΡΙΣΜΟΙ</a:t>
              </a:r>
              <a:endParaRPr lang="en-US" sz="3700" b="1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407138" y="746756"/>
            <a:ext cx="10880862" cy="6124140"/>
            <a:chOff x="-1" y="-3114570"/>
            <a:chExt cx="13500331" cy="248446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874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456A2C"/>
                  </a:solidFill>
                  <a:latin typeface="League Spartan"/>
                </a:rPr>
                <a:t>Οφέλη της Θερμομόνωσης στα Κτίρια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038420"/>
              <a:ext cx="13137037" cy="1408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1. </a:t>
              </a: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 Μειώνει τη μετάδοση θερμότητας μέσω κτιρίων</a:t>
              </a:r>
              <a:endParaRPr lang="en-US" sz="24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2.</a:t>
              </a: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 Μείωση των εκπομπών </a:t>
              </a: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CO</a:t>
              </a:r>
              <a:r>
                <a:rPr lang="en-US" sz="1600" spc="120" dirty="0">
                  <a:solidFill>
                    <a:srgbClr val="1E4D65"/>
                  </a:solidFill>
                  <a:latin typeface="Glacial Indifference"/>
                </a:rPr>
                <a:t>2</a:t>
              </a:r>
              <a:endParaRPr lang="el-GR" sz="16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3. </a:t>
              </a: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Ενεργειακή απόδοση με θερμική μόνωση</a:t>
              </a:r>
            </a:p>
            <a:p>
              <a:pPr algn="just">
                <a:lnSpc>
                  <a:spcPts val="3359"/>
                </a:lnSpc>
              </a:pP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4. Ισχυρότερα και μεγαλύτερης διάρκειας ζωής κτίρια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5. </a:t>
              </a: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Θετική επίδραση στην ανθρώπινη υγεία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6. </a:t>
              </a: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Περιβάλλον και οικολογική ισορροπία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7. </a:t>
              </a: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Βοηθάει στην ηχομόνωση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1E4D65"/>
                  </a:solidFill>
                  <a:latin typeface="Glacial Indifference"/>
                </a:rPr>
                <a:t>8. </a:t>
              </a:r>
              <a:r>
                <a:rPr lang="el-GR" sz="2400" spc="120" dirty="0">
                  <a:solidFill>
                    <a:srgbClr val="1E4D65"/>
                  </a:solidFill>
                  <a:latin typeface="Glacial Indifference"/>
                </a:rPr>
                <a:t>Συμβάλει στην Εθνική και Οικογενειακή Οικονομία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258300"/>
            <a:ext cx="16230600" cy="677387"/>
            <a:chOff x="0" y="0"/>
            <a:chExt cx="21640800" cy="903182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0984157" y="552659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Μάθημα 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</a:t>
              </a:r>
              <a:r>
                <a:rPr lang="el-GR" sz="1600" spc="80" baseline="30000" dirty="0">
                  <a:solidFill>
                    <a:srgbClr val="52584D"/>
                  </a:solidFill>
                  <a:latin typeface="Glacial Indifference"/>
                </a:rPr>
                <a:t>ο</a:t>
              </a: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: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 </a:t>
              </a: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Θερμομονωτικά υλικά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4" name="Θέση αριθμού διαφάνειας 12">
            <a:extLst>
              <a:ext uri="{FF2B5EF4-FFF2-40B4-BE49-F238E27FC236}">
                <a16:creationId xmlns=""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2" name="Attēls 11" descr="Society for Certified Home Energy Auditors — Industry standard percentages  for heat loss within...">
            <a:extLst>
              <a:ext uri="{FF2B5EF4-FFF2-40B4-BE49-F238E27FC236}">
                <a16:creationId xmlns="" xmlns:a16="http://schemas.microsoft.com/office/drawing/2014/main" id="{82E216E5-F457-4269-899F-BA0E820F0F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" y="3086100"/>
            <a:ext cx="5323952" cy="38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82"/>
              </a:lnSpc>
            </a:pPr>
            <a:r>
              <a:rPr lang="en-US" sz="5000" b="1" spc="100" dirty="0">
                <a:solidFill>
                  <a:srgbClr val="456A2C"/>
                </a:solidFill>
                <a:latin typeface="League Spartan"/>
              </a:rPr>
              <a:t>4.	</a:t>
            </a:r>
            <a:r>
              <a:rPr lang="el-GR" sz="5000" b="1" spc="100" dirty="0">
                <a:solidFill>
                  <a:srgbClr val="456A2C"/>
                </a:solidFill>
                <a:latin typeface="League Spartan"/>
              </a:rPr>
              <a:t>Διαθέσιμα Υλικά στην Αγορά Μόνωσης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9557385"/>
            <a:ext cx="16230600" cy="584361"/>
            <a:chOff x="0" y="0"/>
            <a:chExt cx="21640800" cy="779148"/>
          </a:xfrm>
        </p:grpSpPr>
        <p:sp>
          <p:nvSpPr>
            <p:cNvPr id="20" name="TextBox 20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Μάθημα 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</a:t>
              </a:r>
              <a:r>
                <a:rPr lang="el-GR" sz="1600" spc="80" baseline="30000" dirty="0">
                  <a:solidFill>
                    <a:srgbClr val="52584D"/>
                  </a:solidFill>
                  <a:latin typeface="Glacial Indifference"/>
                </a:rPr>
                <a:t>ο</a:t>
              </a: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: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 </a:t>
              </a:r>
              <a:r>
                <a:rPr lang="el-GR" sz="1600" spc="80" dirty="0">
                  <a:solidFill>
                    <a:srgbClr val="52584D"/>
                  </a:solidFill>
                  <a:latin typeface="Glacial Indifference"/>
                </a:rPr>
                <a:t>Θερμομονωτικά υλικά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25" name="Θέση αριθμού διαφάνειας 12">
            <a:extLst>
              <a:ext uri="{FF2B5EF4-FFF2-40B4-BE49-F238E27FC236}">
                <a16:creationId xmlns=""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22" name="Attēls 21">
            <a:extLst>
              <a:ext uri="{FF2B5EF4-FFF2-40B4-BE49-F238E27FC236}">
                <a16:creationId xmlns="" xmlns:a16="http://schemas.microsoft.com/office/drawing/2014/main" id="{F0F64661-DC66-488E-B161-D90D3B5A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93717"/>
            <a:ext cx="8534400" cy="7505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=""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=""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86949"/>
              </p:ext>
            </p:extLst>
          </p:nvPr>
        </p:nvGraphicFramePr>
        <p:xfrm>
          <a:off x="304800" y="1822187"/>
          <a:ext cx="17678399" cy="79036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2">
                  <a:extLst>
                    <a:ext uri="{9D8B030D-6E8A-4147-A177-3AD203B41FA5}">
                      <a16:colId xmlns="" xmlns:a16="http://schemas.microsoft.com/office/drawing/2014/main" val="706506332"/>
                    </a:ext>
                  </a:extLst>
                </a:gridCol>
                <a:gridCol w="3321332">
                  <a:extLst>
                    <a:ext uri="{9D8B030D-6E8A-4147-A177-3AD203B41FA5}">
                      <a16:colId xmlns="" xmlns:a16="http://schemas.microsoft.com/office/drawing/2014/main" val="3240599054"/>
                    </a:ext>
                  </a:extLst>
                </a:gridCol>
                <a:gridCol w="3321332">
                  <a:extLst>
                    <a:ext uri="{9D8B030D-6E8A-4147-A177-3AD203B41FA5}">
                      <a16:colId xmlns="" xmlns:a16="http://schemas.microsoft.com/office/drawing/2014/main" val="1242239306"/>
                    </a:ext>
                  </a:extLst>
                </a:gridCol>
                <a:gridCol w="3321332">
                  <a:extLst>
                    <a:ext uri="{9D8B030D-6E8A-4147-A177-3AD203B41FA5}">
                      <a16:colId xmlns="" xmlns:a16="http://schemas.microsoft.com/office/drawing/2014/main" val="2927813248"/>
                    </a:ext>
                  </a:extLst>
                </a:gridCol>
                <a:gridCol w="4393071">
                  <a:extLst>
                    <a:ext uri="{9D8B030D-6E8A-4147-A177-3AD203B41FA5}">
                      <a16:colId xmlns=""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Τύπος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Υλικό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Εφαρμογή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Θερμομονωτική Μέθοδος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Πλεονεκτήματα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2192050700"/>
                  </a:ext>
                </a:extLst>
              </a:tr>
              <a:tr h="1157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u="none" strike="noStrike" kern="1000" dirty="0">
                          <a:effectLst/>
                        </a:rPr>
                        <a:t>Κουβέρτες</a:t>
                      </a:r>
                      <a:r>
                        <a:rPr lang="en-GB" sz="1800" u="none" strike="noStrike" kern="1000" dirty="0">
                          <a:effectLst/>
                        </a:rPr>
                        <a:t>: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batts</a:t>
                      </a:r>
                      <a:r>
                        <a:rPr lang="en-GB" sz="1800" u="none" strike="noStrike" kern="1000" dirty="0">
                          <a:effectLst/>
                        </a:rPr>
                        <a:t> </a:t>
                      </a:r>
                      <a:r>
                        <a:rPr lang="el-GR" sz="1800" u="none" strike="noStrike" kern="1000" dirty="0">
                          <a:effectLst/>
                        </a:rPr>
                        <a:t>και</a:t>
                      </a:r>
                      <a:r>
                        <a:rPr lang="el-GR" sz="1800" u="none" strike="noStrike" kern="1000" baseline="0" dirty="0">
                          <a:effectLst/>
                        </a:rPr>
                        <a:t> ρολά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Υαλοβάμβακας</a:t>
                      </a:r>
                    </a:p>
                    <a:p>
                      <a:pPr algn="l"/>
                      <a:r>
                        <a:rPr lang="el-GR" sz="1800" dirty="0" err="1">
                          <a:effectLst/>
                        </a:rPr>
                        <a:t>Ορυκτοβάμβακας</a:t>
                      </a:r>
                      <a:r>
                        <a:rPr lang="en-GB" sz="1800" dirty="0">
                          <a:effectLst/>
                        </a:rPr>
                        <a:t> (</a:t>
                      </a:r>
                      <a:r>
                        <a:rPr lang="el-GR" sz="1800" dirty="0">
                          <a:effectLst/>
                        </a:rPr>
                        <a:t>Πέτρωμα</a:t>
                      </a:r>
                      <a:r>
                        <a:rPr lang="el-GR" sz="1800" baseline="0" dirty="0">
                          <a:effectLst/>
                        </a:rPr>
                        <a:t> ή σκωρία</a:t>
                      </a:r>
                      <a:r>
                        <a:rPr lang="en-GB" sz="1800" dirty="0">
                          <a:effectLst/>
                        </a:rPr>
                        <a:t>) </a:t>
                      </a:r>
                      <a:endParaRPr lang="lv-LV" sz="1800" dirty="0">
                        <a:effectLst/>
                      </a:endParaRP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Πλαστικές ίνες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Φυσικές</a:t>
                      </a:r>
                      <a:r>
                        <a:rPr lang="el-G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ίνες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Ημιτελείς τοίχοι, συμπεριλαμβανομένων των τοίχων θεμελίωσης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Δάπεδα και οροφές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Προσαρμόζεται μεταξύ καρφιών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και δοκών.</a:t>
                      </a:r>
                      <a:endParaRPr lang="lv-LV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Φτιάξτο</a:t>
                      </a:r>
                      <a:r>
                        <a:rPr lang="el-GR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μόνος σου </a:t>
                      </a:r>
                    </a:p>
                    <a:p>
                      <a:pPr algn="l"/>
                      <a:r>
                        <a:rPr lang="el-GR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Do-it-yourself</a:t>
                      </a:r>
                      <a:r>
                        <a:rPr lang="el-GR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l-GR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Κατάλληλο για σταθερό διάκενο και δοκούς  που είναι σχετικά απαλλαγμένοι από εμπόδια. Σχετικά φθηνό.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321574528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l"/>
                      <a:r>
                        <a:rPr lang="el-GR" sz="1800" u="none" strike="noStrike" dirty="0">
                          <a:effectLst/>
                        </a:rPr>
                        <a:t>Μόνωση από σκυρόδεμα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Πίνακας αφρού, που τοποθετείται έξω από τον τοίχο (συνήθως νέα κατασκευή) ή στο εσωτερικό του τοίχου (υπάρχουσες κατοικίες): Ορισμένοι κατασκευαστές ενσωματώνουν αφρώδη σφαιρίδια ή αέρα στο μείγμα σκυροδέματος για να αυξήσουν τις τιμές R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Ημιτελείς τοίχοι, συμπεριλαμβανομένων των τοίχων θεμελίωσης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Νέα κατασκευή ή μεγάλες ανακαινίσεις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Τοίχοι (μονωτικά τσιμεντόλιθους)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Απαιτήστε εξειδικευμένες δεξιότητες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Τα μονωτικά μπλοκ σκυροδέματος μερικές φορές στοιβάζονται χωρίς κονίαμα (ξηρή </a:t>
                      </a:r>
                      <a:r>
                        <a:rPr lang="el-GR" sz="1800" dirty="0" err="1">
                          <a:effectLst/>
                        </a:rPr>
                        <a:t>στοίβαξη</a:t>
                      </a:r>
                      <a:r>
                        <a:rPr lang="el-GR" sz="1800" dirty="0">
                          <a:effectLst/>
                        </a:rPr>
                        <a:t>) και επιφανειακή συγκόλληση</a:t>
                      </a:r>
                      <a:r>
                        <a:rPr lang="el-GR" sz="1800" baseline="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 algn="l"/>
                      <a:endParaRPr lang="el-GR" sz="1800" dirty="0">
                        <a:effectLst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Η μόνωση πυρήνων αυξάνει την τιμή R του τοίχου.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Η μόνωση εξωτερικά</a:t>
                      </a:r>
                      <a:r>
                        <a:rPr lang="el-GR" sz="1800" baseline="0" dirty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από το τσιμεντένιο τοίχωμα τοποθετεί τη μάζα μέσα σε κλιματιζόμενο χώρο, που μπορεί να μετριάσει τις εσωτερικές θερμοκρασίες.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Οι μονάδες τοιχοποιίας με αυτόκλειστο σκυρόδεμα και κυψελώδης</a:t>
                      </a:r>
                      <a:r>
                        <a:rPr lang="el-GR" sz="1800" baseline="0" dirty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τοιχοποιίες με αυτόκλειστο σκυρόδεμα έχουν 10 φορές την αξία μόνωσης από το συμβατικό σκυρόδεμα.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189002939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u="none" strike="noStrike" kern="1000" dirty="0">
                          <a:effectLst/>
                        </a:rPr>
                        <a:t>Πίνακας αφρού ή άκαμπτος αφρός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 err="1">
                          <a:effectLst/>
                        </a:rPr>
                        <a:t>Πολυστυρένιο</a:t>
                      </a:r>
                      <a:endParaRPr lang="el-GR" sz="1800" dirty="0">
                        <a:effectLst/>
                      </a:endParaRPr>
                    </a:p>
                    <a:p>
                      <a:pPr algn="l"/>
                      <a:r>
                        <a:rPr lang="el-GR" sz="1800" dirty="0" err="1">
                          <a:effectLst/>
                        </a:rPr>
                        <a:t>Πολυϊσοκυανουρικό</a:t>
                      </a:r>
                      <a:endParaRPr lang="el-GR" sz="1800" dirty="0">
                        <a:effectLst/>
                      </a:endParaRPr>
                    </a:p>
                    <a:p>
                      <a:pPr algn="l"/>
                      <a:r>
                        <a:rPr lang="el-GR" sz="1800" dirty="0" err="1">
                          <a:effectLst/>
                        </a:rPr>
                        <a:t>Πολυουρεθάνη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endParaRPr lang="el-GR" sz="1800" dirty="0">
                        <a:effectLst/>
                      </a:endParaRP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Ημιτελείς τοίχοι, συμπεριλαμβανομένων των τοίχων θεμελίωσης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Δάπεδα και οροφές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Στέγες</a:t>
                      </a:r>
                      <a:r>
                        <a:rPr lang="el-GR" sz="1800" baseline="0" dirty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με χαμηλές κλίσεις χωρίς αεραγωγό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Εσωτερικές εφαρμογές: πρέπει να καλύπτεται με γυψοσανίδα 1/2 ιντσών ή άλλο υλικό που έχει εγκριθεί με οικοδομικό κωδικό για πυρασφάλεια.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Εξωτερικές εφαρμογές: πρέπει να καλύπτονται με αδιάβροχο προσανατολισμό.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Υψηλή μονωτική αξία για σχετικά μικρό πάχος.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Μπορεί να μπλοκάρει θερμικά κυκλώματα όταν εγκαθίσταται επανειλημμένα πάνω σε πλαίσια ή σε δοκούς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121844403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u="none" strike="noStrike" kern="1000" dirty="0">
                          <a:effectLst/>
                        </a:rPr>
                        <a:t>Μόνωση από μπετόν </a:t>
                      </a:r>
                      <a:r>
                        <a:rPr lang="en-GB" sz="1800" u="none" strike="noStrike" kern="1000" dirty="0">
                          <a:effectLst/>
                        </a:rPr>
                        <a:t>(ICFs)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 Πίνακες αφρού ή μπλοκ αφρού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Ημιτελείς τοίχοι, συμπεριλαμβανομένων των τοίχων θεμελίωσης για νέες κατασκευές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Εγκαθίστανται ως μέρος της δομής του κτιρίου.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Η μόνωση είναι κυριολεκτικά ενσωματωμένη στους τοίχους του σπιτιού, δημιουργώντας υψηλή θερμική αντίσταση.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380584895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0B81D8BB-1330-4789-B351-B2D29C021F6F}"/>
              </a:ext>
            </a:extLst>
          </p:cNvPr>
          <p:cNvSpPr txBox="1"/>
          <p:nvPr/>
        </p:nvSpPr>
        <p:spPr>
          <a:xfrm>
            <a:off x="1028700" y="96297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82"/>
              </a:lnSpc>
            </a:pPr>
            <a:r>
              <a:rPr lang="lv-LV" sz="5000" b="1" spc="100" dirty="0">
                <a:solidFill>
                  <a:srgbClr val="456A2C"/>
                </a:solidFill>
                <a:latin typeface="League Spartan"/>
              </a:rPr>
              <a:t>5</a:t>
            </a:r>
            <a:r>
              <a:rPr lang="en-US" sz="5000" b="1" spc="100" dirty="0">
                <a:solidFill>
                  <a:srgbClr val="456A2C"/>
                </a:solidFill>
                <a:latin typeface="League Spartan"/>
              </a:rPr>
              <a:t>.	</a:t>
            </a:r>
            <a:r>
              <a:rPr lang="el-GR" sz="5000" b="1" spc="100" dirty="0">
                <a:solidFill>
                  <a:srgbClr val="456A2C"/>
                </a:solidFill>
                <a:latin typeface="League Spartan"/>
              </a:rPr>
              <a:t>Εφαρμογή Υλικών 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(1)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651560" y="98788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Μάθημα </a:t>
            </a: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7</a:t>
            </a:r>
            <a:r>
              <a:rPr lang="el-GR" sz="1600" spc="80" baseline="30000" dirty="0">
                <a:solidFill>
                  <a:srgbClr val="52584D"/>
                </a:solidFill>
                <a:latin typeface="Glacial Indifference"/>
              </a:rPr>
              <a:t>ο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:</a:t>
            </a: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 </a:t>
            </a: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Θερμομονωτικά υλικά</a:t>
            </a:r>
          </a:p>
        </p:txBody>
      </p:sp>
    </p:spTree>
    <p:extLst>
      <p:ext uri="{BB962C8B-B14F-4D97-AF65-F5344CB8AC3E}">
        <p14:creationId xmlns:p14="http://schemas.microsoft.com/office/powerpoint/2010/main" val="184612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=""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=""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23030"/>
              </p:ext>
            </p:extLst>
          </p:nvPr>
        </p:nvGraphicFramePr>
        <p:xfrm>
          <a:off x="228600" y="1221897"/>
          <a:ext cx="17678399" cy="91669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2">
                  <a:extLst>
                    <a:ext uri="{9D8B030D-6E8A-4147-A177-3AD203B41FA5}">
                      <a16:colId xmlns="" xmlns:a16="http://schemas.microsoft.com/office/drawing/2014/main" val="706506332"/>
                    </a:ext>
                  </a:extLst>
                </a:gridCol>
                <a:gridCol w="3321332">
                  <a:extLst>
                    <a:ext uri="{9D8B030D-6E8A-4147-A177-3AD203B41FA5}">
                      <a16:colId xmlns="" xmlns:a16="http://schemas.microsoft.com/office/drawing/2014/main" val="3240599054"/>
                    </a:ext>
                  </a:extLst>
                </a:gridCol>
                <a:gridCol w="3321332">
                  <a:extLst>
                    <a:ext uri="{9D8B030D-6E8A-4147-A177-3AD203B41FA5}">
                      <a16:colId xmlns="" xmlns:a16="http://schemas.microsoft.com/office/drawing/2014/main" val="1242239306"/>
                    </a:ext>
                  </a:extLst>
                </a:gridCol>
                <a:gridCol w="3321332">
                  <a:extLst>
                    <a:ext uri="{9D8B030D-6E8A-4147-A177-3AD203B41FA5}">
                      <a16:colId xmlns="" xmlns:a16="http://schemas.microsoft.com/office/drawing/2014/main" val="2927813248"/>
                    </a:ext>
                  </a:extLst>
                </a:gridCol>
                <a:gridCol w="4393071">
                  <a:extLst>
                    <a:ext uri="{9D8B030D-6E8A-4147-A177-3AD203B41FA5}">
                      <a16:colId xmlns=""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Τύπος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Υλικό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Εφαρμογή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Θερμομονωτική Μέθοδος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Πλεονεκτήματα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2192050700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Loose-fill </a:t>
                      </a:r>
                      <a:r>
                        <a:rPr lang="el-GR" sz="1800" u="none" strike="noStrike" kern="1000" dirty="0">
                          <a:effectLst/>
                        </a:rPr>
                        <a:t>και </a:t>
                      </a:r>
                      <a:r>
                        <a:rPr lang="en-GB" sz="1800" u="none" strike="noStrike" kern="1000" dirty="0">
                          <a:effectLst/>
                        </a:rPr>
                        <a:t>blown-in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Κυτταρίνη</a:t>
                      </a:r>
                      <a:endParaRPr lang="lv-LV" sz="18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Υαλοβάμβακας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 err="1">
                          <a:effectLst/>
                        </a:rPr>
                        <a:t>Ορυκτοβάμβακας</a:t>
                      </a:r>
                      <a:r>
                        <a:rPr lang="el-GR" sz="1800" dirty="0">
                          <a:effectLst/>
                        </a:rPr>
                        <a:t> (Πέτρωμα ή σκωρία) 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Κλειστός υπάρχων τοίχος ή άνοιγμα νέων κοιλοτήτων τοίχου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Ημιτελή δάπεδα σοφίτας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Άλλα μέρη δύσκολα </a:t>
                      </a:r>
                      <a:r>
                        <a:rPr lang="el-GR" sz="1800" dirty="0" err="1">
                          <a:effectLst/>
                        </a:rPr>
                        <a:t>προσβάσιμα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Τοποθετείται χρησιμοποιώντας ειδικό εξοπλισμό, μερικές φορές χύνεται.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Καλό για την προσθήκη μόνωσης σε υπάρχουσες τελικές περιοχές, περιοχές με ακανόνιστο σχήμα και γύρω από εμπόδια.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518542420"/>
                  </a:ext>
                </a:extLst>
              </a:tr>
              <a:tr h="1368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u="none" strike="noStrike" kern="1000" dirty="0">
                          <a:effectLst/>
                        </a:rPr>
                        <a:t>Αντανακλαστικό</a:t>
                      </a:r>
                      <a:r>
                        <a:rPr lang="el-GR" sz="1800" u="none" strike="noStrike" kern="1000" baseline="0" dirty="0">
                          <a:effectLst/>
                        </a:rPr>
                        <a:t> σύστημα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Φυλλοειδές χαρτί </a:t>
                      </a:r>
                      <a:r>
                        <a:rPr lang="el-GR" sz="1800" kern="1000" dirty="0" err="1">
                          <a:effectLst/>
                        </a:rPr>
                        <a:t>kraft</a:t>
                      </a:r>
                      <a:r>
                        <a:rPr lang="el-GR" sz="1800" kern="1000" dirty="0">
                          <a:effectLst/>
                        </a:rPr>
                        <a:t>, πλαστικές</a:t>
                      </a:r>
                      <a:r>
                        <a:rPr lang="el-GR" sz="1800" kern="1000" baseline="0" dirty="0">
                          <a:effectLst/>
                        </a:rPr>
                        <a:t> μεμβράνες</a:t>
                      </a:r>
                      <a:r>
                        <a:rPr lang="el-GR" sz="1800" kern="1000" dirty="0">
                          <a:effectLst/>
                        </a:rPr>
                        <a:t>, φυσαλίδες πολυαιθυλενίου ή χαρτόνι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Ημιτελείς τοίχοι, οροφές και δάπεδα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Φύλλα, μεμβράνες ή χαρτιά τοποθετημένα μεταξύ καρφιών, και διαφόρων  δοκών.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Φτιάξτο</a:t>
                      </a:r>
                      <a:r>
                        <a:rPr lang="el-GR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μόνος σου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o-it-yourself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Κατάλληλο για πλαισίωση σε σταθερές αποστάσεις.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Μορφή φυσαλίδων  κατάλληλη εάν το πλαίσιο είναι ακανόνιστο ή εάν υπάρχουν εμπόδια.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Πιο αποτελεσματικό στην αποτροπή της ροής θερμότητας προς τα κάτω, η αποτελεσματικότητα εξαρτάται από την απόσταση.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="" xmlns:a16="http://schemas.microsoft.com/office/drawing/2014/main" val="2829733532"/>
                  </a:ext>
                </a:extLst>
              </a:tr>
              <a:tr h="7671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Rigid fibrous </a:t>
                      </a:r>
                      <a:r>
                        <a:rPr lang="el-GR" sz="1800" u="none" strike="noStrike" kern="1000" dirty="0">
                          <a:effectLst/>
                        </a:rPr>
                        <a:t>ή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μόνωση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ινών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Υαλοβάμβακας</a:t>
                      </a:r>
                      <a:endParaRPr lang="lv-LV" sz="1800" dirty="0">
                        <a:effectLst/>
                      </a:endParaRPr>
                    </a:p>
                    <a:p>
                      <a:pPr algn="l"/>
                      <a:r>
                        <a:rPr lang="el-GR" sz="1800" dirty="0" err="1">
                          <a:effectLst/>
                        </a:rPr>
                        <a:t>Ορυκτοβάμβακας</a:t>
                      </a:r>
                      <a:r>
                        <a:rPr lang="el-GR" sz="1800" dirty="0">
                          <a:effectLst/>
                        </a:rPr>
                        <a:t> (Πέτρωμα ή σκωρία) 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effectLst/>
                        </a:rPr>
                        <a:t>Αγωγοί σε μη μορφοποιημένους χώρους </a:t>
                      </a:r>
                    </a:p>
                    <a:p>
                      <a:pPr algn="l"/>
                      <a:r>
                        <a:rPr lang="el-GR" sz="1800" dirty="0">
                          <a:effectLst/>
                        </a:rPr>
                        <a:t>Άλλα μέρη που απαιτούν μόνωση που μπορεί να αντέξει σε υψηλές θερμοκρασίες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Οι εργολάβοι HVAC κατασκευάζουν τη μόνωση σε αγωγούς είτε στα καταστήματά τους είτε στους χώρους εργασίας.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Αντέχει σε υψηλές θερμοκρασίες.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57206409"/>
                  </a:ext>
                </a:extLst>
              </a:tr>
              <a:tr h="12057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u="none" strike="noStrike" kern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Αφρός</a:t>
                      </a:r>
                      <a:r>
                        <a:rPr lang="el-GR" sz="1800" u="none" strike="noStrike" kern="1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Ψεκασμού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Τσιμέντο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Φαινόλη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 err="1">
                          <a:effectLst/>
                        </a:rPr>
                        <a:t>Πολυϊσοκυανουρικό</a:t>
                      </a:r>
                      <a:endParaRPr lang="el-GR" sz="18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 err="1">
                          <a:effectLst/>
                        </a:rPr>
                        <a:t>Πολυουρεθάνη</a:t>
                      </a:r>
                      <a:endParaRPr lang="el-GR" sz="1800" dirty="0">
                        <a:effectLst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Κλειστός υπάρχων τοίχος ή άνοιγμα νέων κοιλοτήτων τοίχου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Ημιτελή δάπεδα σοφίτας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Εφαρμόζεται χρησιμοποιώντας μικρά δοχεία ψεκασμού ή σε μεγαλύτερες ποσότητες ως προϊόν με ψεκασμό υπό πίεση (αφρώδες επί τόπου).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Καλό για την προσθήκη μόνωσης σε υπάρχουσες τελικές περιοχές, περιοχές με ακανόνιστο σχήμα και γύρω από εμπόδια.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3959842498"/>
                  </a:ext>
                </a:extLst>
              </a:tr>
              <a:tr h="16595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Δομικό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μονωτικό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π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άνελ</a:t>
                      </a:r>
                      <a:r>
                        <a:rPr lang="en-GB" sz="1800" u="none" strike="noStrike" kern="1000" dirty="0">
                          <a:effectLst/>
                        </a:rPr>
                        <a:t>(SIPs)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Πίνακας αφρού ή πυρήνας μόνωσης υγρού αφρού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1800" dirty="0">
                          <a:effectLst/>
                        </a:rPr>
                        <a:t>Πυρήνας μόνωσης από άχυρο 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Ημιτελείς τοίχοι, οροφές και δάπεδα για νέες</a:t>
                      </a:r>
                      <a:r>
                        <a:rPr lang="el-G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κατασκευές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Οι εργάτες κατασκευάζουν τα SIP μαζί για να σχηματίσουν τοίχους και στέγη σπιτιού.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000" dirty="0">
                          <a:effectLst/>
                        </a:rPr>
                        <a:t>Τα σπιτάκια SIP παρέχουν ανώτερη και ομοιόμορφη μόνωση σε σύγκριση με τις πιο παραδοσιακές μεθόδους κατασκευής. Χρειάζονται επίσης λιγότερο χρόνο για την κατασκευή.</a:t>
                      </a: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="" xmlns:a16="http://schemas.microsoft.com/office/drawing/2014/main" val="1117501227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1EE7B8AA-0933-493E-86FB-3AF266316D5A}"/>
              </a:ext>
            </a:extLst>
          </p:cNvPr>
          <p:cNvSpPr txBox="1"/>
          <p:nvPr/>
        </p:nvSpPr>
        <p:spPr>
          <a:xfrm>
            <a:off x="533400" y="36268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82"/>
              </a:lnSpc>
            </a:pPr>
            <a:r>
              <a:rPr lang="lv-LV" sz="5000" b="1" spc="100" dirty="0">
                <a:solidFill>
                  <a:srgbClr val="456A2C"/>
                </a:solidFill>
                <a:latin typeface="League Spartan"/>
              </a:rPr>
              <a:t>5</a:t>
            </a:r>
            <a:r>
              <a:rPr lang="en-US" sz="5000" b="1" spc="100" dirty="0">
                <a:solidFill>
                  <a:srgbClr val="456A2C"/>
                </a:solidFill>
                <a:latin typeface="League Spartan"/>
              </a:rPr>
              <a:t>.	</a:t>
            </a:r>
            <a:r>
              <a:rPr lang="el-GR" sz="5000" b="1" spc="100" dirty="0">
                <a:solidFill>
                  <a:srgbClr val="456A2C"/>
                </a:solidFill>
                <a:latin typeface="League Spartan"/>
              </a:rPr>
              <a:t>Εφαρμογή Υλικών 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(</a:t>
            </a:r>
            <a:r>
              <a:rPr lang="el-GR" sz="5000" spc="100" dirty="0">
                <a:solidFill>
                  <a:srgbClr val="456A2C"/>
                </a:solidFill>
                <a:latin typeface="League Spartan"/>
              </a:rPr>
              <a:t>2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)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6019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68021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82"/>
              </a:lnSpc>
            </a:pPr>
            <a:r>
              <a:rPr lang="el-GR" sz="5000" b="1" spc="100" dirty="0">
                <a:solidFill>
                  <a:srgbClr val="456A2C"/>
                </a:solidFill>
                <a:latin typeface="League Spartan"/>
              </a:rPr>
              <a:t>Οικονομικό Πάχος Θερμομονωτικού Υλικού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247900"/>
            <a:ext cx="16268700" cy="67818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1">
            <a:extLst>
              <a:ext uri="{FF2B5EF4-FFF2-40B4-BE49-F238E27FC236}">
                <a16:creationId xmlns=""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=""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="" xmlns:a16="http://schemas.microsoft.com/office/drawing/2014/main" id="{0F287AA4-A8E6-4596-BA4E-F4B9AB039C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98785"/>
            <a:ext cx="7848600" cy="6730915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9651560" y="96983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Μάθημα </a:t>
            </a: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7</a:t>
            </a:r>
            <a:r>
              <a:rPr lang="el-GR" sz="1600" spc="80" baseline="30000" dirty="0">
                <a:solidFill>
                  <a:srgbClr val="52584D"/>
                </a:solidFill>
                <a:latin typeface="Glacial Indifference"/>
              </a:rPr>
              <a:t>ο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:</a:t>
            </a: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 </a:t>
            </a: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Θερμομονωτικά υλικά</a:t>
            </a:r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67015" y="746756"/>
            <a:ext cx="1772098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70"/>
              </a:lnSpc>
            </a:pPr>
            <a:r>
              <a:rPr lang="en-US" sz="6200" b="1" spc="310" dirty="0">
                <a:solidFill>
                  <a:srgbClr val="456A2C"/>
                </a:solidFill>
                <a:latin typeface="League Spartan"/>
              </a:rPr>
              <a:t>6.	</a:t>
            </a:r>
            <a:r>
              <a:rPr lang="lv-LV" sz="6200" b="1" spc="31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el-GR" sz="6200" b="1" spc="310" dirty="0">
                <a:solidFill>
                  <a:srgbClr val="456A2C"/>
                </a:solidFill>
                <a:latin typeface="League Spartan"/>
              </a:rPr>
              <a:t>Αστοχίες σε Συστήματα Θερμομόνωσης</a:t>
            </a:r>
            <a:endParaRPr lang="en-US" sz="6200" b="1" spc="31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=""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152400" y="9822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5" name="Attēls 14" descr="Termiskie tilti">
            <a:extLst>
              <a:ext uri="{FF2B5EF4-FFF2-40B4-BE49-F238E27FC236}">
                <a16:creationId xmlns="" xmlns:a16="http://schemas.microsoft.com/office/drawing/2014/main" id="{06689FC3-B7A8-4F10-93AA-654198B324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816" y="3403853"/>
            <a:ext cx="5272966" cy="454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ttēls 15" descr="Seite_7_Bild_6">
            <a:extLst>
              <a:ext uri="{FF2B5EF4-FFF2-40B4-BE49-F238E27FC236}">
                <a16:creationId xmlns="" xmlns:a16="http://schemas.microsoft.com/office/drawing/2014/main" id="{0831ADBD-B6CA-427F-B136-1F32C4A94B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3853"/>
            <a:ext cx="5629640" cy="45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ttēls 16">
            <a:extLst>
              <a:ext uri="{FF2B5EF4-FFF2-40B4-BE49-F238E27FC236}">
                <a16:creationId xmlns="" xmlns:a16="http://schemas.microsoft.com/office/drawing/2014/main" id="{17B97195-3BA7-489D-BD48-B517772640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66" y="3367495"/>
            <a:ext cx="6864352" cy="45481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FEBD8DB-9649-42E6-8AF7-A20085AFD524}"/>
              </a:ext>
            </a:extLst>
          </p:cNvPr>
          <p:cNvSpPr txBox="1"/>
          <p:nvPr/>
        </p:nvSpPr>
        <p:spPr>
          <a:xfrm>
            <a:off x="11212082" y="8263492"/>
            <a:ext cx="7037818" cy="86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b="1" kern="1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Ενσωματωμένες θερμογέφυρες - τα σφάλματα θερμομόνωσης γίνονται στο στάδιο του σχεδιασμού </a:t>
            </a:r>
            <a:endParaRPr lang="lv-LV" b="1" kern="1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B824243-827E-467E-9A6A-FB51CA78C8BF}"/>
              </a:ext>
            </a:extLst>
          </p:cNvPr>
          <p:cNvSpPr txBox="1"/>
          <p:nvPr/>
        </p:nvSpPr>
        <p:spPr>
          <a:xfrm>
            <a:off x="1100415" y="8360352"/>
            <a:ext cx="9448800" cy="7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kern="1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Μια θερμογέφυρα συμβαίνει όταν υπάρχει κενό μεταξύ υλικών και δομικών επιφανειών.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53600" y="9676255"/>
            <a:ext cx="7607740" cy="27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Μάθημα </a:t>
            </a: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7</a:t>
            </a:r>
            <a:r>
              <a:rPr lang="el-GR" sz="1600" spc="80" baseline="30000" dirty="0">
                <a:solidFill>
                  <a:srgbClr val="52584D"/>
                </a:solidFill>
                <a:latin typeface="Glacial Indifference"/>
              </a:rPr>
              <a:t>ο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:</a:t>
            </a: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 </a:t>
            </a: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Θερμομονωτικά υλικά</a:t>
            </a:r>
          </a:p>
        </p:txBody>
      </p:sp>
    </p:spTree>
    <p:extLst>
      <p:ext uri="{BB962C8B-B14F-4D97-AF65-F5344CB8AC3E}">
        <p14:creationId xmlns:p14="http://schemas.microsoft.com/office/powerpoint/2010/main" val="129398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1022</Words>
  <Application>Microsoft Office PowerPoint</Application>
  <PresentationFormat>Custom</PresentationFormat>
  <Paragraphs>160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Verdana</vt:lpstr>
      <vt:lpstr>MS Mincho</vt:lpstr>
      <vt:lpstr>League Spartan</vt:lpstr>
      <vt:lpstr>Arial</vt:lpstr>
      <vt:lpstr>Glacial Indifference</vt:lpstr>
      <vt:lpstr>Glacial Indifference Bold</vt:lpstr>
      <vt:lpstr>Calibri</vt:lpstr>
      <vt:lpstr>Angsana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Maria-Ioanna Pavlopoulou</cp:lastModifiedBy>
  <cp:revision>112</cp:revision>
  <dcterms:created xsi:type="dcterms:W3CDTF">2006-08-16T00:00:00Z</dcterms:created>
  <dcterms:modified xsi:type="dcterms:W3CDTF">2022-05-12T10:53:23Z</dcterms:modified>
  <dc:identifier>DAD7Xzioke4</dc:identifier>
</cp:coreProperties>
</file>