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79" r:id="rId8"/>
    <p:sldId id="267" r:id="rId9"/>
    <p:sldId id="283" r:id="rId10"/>
    <p:sldId id="260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lacial Indifference" panose="020B0604020202020204" charset="0"/>
      <p:regular r:id="rId17"/>
    </p:embeddedFont>
    <p:embeddedFont>
      <p:font typeface="League Spartan" panose="020B0604020202020204" charset="0"/>
      <p:regular r:id="rId18"/>
    </p:embeddedFont>
    <p:embeddedFont>
      <p:font typeface="Segoe UI Black" panose="020B0A02040204020203" pitchFamily="34" charset="0"/>
      <p:bold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C20EF3-50DF-4E01-8863-C3F7AF4A7426}" v="2" dt="2020-12-31T15:42:53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08" y="17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17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9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49B05-4D01-431C-B399-F8068D5982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9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4AF3C01-96C4-4D24-9F42-8A78AA579D39}"/>
              </a:ext>
            </a:extLst>
          </p:cNvPr>
          <p:cNvSpPr txBox="1"/>
          <p:nvPr userDrawn="1"/>
        </p:nvSpPr>
        <p:spPr>
          <a:xfrm>
            <a:off x="10363200" y="9783604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WOODEN TRUSSES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uoho, ulko, istuminen, rakennus&#10;&#10;Kuvaus luotu automaattisesti">
            <a:extLst>
              <a:ext uri="{FF2B5EF4-FFF2-40B4-BE49-F238E27FC236}">
                <a16:creationId xmlns:a16="http://schemas.microsoft.com/office/drawing/2014/main" id="{6DDE828B-5668-4C87-B0F0-D2F59F4E9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-1505046"/>
            <a:ext cx="16078328" cy="1205874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714932" cy="1614887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lv-LV" sz="6600" dirty="0">
                  <a:solidFill>
                    <a:srgbClr val="FEFFF8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KOKA KOPNES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7294580" cy="48731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lv-LV" sz="2400" b="1" dirty="0">
                  <a:solidFill>
                    <a:srgbClr val="FEFFF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02-6/ LU2: KOKA KONSTRUKCIJA, ATJAUNOŠANA UN REKONSTRUKCIJA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rakennus, sisä, juna, asema&#10;&#10;Kuvaus luotu automaattisesti">
            <a:extLst>
              <a:ext uri="{FF2B5EF4-FFF2-40B4-BE49-F238E27FC236}">
                <a16:creationId xmlns:a16="http://schemas.microsoft.com/office/drawing/2014/main" id="{4346AB9A-B192-443F-8318-756A1DB6B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970" y="495300"/>
            <a:ext cx="11338030" cy="850352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19200" y="-472890"/>
            <a:ext cx="8385423" cy="9576389"/>
            <a:chOff x="254000" y="-211895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254000" y="-211895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838393" cy="240081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dirty="0">
                  <a:solidFill>
                    <a:srgbClr val="456A2C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PREZENTĀCIJAS PĀRSKATS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02624" y="7574685"/>
              <a:ext cx="9214823" cy="2921283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Vispārīgi</a:t>
              </a: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Uzglabāšana</a:t>
              </a: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Kopņu uzstādīšana</a:t>
              </a: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Ieguvumi</a:t>
              </a:r>
            </a:p>
            <a:p>
              <a:pPr marL="342900" indent="-342900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Biež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āk</a:t>
              </a:r>
              <a:r>
                <a:rPr lang="en-US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uzdotie jautājumi</a:t>
              </a: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01671" y="6425817"/>
              <a:ext cx="9215776" cy="64333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lv-LV" sz="3700" dirty="0">
                  <a:solidFill>
                    <a:srgbClr val="456A2C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Apskatītās tēmas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0" y="946213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-11430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736503" y="1045064"/>
            <a:ext cx="7940535" cy="2913512"/>
            <a:chOff x="-1371602" y="21819"/>
            <a:chExt cx="10587378" cy="3884683"/>
          </a:xfrm>
        </p:grpSpPr>
        <p:sp>
          <p:nvSpPr>
            <p:cNvPr id="8" name="TextBox 8"/>
            <p:cNvSpPr txBox="1"/>
            <p:nvPr/>
          </p:nvSpPr>
          <p:spPr>
            <a:xfrm>
              <a:off x="-1371602" y="21819"/>
              <a:ext cx="10543999" cy="13172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Vispārīgi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8"/>
              <a:ext cx="9215776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24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F960914C-7804-489C-B2A1-1D9E4EF597BE}"/>
              </a:ext>
            </a:extLst>
          </p:cNvPr>
          <p:cNvSpPr txBox="1"/>
          <p:nvPr/>
        </p:nvSpPr>
        <p:spPr>
          <a:xfrm>
            <a:off x="8644505" y="84006"/>
            <a:ext cx="9521576" cy="9996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Jumta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kopnes tiek izmantotas, piemēram, kā nesošā augšstāva konstrukcija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dzivojamajai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māj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rindu un daudzdzīvokļu ēkā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noliktavu ēkā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Jumta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kopnēm ir CE marķējums un tās tiek ražotas saskaņā ar kvalitātes kontroli.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Jumta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kopnēs izmanto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žāvētu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ēvelētu egli ar atbilstošu stiprības klasi.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Kopņu piegāde parasti ietver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naglu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plātņu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kopņu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konstrukciju rasējumus, stiprības aprēķinus un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naglu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plātņu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kopnes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konstrukciju uzstādīšanas un apstrādes instrukcijas.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>
              <a:lnSpc>
                <a:spcPts val="3359"/>
              </a:lnSpc>
            </a:pP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Spāru kopņu daļas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Augšējā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josla</a:t>
            </a:r>
            <a:endParaRPr lang="lv-LV" sz="240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Diagonālais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statnis</a:t>
            </a:r>
            <a:endParaRPr lang="lv-LV" sz="240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Vertikālais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statnis</a:t>
            </a:r>
            <a:endParaRPr lang="lv-LV" sz="240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Dzega</a:t>
            </a:r>
            <a:endParaRPr lang="lv-LV" sz="240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Balstījuma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statnis</a:t>
            </a:r>
            <a:endParaRPr lang="lv-LV" sz="240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Gulsnis (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apakšējā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josla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</p:txBody>
      </p:sp>
      <p:pic>
        <p:nvPicPr>
          <p:cNvPr id="1026" name="Picture 2" descr="TUENTAMALLIEN VAIKUTUS KATTORISTIKKOSUUNNIT- TELUSSA">
            <a:extLst>
              <a:ext uri="{FF2B5EF4-FFF2-40B4-BE49-F238E27FC236}">
                <a16:creationId xmlns:a16="http://schemas.microsoft.com/office/drawing/2014/main" id="{702A95A3-F372-45AD-8ABF-2025B358A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" t="15448" r="51738" b="20189"/>
          <a:stretch/>
        </p:blipFill>
        <p:spPr bwMode="auto">
          <a:xfrm>
            <a:off x="12420600" y="6591302"/>
            <a:ext cx="429158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9C31B00E-6F1B-4225-B770-95C2ACABCC85}"/>
              </a:ext>
            </a:extLst>
          </p:cNvPr>
          <p:cNvCxnSpPr>
            <a:cxnSpLocks/>
          </p:cNvCxnSpPr>
          <p:nvPr/>
        </p:nvCxnSpPr>
        <p:spPr>
          <a:xfrm flipV="1">
            <a:off x="10287000" y="8379482"/>
            <a:ext cx="2514600" cy="146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433D1A2E-8A96-4E71-8FAE-295983D30020}"/>
              </a:ext>
            </a:extLst>
          </p:cNvPr>
          <p:cNvCxnSpPr>
            <a:cxnSpLocks/>
          </p:cNvCxnSpPr>
          <p:nvPr/>
        </p:nvCxnSpPr>
        <p:spPr>
          <a:xfrm flipV="1">
            <a:off x="10820400" y="7126042"/>
            <a:ext cx="4946903" cy="77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53786E5B-D307-48A9-8F3B-C4DD9DCE4564}"/>
              </a:ext>
            </a:extLst>
          </p:cNvPr>
          <p:cNvCxnSpPr>
            <a:cxnSpLocks/>
          </p:cNvCxnSpPr>
          <p:nvPr/>
        </p:nvCxnSpPr>
        <p:spPr>
          <a:xfrm>
            <a:off x="11430000" y="8063712"/>
            <a:ext cx="3733800" cy="74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nuoliyhdysviiva 24">
            <a:extLst>
              <a:ext uri="{FF2B5EF4-FFF2-40B4-BE49-F238E27FC236}">
                <a16:creationId xmlns:a16="http://schemas.microsoft.com/office/drawing/2014/main" id="{B7882691-D74F-4BB5-BDE2-75B866F8B2F4}"/>
              </a:ext>
            </a:extLst>
          </p:cNvPr>
          <p:cNvCxnSpPr>
            <a:cxnSpLocks/>
          </p:cNvCxnSpPr>
          <p:nvPr/>
        </p:nvCxnSpPr>
        <p:spPr>
          <a:xfrm flipV="1">
            <a:off x="11212067" y="8359204"/>
            <a:ext cx="2081784" cy="594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nuoliyhdysviiva 28">
            <a:extLst>
              <a:ext uri="{FF2B5EF4-FFF2-40B4-BE49-F238E27FC236}">
                <a16:creationId xmlns:a16="http://schemas.microsoft.com/office/drawing/2014/main" id="{C3A8989D-1D14-4E60-8BCD-9B044DF92360}"/>
              </a:ext>
            </a:extLst>
          </p:cNvPr>
          <p:cNvCxnSpPr>
            <a:cxnSpLocks/>
          </p:cNvCxnSpPr>
          <p:nvPr/>
        </p:nvCxnSpPr>
        <p:spPr>
          <a:xfrm flipV="1">
            <a:off x="11882626" y="8656352"/>
            <a:ext cx="1868425" cy="729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nuoliyhdysviiva 26">
            <a:extLst>
              <a:ext uri="{FF2B5EF4-FFF2-40B4-BE49-F238E27FC236}">
                <a16:creationId xmlns:a16="http://schemas.microsoft.com/office/drawing/2014/main" id="{DB1259A9-9878-411B-9AC8-0E6C693F4A5F}"/>
              </a:ext>
            </a:extLst>
          </p:cNvPr>
          <p:cNvCxnSpPr>
            <a:cxnSpLocks/>
          </p:cNvCxnSpPr>
          <p:nvPr/>
        </p:nvCxnSpPr>
        <p:spPr>
          <a:xfrm>
            <a:off x="11734800" y="7686579"/>
            <a:ext cx="4032503" cy="123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86801" y="591207"/>
            <a:ext cx="9521576" cy="7809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Koka jumta kopnes var uzglabāt objektā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horizontālā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plaknē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tā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lai nepieļautu kopņu sānisku izliekšanos.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Nagloto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plākšņu</a:t>
            </a:r>
            <a:r>
              <a:rPr lang="en-US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koņu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konstrukcijas tiek uzglabātas vertikālā stāvoklī sasietas un atbalstītas atbalstu punktos. Jāuzmanās, lai nepieļautu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kopņu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apgāšanos.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Uzglabājot horizontālā stāvoklī,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balstījuma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kokiem jābūt pietiekami blīviem un augstiem (500 mm) un horizontālā pozīcijā.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Noliktavā </a:t>
            </a:r>
            <a:r>
              <a:rPr lang="en-US" sz="2400" dirty="0" err="1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kopnes</a:t>
            </a: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jāaizsargā no lietus, sniega, ledus un saskares ar zemi.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 aizsargātu kopnes, ir jāizmanto ūdensnecaurlaidīgs pārsegs, kas jānotur vietā pat stiprā vējā.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 nodrošinātu pietiekamu ventilāciju, zem pārsega jāatstāj ventilācijas sprauga.</a:t>
            </a:r>
          </a:p>
        </p:txBody>
      </p:sp>
      <p:sp>
        <p:nvSpPr>
          <p:cNvPr id="3" name="AutoShape 3"/>
          <p:cNvSpPr/>
          <p:nvPr/>
        </p:nvSpPr>
        <p:spPr>
          <a:xfrm>
            <a:off x="35534" y="-548872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1765205" y="957263"/>
            <a:ext cx="6159596" cy="3001313"/>
            <a:chOff x="-1" y="-95249"/>
            <a:chExt cx="9838392" cy="4001751"/>
          </a:xfrm>
        </p:grpSpPr>
        <p:sp>
          <p:nvSpPr>
            <p:cNvPr id="8" name="TextBox 8"/>
            <p:cNvSpPr txBox="1"/>
            <p:nvPr/>
          </p:nvSpPr>
          <p:spPr>
            <a:xfrm>
              <a:off x="-1" y="-95249"/>
              <a:ext cx="9838392" cy="13172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dirty="0">
                  <a:solidFill>
                    <a:schemeClr val="bg1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Uzglabāšana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8"/>
              <a:ext cx="9215776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24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US" sz="2400" spc="120">
              <a:solidFill>
                <a:srgbClr val="D9D9D9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994681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71168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4810434" y="419100"/>
            <a:ext cx="13325166" cy="8862683"/>
            <a:chOff x="-1" y="-3114570"/>
            <a:chExt cx="13500331" cy="5557020"/>
          </a:xfrm>
        </p:grpSpPr>
        <p:sp>
          <p:nvSpPr>
            <p:cNvPr id="5" name="TextBox 5"/>
            <p:cNvSpPr txBox="1"/>
            <p:nvPr/>
          </p:nvSpPr>
          <p:spPr>
            <a:xfrm>
              <a:off x="-1" y="-3114570"/>
              <a:ext cx="13500331" cy="6194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dirty="0">
                  <a:solidFill>
                    <a:srgbClr val="456A2C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Kopņu uzstādīšana 1/2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" y="-2458438"/>
              <a:ext cx="13500331" cy="49008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Transportēšana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Kopnes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jā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transportē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vertikālā stāvoklī. Ja divas vai vairāk kopnes tiek transportētas horizontāli, tās jāsastiprina kopā.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Saņemšana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Kopņu piegāde ietver stiprības aprēķinus, kā arī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rasējumi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pēc kura tiek pārbaudīts, vai tajā izvirzītās prasības tiek ievērotas konstrukcijā.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Plānos jānodrošina sekojošais: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Balstījuma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punktu atrašanās vieta un balsta virsmas minimālais platums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Maksimālais attālums starp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kopnēm</a:t>
              </a:r>
              <a:endParaRPr lang="lv-LV" sz="240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Pret i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zlieci</a:t>
              </a:r>
              <a:r>
                <a:rPr lang="en-US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paredzētie</a:t>
              </a:r>
              <a:r>
                <a:rPr lang="en-US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kopturi</a:t>
              </a:r>
              <a:r>
                <a:rPr lang="en-US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savilces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piem.,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naglu</a:t>
              </a:r>
              <a:r>
                <a:rPr lang="en-US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plākšņu</a:t>
              </a:r>
              <a:r>
                <a:rPr lang="en-US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kopņu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konstrukciju savienojums, ko piegādā divās vai vairākās daļās.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Jāpārliecinās, ka piegādātais kopņu daudzums atbilst pasūtījuma līgumam.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Uzglabāšana</a:t>
              </a:r>
            </a:p>
            <a:p>
              <a:pPr lvl="2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Kopnes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var uzglabāt gan vertikāli, gan horizontāli uz līdzenas virsmas, vēlams vietā, kur nav objekt</a:t>
              </a:r>
              <a:r>
                <a:rPr lang="en-US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ā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liela</a:t>
              </a:r>
              <a:r>
                <a:rPr lang="en-US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plūsma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679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33400" y="-571500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4810434" y="419100"/>
            <a:ext cx="13325166" cy="8419741"/>
            <a:chOff x="-1" y="-3114570"/>
            <a:chExt cx="13500331" cy="5279290"/>
          </a:xfrm>
        </p:grpSpPr>
        <p:sp>
          <p:nvSpPr>
            <p:cNvPr id="5" name="TextBox 5"/>
            <p:cNvSpPr txBox="1"/>
            <p:nvPr/>
          </p:nvSpPr>
          <p:spPr>
            <a:xfrm>
              <a:off x="-1" y="-3114570"/>
              <a:ext cx="13500331" cy="6194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dirty="0">
                  <a:solidFill>
                    <a:srgbClr val="456A2C"/>
                  </a:solidFill>
                  <a:latin typeface="Segoe UI Black" panose="020B0A02040204020203" pitchFamily="34" charset="0"/>
                  <a:ea typeface="Segoe UI Black" panose="020B0A02040204020203" pitchFamily="34" charset="0"/>
                </a:rPr>
                <a:t>Kopņu uzstādīšana 2/2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" y="-2458438"/>
              <a:ext cx="13500331" cy="46231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Lietošana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Kopnes ir projektētās vertikālā stāvoklī, tāpēc tās būtu jāapstrādā un jāpārvieto vertikālā stāvoklī.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Pacelšana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Kopnes var pacelt kopā virs nesošajām sienām no automašīnas vai būvlaukuma noliktavas. Ja kopnes ir garas, ieteicams izmantot pacelšanas siju.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Uzstādīšana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Kopņu uzstādīšana, stiprināšana un atbalstīšana jāveic saskaņā ar instrukcijām.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en-US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Uzstādīšanas atbalsts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Uzstādīšanas laikā jānodrošina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papildus</a:t>
              </a:r>
              <a:r>
                <a:rPr lang="en-US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balstījums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lai kopnes paliek piestiprinātas pie ēkas un</a:t>
              </a:r>
              <a:r>
                <a:rPr lang="en-US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netiktu</a:t>
              </a:r>
              <a:r>
                <a:rPr lang="en-US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pārvietotas</a:t>
              </a:r>
              <a:r>
                <a:rPr lang="en-US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no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vēja slodzes.</a:t>
              </a:r>
            </a:p>
            <a:p>
              <a:pPr marL="914400" lvl="1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endParaRPr lang="fi-FI" sz="2400" spc="120" dirty="0">
                <a:solidFill>
                  <a:srgbClr val="456A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ts val="3359"/>
                </a:lnSpc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Aizsardzība</a:t>
              </a:r>
            </a:p>
            <a:p>
              <a:pPr marL="457200" indent="-4572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Pēc iespējas ātrāk pēc uzstādīšanas kopnes jāaizsargā no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mitruma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565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52998"/>
            <a:ext cx="16192500" cy="7895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lv-LV" sz="5000" dirty="0">
                <a:solidFill>
                  <a:srgbClr val="456A2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Ieguvumi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280357" y="6672746"/>
            <a:ext cx="7276657" cy="1750502"/>
            <a:chOff x="-18731" y="394344"/>
            <a:chExt cx="9060779" cy="2334002"/>
          </a:xfrm>
        </p:grpSpPr>
        <p:sp>
          <p:nvSpPr>
            <p:cNvPr id="5" name="TextBox 5"/>
            <p:cNvSpPr txBox="1"/>
            <p:nvPr/>
          </p:nvSpPr>
          <p:spPr>
            <a:xfrm>
              <a:off x="-18731" y="394344"/>
              <a:ext cx="9012785" cy="654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lv-LV" sz="3300" b="1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APKĀRTĒJĀ VIDE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8159" y="1608381"/>
              <a:ext cx="9013889" cy="1119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Kopne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kas izgatavots no koka, ir ekoloģisks būvmateriāls, ko var pārstrādāt</a:t>
              </a:r>
              <a:r>
                <a:rPr lang="lv-LV" sz="240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1568380"/>
            <a:chOff x="0" y="-19050"/>
            <a:chExt cx="9013889" cy="2091172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535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lv-LV" sz="3300" b="1" dirty="0">
                  <a:solidFill>
                    <a:srgbClr val="456A2C"/>
                  </a:solidFill>
                  <a:latin typeface="Arial" panose="020B0604020202020204" pitchFamily="34" charset="0"/>
                  <a:ea typeface="Segoe UI Black" panose="020B0A02040204020203" pitchFamily="34" charset="0"/>
                  <a:cs typeface="Arial" panose="020B0604020202020204" pitchFamily="34" charset="0"/>
                </a:rPr>
                <a:t>PRODUKTIVITĀTE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11107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Koka kopnes ir stiprs, bet viegls būvelements, ko ir viegli uzstādīt un piestiprināt.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2011321"/>
            <a:chOff x="0" y="-19050"/>
            <a:chExt cx="9013889" cy="2681760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542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lv-LV" sz="3300" b="1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EFEKTIVITĀTE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Izmantojot kopņu konstrukciju, augšstāvu var ātri aizsargāt pret laikapstākļu iedarbību, pat ēkās ar </a:t>
              </a:r>
              <a:r>
                <a:rPr lang="en-US" sz="2400" dirty="0" err="1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lieliem</a:t>
              </a: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laidumiem.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72746"/>
            <a:ext cx="6760417" cy="2186518"/>
            <a:chOff x="0" y="-19050"/>
            <a:chExt cx="9013889" cy="2356221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538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lv-LV" sz="3300" b="1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IZMAKSAS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62147"/>
              <a:ext cx="9013889" cy="13750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 eaLnBrk="0" fontAlgn="base" hangingPunct="0">
                <a:lnSpc>
                  <a:spcPts val="3359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lv-LV" sz="2400" dirty="0">
                  <a:solidFill>
                    <a:srgbClr val="456A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Jumta konstrukcija, kas izgatavota no mehāniski sazāģētas koksnes, ir spēcīga, tomēr tās ražošana ir nedārga un ātra.</a:t>
              </a:r>
            </a:p>
          </p:txBody>
        </p:sp>
      </p:grp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7</a:t>
            </a:fld>
            <a:endParaRPr lang="en-US" sz="2400" spc="120">
              <a:solidFill>
                <a:srgbClr val="1E4D65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7273497FECFA840B381477AA875FD96" ma:contentTypeVersion="13" ma:contentTypeDescription="Luo uusi asiakirja." ma:contentTypeScope="" ma:versionID="c0f63d8873ff35f837ec53615287f594">
  <xsd:schema xmlns:xsd="http://www.w3.org/2001/XMLSchema" xmlns:xs="http://www.w3.org/2001/XMLSchema" xmlns:p="http://schemas.microsoft.com/office/2006/metadata/properties" xmlns:ns3="1cc6191c-6909-4a73-8e19-1cb9511cdd07" xmlns:ns4="8952ce25-076f-40b9-9831-29aad45b40fe" targetNamespace="http://schemas.microsoft.com/office/2006/metadata/properties" ma:root="true" ma:fieldsID="ddbacf80b9744cb5ad7e4e6e29c21a21" ns3:_="" ns4:_="">
    <xsd:import namespace="1cc6191c-6909-4a73-8e19-1cb9511cdd07"/>
    <xsd:import namespace="8952ce25-076f-40b9-9831-29aad45b40f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6191c-6909-4a73-8e19-1cb9511cdd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52ce25-076f-40b9-9831-29aad45b40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087952-FF45-45D6-B941-A19415494F9D}">
  <ds:schemaRefs>
    <ds:schemaRef ds:uri="http://schemas.microsoft.com/office/2006/documentManagement/types"/>
    <ds:schemaRef ds:uri="http://schemas.openxmlformats.org/package/2006/metadata/core-properties"/>
    <ds:schemaRef ds:uri="8952ce25-076f-40b9-9831-29aad45b40fe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1cc6191c-6909-4a73-8e19-1cb9511cdd0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672FB1E-FE09-4C80-AE1C-28D3908F1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c6191c-6909-4a73-8e19-1cb9511cdd07"/>
    <ds:schemaRef ds:uri="8952ce25-076f-40b9-9831-29aad45b40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26A5DA-3EE6-4AA2-95E9-13887C4B86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4283</TotalTime>
  <Words>504</Words>
  <Application>Microsoft Office PowerPoint</Application>
  <PresentationFormat>Custom</PresentationFormat>
  <Paragraphs>84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Segoe UI Black</vt:lpstr>
      <vt:lpstr>Arial</vt:lpstr>
      <vt:lpstr>Calibri</vt:lpstr>
      <vt:lpstr>Glacial Indifference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Rasma</cp:lastModifiedBy>
  <cp:revision>64</cp:revision>
  <dcterms:created xsi:type="dcterms:W3CDTF">2006-08-16T00:00:00Z</dcterms:created>
  <dcterms:modified xsi:type="dcterms:W3CDTF">2022-02-25T14:42:55Z</dcterms:modified>
  <dc:identifier>DAD7Xzioke4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0x01010077273497FECFA840B381477AA875FD96</vt:lpwstr>
  </property>
</Properties>
</file>